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79"/>
  </p:notesMasterIdLst>
  <p:sldIdLst>
    <p:sldId id="256" r:id="rId2"/>
    <p:sldId id="949" r:id="rId3"/>
    <p:sldId id="669" r:id="rId4"/>
    <p:sldId id="670" r:id="rId5"/>
    <p:sldId id="761" r:id="rId6"/>
    <p:sldId id="769" r:id="rId7"/>
    <p:sldId id="759" r:id="rId8"/>
    <p:sldId id="762" r:id="rId9"/>
    <p:sldId id="764" r:id="rId10"/>
    <p:sldId id="765" r:id="rId11"/>
    <p:sldId id="767" r:id="rId12"/>
    <p:sldId id="777" r:id="rId13"/>
    <p:sldId id="771" r:id="rId14"/>
    <p:sldId id="772" r:id="rId15"/>
    <p:sldId id="825" r:id="rId16"/>
    <p:sldId id="774" r:id="rId17"/>
    <p:sldId id="959" r:id="rId18"/>
    <p:sldId id="686" r:id="rId19"/>
    <p:sldId id="687" r:id="rId20"/>
    <p:sldId id="688" r:id="rId21"/>
    <p:sldId id="689" r:id="rId22"/>
    <p:sldId id="690" r:id="rId23"/>
    <p:sldId id="691" r:id="rId24"/>
    <p:sldId id="692" r:id="rId25"/>
    <p:sldId id="693" r:id="rId26"/>
    <p:sldId id="694" r:id="rId27"/>
    <p:sldId id="700" r:id="rId28"/>
    <p:sldId id="701" r:id="rId29"/>
    <p:sldId id="702" r:id="rId30"/>
    <p:sldId id="960" r:id="rId31"/>
    <p:sldId id="703" r:id="rId32"/>
    <p:sldId id="778" r:id="rId33"/>
    <p:sldId id="779" r:id="rId34"/>
    <p:sldId id="787" r:id="rId35"/>
    <p:sldId id="708" r:id="rId36"/>
    <p:sldId id="711" r:id="rId37"/>
    <p:sldId id="721" r:id="rId38"/>
    <p:sldId id="780" r:id="rId39"/>
    <p:sldId id="758" r:id="rId40"/>
    <p:sldId id="725" r:id="rId41"/>
    <p:sldId id="726" r:id="rId42"/>
    <p:sldId id="961" r:id="rId43"/>
    <p:sldId id="754" r:id="rId44"/>
    <p:sldId id="731" r:id="rId45"/>
    <p:sldId id="732" r:id="rId46"/>
    <p:sldId id="733" r:id="rId47"/>
    <p:sldId id="734" r:id="rId48"/>
    <p:sldId id="735" r:id="rId49"/>
    <p:sldId id="736" r:id="rId50"/>
    <p:sldId id="737" r:id="rId51"/>
    <p:sldId id="738" r:id="rId52"/>
    <p:sldId id="739" r:id="rId53"/>
    <p:sldId id="740" r:id="rId54"/>
    <p:sldId id="741" r:id="rId55"/>
    <p:sldId id="743" r:id="rId56"/>
    <p:sldId id="744" r:id="rId57"/>
    <p:sldId id="788" r:id="rId58"/>
    <p:sldId id="789" r:id="rId59"/>
    <p:sldId id="749" r:id="rId60"/>
    <p:sldId id="750" r:id="rId61"/>
    <p:sldId id="751" r:id="rId62"/>
    <p:sldId id="363" r:id="rId63"/>
    <p:sldId id="755" r:id="rId64"/>
    <p:sldId id="962" r:id="rId65"/>
    <p:sldId id="826" r:id="rId66"/>
    <p:sldId id="827" r:id="rId67"/>
    <p:sldId id="828" r:id="rId68"/>
    <p:sldId id="968" r:id="rId69"/>
    <p:sldId id="829" r:id="rId70"/>
    <p:sldId id="830" r:id="rId71"/>
    <p:sldId id="831" r:id="rId72"/>
    <p:sldId id="832" r:id="rId73"/>
    <p:sldId id="833" r:id="rId74"/>
    <p:sldId id="834" r:id="rId75"/>
    <p:sldId id="835" r:id="rId76"/>
    <p:sldId id="836" r:id="rId77"/>
    <p:sldId id="837" r:id="rId78"/>
    <p:sldId id="838" r:id="rId79"/>
    <p:sldId id="964" r:id="rId80"/>
    <p:sldId id="839" r:id="rId81"/>
    <p:sldId id="840" r:id="rId82"/>
    <p:sldId id="969" r:id="rId83"/>
    <p:sldId id="841" r:id="rId84"/>
    <p:sldId id="970" r:id="rId85"/>
    <p:sldId id="951" r:id="rId86"/>
    <p:sldId id="952" r:id="rId87"/>
    <p:sldId id="953" r:id="rId88"/>
    <p:sldId id="957" r:id="rId89"/>
    <p:sldId id="954" r:id="rId90"/>
    <p:sldId id="955" r:id="rId91"/>
    <p:sldId id="956" r:id="rId92"/>
    <p:sldId id="842" r:id="rId93"/>
    <p:sldId id="843" r:id="rId94"/>
    <p:sldId id="844" r:id="rId95"/>
    <p:sldId id="845" r:id="rId96"/>
    <p:sldId id="846" r:id="rId97"/>
    <p:sldId id="847" r:id="rId98"/>
    <p:sldId id="848" r:id="rId99"/>
    <p:sldId id="849" r:id="rId100"/>
    <p:sldId id="965" r:id="rId101"/>
    <p:sldId id="865" r:id="rId102"/>
    <p:sldId id="866" r:id="rId103"/>
    <p:sldId id="971" r:id="rId104"/>
    <p:sldId id="868" r:id="rId105"/>
    <p:sldId id="870" r:id="rId106"/>
    <p:sldId id="869" r:id="rId107"/>
    <p:sldId id="867" r:id="rId108"/>
    <p:sldId id="872" r:id="rId109"/>
    <p:sldId id="887" r:id="rId110"/>
    <p:sldId id="896" r:id="rId111"/>
    <p:sldId id="889" r:id="rId112"/>
    <p:sldId id="893" r:id="rId113"/>
    <p:sldId id="915" r:id="rId114"/>
    <p:sldId id="916" r:id="rId115"/>
    <p:sldId id="892" r:id="rId116"/>
    <p:sldId id="890" r:id="rId117"/>
    <p:sldId id="891" r:id="rId118"/>
    <p:sldId id="895" r:id="rId119"/>
    <p:sldId id="897" r:id="rId120"/>
    <p:sldId id="899" r:id="rId121"/>
    <p:sldId id="966" r:id="rId122"/>
    <p:sldId id="901" r:id="rId123"/>
    <p:sldId id="903" r:id="rId124"/>
    <p:sldId id="920" r:id="rId125"/>
    <p:sldId id="921" r:id="rId126"/>
    <p:sldId id="924" r:id="rId127"/>
    <p:sldId id="923" r:id="rId128"/>
    <p:sldId id="967" r:id="rId129"/>
    <p:sldId id="926" r:id="rId130"/>
    <p:sldId id="927" r:id="rId131"/>
    <p:sldId id="928" r:id="rId132"/>
    <p:sldId id="929" r:id="rId133"/>
    <p:sldId id="930" r:id="rId134"/>
    <p:sldId id="931" r:id="rId135"/>
    <p:sldId id="932" r:id="rId136"/>
    <p:sldId id="933" r:id="rId137"/>
    <p:sldId id="973" r:id="rId138"/>
    <p:sldId id="934" r:id="rId139"/>
    <p:sldId id="935" r:id="rId140"/>
    <p:sldId id="936" r:id="rId141"/>
    <p:sldId id="937" r:id="rId142"/>
    <p:sldId id="938" r:id="rId143"/>
    <p:sldId id="939" r:id="rId144"/>
    <p:sldId id="940" r:id="rId145"/>
    <p:sldId id="944" r:id="rId146"/>
    <p:sldId id="945" r:id="rId147"/>
    <p:sldId id="946" r:id="rId148"/>
    <p:sldId id="947" r:id="rId149"/>
    <p:sldId id="948" r:id="rId150"/>
    <p:sldId id="974" r:id="rId151"/>
    <p:sldId id="975" r:id="rId152"/>
    <p:sldId id="979" r:id="rId153"/>
    <p:sldId id="977" r:id="rId154"/>
    <p:sldId id="976" r:id="rId155"/>
    <p:sldId id="978" r:id="rId156"/>
    <p:sldId id="980" r:id="rId157"/>
    <p:sldId id="981" r:id="rId158"/>
    <p:sldId id="989" r:id="rId159"/>
    <p:sldId id="992" r:id="rId160"/>
    <p:sldId id="993" r:id="rId161"/>
    <p:sldId id="988" r:id="rId162"/>
    <p:sldId id="994" r:id="rId163"/>
    <p:sldId id="995" r:id="rId164"/>
    <p:sldId id="996" r:id="rId165"/>
    <p:sldId id="1026" r:id="rId166"/>
    <p:sldId id="998" r:id="rId167"/>
    <p:sldId id="999" r:id="rId168"/>
    <p:sldId id="1000" r:id="rId169"/>
    <p:sldId id="1001" r:id="rId170"/>
    <p:sldId id="1002" r:id="rId171"/>
    <p:sldId id="1004" r:id="rId172"/>
    <p:sldId id="1005" r:id="rId173"/>
    <p:sldId id="327" r:id="rId174"/>
    <p:sldId id="328" r:id="rId175"/>
    <p:sldId id="329" r:id="rId176"/>
    <p:sldId id="330" r:id="rId177"/>
    <p:sldId id="331" r:id="rId1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B050"/>
    <a:srgbClr val="009E47"/>
    <a:srgbClr val="FFCC66"/>
    <a:srgbClr val="1EB811"/>
    <a:srgbClr val="CCFFCC"/>
    <a:srgbClr val="CCFF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50000" autoAdjust="0"/>
  </p:normalViewPr>
  <p:slideViewPr>
    <p:cSldViewPr>
      <p:cViewPr varScale="1">
        <p:scale>
          <a:sx n="161" d="100"/>
          <a:sy n="161" d="100"/>
        </p:scale>
        <p:origin x="109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heme" Target="theme/theme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3F38D7-3B21-794F-86A2-C95659A1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8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ourier"/>
                <a:ea typeface="+mn-ea"/>
                <a:cs typeface="Courier"/>
              </a:rPr>
              <a:t>--T--CC-C-AGT—-TATGT-CAGGGGGCACG—-A-GCATGCACA-GAC</a:t>
            </a:r>
            <a:endParaRPr lang="en-US" sz="1200" kern="1200" dirty="0">
              <a:solidFill>
                <a:schemeClr val="tx1"/>
              </a:solidFill>
              <a:effectLst/>
              <a:latin typeface="Courier"/>
              <a:ea typeface="+mn-ea"/>
              <a:cs typeface="Courier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ourier"/>
                <a:ea typeface="+mn-ea"/>
                <a:cs typeface="Courier"/>
              </a:rPr>
              <a:t>AATTGCCGCC-GTCGT-T-TTCAG----CA-GTTATG—-T-CAGAT--C</a:t>
            </a:r>
            <a:endParaRPr lang="en-US" sz="1200" kern="1200" dirty="0">
              <a:solidFill>
                <a:schemeClr val="tx1"/>
              </a:solidFill>
              <a:effectLst/>
              <a:latin typeface="Courier"/>
              <a:ea typeface="+mn-ea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F8AC2-3586-F94E-B07D-7E5EB33BE332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8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ourier"/>
                <a:ea typeface="+mn-ea"/>
                <a:cs typeface="Courier"/>
              </a:rPr>
              <a:t>--T--CC-C-AGT—-TATGT-CAGGGGGCACG—-A-GCATGCACA-GAC</a:t>
            </a:r>
            <a:endParaRPr lang="en-US" sz="1200" kern="1200" dirty="0">
              <a:solidFill>
                <a:schemeClr val="tx1"/>
              </a:solidFill>
              <a:effectLst/>
              <a:latin typeface="Courier"/>
              <a:ea typeface="+mn-ea"/>
              <a:cs typeface="Courier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ourier"/>
                <a:ea typeface="+mn-ea"/>
                <a:cs typeface="Courier"/>
              </a:rPr>
              <a:t>AATTGCCGCC-GTCGT-T-TTCAG----CA-GTTATG—-T-CAGAT--C</a:t>
            </a:r>
            <a:endParaRPr lang="en-US" sz="1200" kern="1200" dirty="0">
              <a:solidFill>
                <a:schemeClr val="tx1"/>
              </a:solidFill>
              <a:effectLst/>
              <a:latin typeface="Courier"/>
              <a:ea typeface="+mn-ea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F8AC2-3586-F94E-B07D-7E5EB33BE332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8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ourier"/>
                <a:ea typeface="+mn-ea"/>
                <a:cs typeface="Courier"/>
              </a:rPr>
              <a:t>--T--CC-C-AGT—-TATGT-CAGGGGGCACG—-A-GCATGCACA-GAC</a:t>
            </a:r>
            <a:endParaRPr lang="en-US" sz="1200" kern="1200" dirty="0">
              <a:solidFill>
                <a:schemeClr val="tx1"/>
              </a:solidFill>
              <a:effectLst/>
              <a:latin typeface="Courier"/>
              <a:ea typeface="+mn-ea"/>
              <a:cs typeface="Courier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ourier"/>
                <a:ea typeface="+mn-ea"/>
                <a:cs typeface="Courier"/>
              </a:rPr>
              <a:t>AATTGCCGCC-GTCGT-T-TTCAG----CA-GTTATG—-T-CAGAT--C</a:t>
            </a:r>
            <a:endParaRPr lang="en-US" sz="1200" kern="1200" dirty="0">
              <a:solidFill>
                <a:schemeClr val="tx1"/>
              </a:solidFill>
              <a:effectLst/>
              <a:latin typeface="Courier"/>
              <a:ea typeface="+mn-ea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F8AC2-3586-F94E-B07D-7E5EB33BE33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8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170ED-0BA7-5446-A661-A42B22D5B707}" type="slidenum">
              <a:rPr lang="en-US" smtClean="0"/>
              <a:pPr/>
              <a:t>162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BACEC-A735-6C4B-BCDE-4A9EDC14E4D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85077-6953-7C43-A312-940CA4427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AFAB-D084-6B47-8B68-8A3E8AEA2B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7894-DED7-424C-8275-7004E103F3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8448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8448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2127-F9DF-D941-A99D-B79C09E36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8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95067-1C5E-ED48-8A52-FCDFF1838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4284-7C67-654C-91D0-76CB1E044B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655C1-66BD-E84B-B8B0-4A67B5BEA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1F816-9EB3-1F46-9A98-68E503866B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191000" cy="365125"/>
          </a:xfrm>
        </p:spPr>
        <p:txBody>
          <a:bodyPr/>
          <a:lstStyle/>
          <a:p>
            <a:r>
              <a:rPr lang="en-US" i="1" dirty="0"/>
              <a:t>Bioinformatics Algorithms: An Active Learning Approach.</a:t>
            </a:r>
          </a:p>
          <a:p>
            <a:r>
              <a:rPr lang="en-US" dirty="0"/>
              <a:t>Copyright 2018 </a:t>
            </a:r>
            <a:r>
              <a:rPr lang="en-US" dirty="0" err="1"/>
              <a:t>Compeau</a:t>
            </a:r>
            <a:r>
              <a:rPr lang="en-US" dirty="0"/>
              <a:t> and </a:t>
            </a:r>
            <a:r>
              <a:rPr lang="en-US" dirty="0" err="1"/>
              <a:t>Pevzner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92940-36AA-5B43-A9EB-25F438D627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D59B-A874-F34B-B9B7-1C07CBE9F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D7C5-81A7-634E-83A7-3DD8612FE1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55E85-B703-784A-9E25-9F3FEF4C6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/>
              <a:t>Bioinformatics Algorithms: An Active Learning Approach.</a:t>
            </a:r>
          </a:p>
          <a:p>
            <a:r>
              <a:rPr lang="en-US" dirty="0"/>
              <a:t>Copyright 2018 </a:t>
            </a:r>
            <a:r>
              <a:rPr lang="en-US" dirty="0" err="1"/>
              <a:t>Compeau</a:t>
            </a:r>
            <a:r>
              <a:rPr lang="en-US" dirty="0"/>
              <a:t> and </a:t>
            </a:r>
            <a:r>
              <a:rPr lang="en-US" dirty="0" err="1"/>
              <a:t>Pevzner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EED727-42C0-B847-930F-286006B75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ryst.bbk.ac.uk/pps97/assignments/projects/leluk/project.htm" TargetMode="Externa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hebrain.mcgill.ca/flash/capsules/outil_rouge05.html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delhitaxibooking.blogspot.com/2012/02/taxi-services-for-ludhiana-from-delhi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hyperlink" Target="http://images.google.com/imgres?imgurl=http://show.docjava.com:8086/book/dsp/data/images/gifs/baboon.GIF&amp;imgrefurl=http://show.docjava.com:8086/book/dsp/data/images/gifs/&amp;h=512&amp;w=512&amp;sz=258&amp;tbnid=jKpgkJ-c2OYJ:&amp;tbnh=128&amp;tbnw=128&amp;start=13&amp;prev=/images?q=baboon&amp;hl=en&amp;lr=&amp;sa=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takepart.com/article/2013/07/02/all-endangered-animals-red-list-update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behance.net/gallery/Young-man-walking/310600" TargetMode="Externa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mithlhhsb122.wikispaces.com/Nathan+B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tsokaytobesmart.com/post/1620323982/rna-tie-club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ubs.rsc.org/en/content/articlehtml/2008/MB/B717538H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hyperlink" Target="http://www.itsokaytobesmart.com/post/1620323982/rna-tie-club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lscoins.com/africa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lscoins.com/africa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bt/journal/v23/n7/fig_tab/nbt0705-823_F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hosted/life/1776f53b0733b3e0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hosted/life/1776f53b0733b3e0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38400"/>
            <a:ext cx="8763000" cy="1143000"/>
          </a:xfrm>
        </p:spPr>
        <p:txBody>
          <a:bodyPr>
            <a:noAutofit/>
          </a:bodyPr>
          <a:lstStyle/>
          <a:p>
            <a:r>
              <a:rPr lang="en-US" b="1" dirty="0"/>
              <a:t>How Do We Compare Biological Sequences?</a:t>
            </a:r>
            <a:br>
              <a:rPr lang="ru-RU" b="1" dirty="0"/>
            </a:br>
            <a:r>
              <a:rPr lang="en-US" i="1" dirty="0">
                <a:solidFill>
                  <a:srgbClr val="0000FF"/>
                </a:solidFill>
              </a:rPr>
              <a:t>Dynamic Programming and 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Divide-and Conquer Algorithms</a:t>
            </a:r>
            <a:endParaRPr lang="en-US" sz="3600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5257800"/>
            <a:ext cx="9144000" cy="175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Phillip </a:t>
            </a:r>
            <a:r>
              <a:rPr lang="en-US" sz="2800" dirty="0" err="1"/>
              <a:t>Compeau</a:t>
            </a:r>
            <a:r>
              <a:rPr lang="en-US" sz="2800" dirty="0"/>
              <a:t> and Pavel Pevzner. </a:t>
            </a:r>
          </a:p>
          <a:p>
            <a:pPr marL="0" indent="0" algn="ctr">
              <a:buNone/>
            </a:pPr>
            <a:r>
              <a:rPr lang="en-US" sz="2800" i="1" dirty="0"/>
              <a:t>Bioinformatics Algorithms: An Active Learning Approach</a:t>
            </a:r>
          </a:p>
          <a:p>
            <a:pPr marL="0" indent="0" algn="ctr">
              <a:buNone/>
            </a:pPr>
            <a:r>
              <a:rPr lang="en-US" sz="2000"/>
              <a:t>©2018 </a:t>
            </a:r>
            <a:r>
              <a:rPr lang="en-US" sz="2000" dirty="0"/>
              <a:t>by Compeau and Pevzner. All rights reserved. 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Red Positions Encode Conservative Core of A-domains </a:t>
            </a:r>
            <a:br>
              <a:rPr lang="en-US" sz="3000" dirty="0">
                <a:cs typeface="Calibri"/>
              </a:rPr>
            </a:b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LGYTCMFPV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ELHIVQKETYTAPDEIAHYI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EHG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TYIKLT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FHTIVNTASFAFDANFES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RLIVLGGEKIIPI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VIAFRKMY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HTE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ATIGA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VSAGDFARA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QLIVCPNEVKMDPASLYAII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KYD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TIFEAT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VIPLMEYI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YEQKLDISQ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QILIVGSDSCSME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FKTLVSRF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STIRIV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ACIDS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ASSWEIYAP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TVVCIDYYTTIDIKALEAVF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QHH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RGAMLP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LKQCLVSA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PTMISS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EILFAAGDRLSSQ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AILARRAV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SGV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NTVLS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572000"/>
            <a:ext cx="8839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Which positions are responsible for encoding </a:t>
            </a:r>
            <a:r>
              <a:rPr lang="en-US" sz="2000" b="1" dirty="0">
                <a:latin typeface="+mn-lt"/>
              </a:rPr>
              <a:t>different</a:t>
            </a:r>
            <a:r>
              <a:rPr lang="en-US" sz="2000" dirty="0">
                <a:latin typeface="+mn-lt"/>
              </a:rPr>
              <a:t> amino acids Asp, </a:t>
            </a:r>
            <a:r>
              <a:rPr lang="en-US" sz="2000" dirty="0" err="1">
                <a:latin typeface="+mn-lt"/>
              </a:rPr>
              <a:t>Orn</a:t>
            </a:r>
            <a:r>
              <a:rPr lang="en-US" sz="2000" dirty="0">
                <a:latin typeface="+mn-lt"/>
              </a:rPr>
              <a:t>, Val?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820E7-8D27-A14B-8BEC-D62815EA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the Alignment Graph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B5CA54-5C06-324A-8DE0-FB188DBB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18805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Current (Primitive) Scoring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914400"/>
            <a:ext cx="1995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n-lt"/>
              </a:rPr>
              <a:t>#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matches</a:t>
            </a:r>
            <a:endParaRPr lang="en-US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0E7CC1-198C-B949-AC27-B6873D6F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22637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Mismatches and </a:t>
            </a:r>
            <a:r>
              <a:rPr lang="en-US" dirty="0" err="1"/>
              <a:t>Indel</a:t>
            </a:r>
            <a:r>
              <a:rPr lang="en-US" dirty="0"/>
              <a:t> Penalties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914400"/>
            <a:ext cx="7817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n-lt"/>
              </a:rPr>
              <a:t>#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matches</a:t>
            </a:r>
            <a:r>
              <a:rPr lang="en-US" sz="3600" dirty="0">
                <a:latin typeface="+mn-lt"/>
              </a:rPr>
              <a:t> − </a:t>
            </a:r>
            <a:r>
              <a:rPr lang="en-US" sz="3600" i="1" dirty="0">
                <a:solidFill>
                  <a:srgbClr val="7030A0"/>
                </a:solidFill>
                <a:latin typeface="+mn-lt"/>
              </a:rPr>
              <a:t>μ</a:t>
            </a:r>
            <a:r>
              <a:rPr lang="en-US" sz="3600" dirty="0">
                <a:solidFill>
                  <a:srgbClr val="7030A0"/>
                </a:solidFill>
                <a:latin typeface="+mn-lt"/>
              </a:rPr>
              <a:t> · #mismatches </a:t>
            </a:r>
            <a:r>
              <a:rPr lang="en-US" sz="3600" dirty="0">
                <a:latin typeface="+mn-lt"/>
              </a:rPr>
              <a:t>− </a:t>
            </a:r>
            <a:r>
              <a:rPr lang="en-US" sz="3600" i="1" dirty="0">
                <a:latin typeface="+mn-lt"/>
              </a:rPr>
              <a:t>σ</a:t>
            </a:r>
            <a:r>
              <a:rPr lang="en-US" sz="3600" dirty="0">
                <a:latin typeface="+mn-lt"/>
              </a:rPr>
              <a:t> · #</a:t>
            </a:r>
            <a:r>
              <a:rPr lang="en-US" sz="3600" dirty="0" err="1">
                <a:solidFill>
                  <a:srgbClr val="0000FF"/>
                </a:solidFill>
                <a:latin typeface="+mn-lt"/>
              </a:rPr>
              <a:t>in</a:t>
            </a:r>
            <a:r>
              <a:rPr lang="en-US" sz="3600" dirty="0" err="1">
                <a:solidFill>
                  <a:srgbClr val="00B050"/>
                </a:solidFill>
                <a:latin typeface="+mn-lt"/>
              </a:rPr>
              <a:t>dels</a:t>
            </a:r>
            <a:endParaRPr lang="en-US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676400"/>
            <a:ext cx="556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T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320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T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</a:t>
            </a:r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+1+1</a:t>
            </a:r>
            <a:r>
              <a:rPr lang="en-US" sz="32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+1+1</a:t>
            </a:r>
            <a:r>
              <a:rPr lang="en-US" sz="32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  <a:r>
              <a:rPr lang="en-US" sz="32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=-7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362" y="3527762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  C  G  T  −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-σ</a:t>
            </a:r>
            <a:endParaRPr lang="en-US" sz="28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-σ</a:t>
            </a:r>
            <a:endParaRPr lang="en-US" sz="28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-σ</a:t>
            </a:r>
            <a:endParaRPr lang="en-US" sz="28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–μ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-σ</a:t>
            </a:r>
            <a:endParaRPr lang="en-US" sz="28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−  </a:t>
            </a:r>
            <a:r>
              <a:rPr lang="en-US" sz="2800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-σ</a:t>
            </a:r>
            <a:r>
              <a:rPr lang="en-US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-σ</a:t>
            </a:r>
            <a:r>
              <a:rPr lang="en-US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-σ</a:t>
            </a:r>
            <a:r>
              <a:rPr lang="en-US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-σ</a:t>
            </a:r>
            <a:r>
              <a:rPr lang="en-US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6191011"/>
            <a:ext cx="275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Scoring matrix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3475" y="3575149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  C  G  T  −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−3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−5 −1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 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−4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−3 −2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 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−9 −7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 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−3 −5 –8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-4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−  </a:t>
            </a:r>
            <a:r>
              <a:rPr lang="en-US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-4 -2 -2 -1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0125" y="6205418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Even more general scoring matrix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526908-2EE7-4044-A0DC-FF16F62F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25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Scoring Matrices for Amino Acid Sequences </a:t>
            </a:r>
          </a:p>
        </p:txBody>
      </p:sp>
      <p:pic>
        <p:nvPicPr>
          <p:cNvPr id="1026" name="Picture 2" descr="http://www.cryst.bbk.ac.uk/pps97/assignments/projects/leluk/pam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58200" cy="57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81875" y="5493751"/>
            <a:ext cx="304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625" y="5493751"/>
            <a:ext cx="381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1676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Y (Tyr) often mutates into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F (score +7)</a:t>
            </a:r>
          </a:p>
          <a:p>
            <a:r>
              <a:rPr lang="en-US" sz="2000" dirty="0">
                <a:latin typeface="+mn-lt"/>
              </a:rPr>
              <a:t>but rarely mutates into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 (score -5)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3B00D9-4604-4943-9C39-1ABAB7E1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86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ChangeArrowheads="1"/>
          </p:cNvSpPr>
          <p:nvPr/>
        </p:nvSpPr>
        <p:spPr bwMode="auto">
          <a:xfrm>
            <a:off x="440422" y="11430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8032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3175" indent="0" eaLnBrk="1" hangingPunct="1">
              <a:spcBef>
                <a:spcPts val="575"/>
              </a:spcBef>
              <a:buClrTx/>
              <a:buNone/>
            </a:pPr>
            <a:endParaRPr lang="en-US" altLang="en-US" dirty="0"/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i-1, j  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↓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j-1 </a:t>
            </a:r>
            <a:r>
              <a:rPr lang="en-US" altLang="en-US" sz="2800" i="1" dirty="0"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→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                      s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i-1, j-1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cs typeface="Arial" pitchFamily="34" charset="0"/>
              </a:rPr>
              <a:t>↘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lvl="2"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en-US" sz="2800" dirty="0">
              <a:latin typeface="+mn-lt"/>
              <a:cs typeface="Arial" pitchFamily="34" charset="0"/>
            </a:endParaRPr>
          </a:p>
          <a:p>
            <a:pPr marL="460375" lvl="2" indent="0" eaLnBrk="1" hangingPunct="1">
              <a:spcBef>
                <a:spcPts val="575"/>
              </a:spcBef>
              <a:buClrTx/>
              <a:buNone/>
            </a:pPr>
            <a:endParaRPr lang="en-US" altLang="en-US" i="0" dirty="0"/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/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>
          <a:xfrm>
            <a:off x="364222" y="381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Dynamic Programming Recurrence for the Alignment Graph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312" y="211100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>
                <a:latin typeface="+mn-lt"/>
                <a:cs typeface="Arial" pitchFamily="34" charset="0"/>
              </a:rPr>
              <a:t>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dirty="0">
                <a:latin typeface="+mn-lt"/>
                <a:cs typeface="Arial" pitchFamily="34" charset="0"/>
              </a:rPr>
              <a:t>= max 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374" y="1913691"/>
            <a:ext cx="38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>
                <a:latin typeface="+mn-lt"/>
                <a:cs typeface="Arial" pitchFamily="34" charset="0"/>
              </a:rPr>
              <a:t>{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53" y="3701935"/>
            <a:ext cx="2776538" cy="31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E95E37-7ECE-D849-A7D9-0982F838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715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ChangeArrowheads="1"/>
          </p:cNvSpPr>
          <p:nvPr/>
        </p:nvSpPr>
        <p:spPr bwMode="auto">
          <a:xfrm>
            <a:off x="440422" y="8382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8032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3175" indent="0" eaLnBrk="1" hangingPunct="1">
              <a:spcBef>
                <a:spcPts val="575"/>
              </a:spcBef>
              <a:buClrTx/>
              <a:buNone/>
            </a:pPr>
            <a:endParaRPr lang="en-US" altLang="en-US" dirty="0"/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00B05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00B050"/>
                </a:solidFill>
                <a:latin typeface="+mn-lt"/>
                <a:cs typeface="Arial" pitchFamily="34" charset="0"/>
              </a:rPr>
              <a:t>i-1, j  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itchFamily="34" charset="0"/>
              </a:rPr>
              <a:t>- </a:t>
            </a:r>
            <a:r>
              <a:rPr lang="en-US" sz="2800" i="1" dirty="0">
                <a:solidFill>
                  <a:srgbClr val="00B050"/>
                </a:solidFill>
                <a:latin typeface="+mn-lt"/>
              </a:rPr>
              <a:t>σ </a:t>
            </a:r>
            <a:endParaRPr lang="en-US" altLang="en-US" sz="2800" dirty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, j-1 </a:t>
            </a:r>
            <a:r>
              <a:rPr lang="en-US" altLang="en-US" sz="28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Arial" pitchFamily="34" charset="0"/>
              </a:rPr>
              <a:t>- </a:t>
            </a:r>
            <a:r>
              <a:rPr lang="en-US" sz="2800" i="1" dirty="0">
                <a:solidFill>
                  <a:srgbClr val="0000FF"/>
                </a:solidFill>
                <a:latin typeface="+mn-lt"/>
              </a:rPr>
              <a:t>σ </a:t>
            </a:r>
            <a:endParaRPr lang="en-US" altLang="en-US" sz="280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i-1, j-1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cs typeface="Arial" pitchFamily="34" charset="0"/>
              </a:rPr>
              <a:t> + 1, if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 v</a:t>
            </a:r>
            <a:r>
              <a:rPr lang="en-US" altLang="en-US" sz="2800" i="1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=</a:t>
            </a:r>
            <a:r>
              <a:rPr lang="en-US" altLang="en-US" sz="2800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w</a:t>
            </a:r>
            <a:r>
              <a:rPr lang="en-US" altLang="en-US" sz="2800" i="1" baseline="-25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j</a:t>
            </a:r>
            <a:endParaRPr lang="en-US" altLang="en-US" sz="2800" i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7030A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7030A0"/>
                </a:solidFill>
                <a:latin typeface="+mn-lt"/>
                <a:cs typeface="Arial" pitchFamily="34" charset="0"/>
              </a:rPr>
              <a:t>i-1, j-1</a:t>
            </a:r>
            <a:r>
              <a:rPr lang="en-US" altLang="en-US" sz="2800" dirty="0">
                <a:solidFill>
                  <a:srgbClr val="7030A0"/>
                </a:solidFill>
                <a:latin typeface="+mn-lt"/>
                <a:cs typeface="Arial" pitchFamily="34" charset="0"/>
              </a:rPr>
              <a:t>  - </a:t>
            </a:r>
            <a:r>
              <a:rPr lang="en-US" sz="2800" i="1" dirty="0">
                <a:solidFill>
                  <a:srgbClr val="7030A0"/>
                </a:solidFill>
                <a:latin typeface="+mn-lt"/>
              </a:rPr>
              <a:t>μ</a:t>
            </a:r>
            <a:r>
              <a:rPr lang="en-US" altLang="en-US" sz="2800" dirty="0">
                <a:solidFill>
                  <a:srgbClr val="7030A0"/>
                </a:solidFill>
                <a:latin typeface="+mn-lt"/>
                <a:cs typeface="Arial" pitchFamily="34" charset="0"/>
              </a:rPr>
              <a:t>, if</a:t>
            </a:r>
            <a:r>
              <a:rPr lang="en-US" altLang="en-US" sz="2800" i="1" dirty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7030A0"/>
                </a:solidFill>
                <a:latin typeface="+mn-lt"/>
                <a:cs typeface="Arial" pitchFamily="34" charset="0"/>
              </a:rPr>
              <a:t>v</a:t>
            </a:r>
            <a:r>
              <a:rPr lang="en-US" altLang="en-US" sz="2800" i="1" baseline="-25000" dirty="0" err="1">
                <a:solidFill>
                  <a:srgbClr val="7030A0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dirty="0" err="1">
                <a:solidFill>
                  <a:srgbClr val="7030A0"/>
                </a:solidFill>
                <a:latin typeface="+mn-lt"/>
                <a:cs typeface="Arial" pitchFamily="34" charset="0"/>
              </a:rPr>
              <a:t>≠w</a:t>
            </a:r>
            <a:r>
              <a:rPr lang="en-US" altLang="en-US" sz="2800" i="1" baseline="-25000" dirty="0" err="1">
                <a:solidFill>
                  <a:srgbClr val="7030A0"/>
                </a:solidFill>
                <a:latin typeface="+mn-lt"/>
                <a:cs typeface="Arial" pitchFamily="34" charset="0"/>
              </a:rPr>
              <a:t>j</a:t>
            </a:r>
            <a:endParaRPr lang="en-US" altLang="en-US" sz="2800" i="1" baseline="-25000" dirty="0">
              <a:solidFill>
                <a:srgbClr val="7030A0"/>
              </a:solidFill>
              <a:latin typeface="+mn-lt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en-US" sz="2800" i="1" baseline="-25000" dirty="0">
              <a:latin typeface="+mn-lt"/>
              <a:cs typeface="Arial" pitchFamily="34" charset="0"/>
            </a:endParaRPr>
          </a:p>
          <a:p>
            <a:pPr lvl="2"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en-US" sz="2800" dirty="0">
              <a:latin typeface="+mn-lt"/>
              <a:cs typeface="Arial" pitchFamily="34" charset="0"/>
            </a:endParaRPr>
          </a:p>
          <a:p>
            <a:pPr marL="460375" lvl="2" indent="0" eaLnBrk="1" hangingPunct="1">
              <a:spcBef>
                <a:spcPts val="575"/>
              </a:spcBef>
              <a:buClrTx/>
              <a:buNone/>
            </a:pPr>
            <a:endParaRPr lang="en-US" altLang="en-US" i="0" dirty="0"/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/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>
          <a:xfrm>
            <a:off x="364222" y="381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Dynamic Programming Recurrence for the Alignment Graph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312" y="211100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>
                <a:latin typeface="+mn-lt"/>
                <a:cs typeface="Arial" pitchFamily="34" charset="0"/>
              </a:rPr>
              <a:t>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dirty="0">
                <a:latin typeface="+mn-lt"/>
                <a:cs typeface="Arial" pitchFamily="34" charset="0"/>
              </a:rPr>
              <a:t>= max 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374" y="1913691"/>
            <a:ext cx="38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>
                <a:latin typeface="+mn-lt"/>
                <a:cs typeface="Arial" pitchFamily="34" charset="0"/>
              </a:rPr>
              <a:t>{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53" y="3701935"/>
            <a:ext cx="2776538" cy="31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77" y="3569788"/>
            <a:ext cx="2767013" cy="32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A84C8-1FAF-C749-881E-F0BA2947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24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ChangeArrowheads="1"/>
          </p:cNvSpPr>
          <p:nvPr/>
        </p:nvSpPr>
        <p:spPr bwMode="auto">
          <a:xfrm>
            <a:off x="440422" y="11430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8032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3175" indent="0" eaLnBrk="1" hangingPunct="1">
              <a:spcBef>
                <a:spcPts val="575"/>
              </a:spcBef>
              <a:buClrTx/>
              <a:buNone/>
            </a:pPr>
            <a:endParaRPr lang="en-US" altLang="en-US" dirty="0"/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00B05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00B050"/>
                </a:solidFill>
                <a:latin typeface="+mn-lt"/>
                <a:cs typeface="Arial" pitchFamily="34" charset="0"/>
              </a:rPr>
              <a:t>i-1, j  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itchFamily="34" charset="0"/>
              </a:rPr>
              <a:t>+ </a:t>
            </a:r>
            <a:r>
              <a:rPr lang="en-US" altLang="en-US" sz="2800" i="1" dirty="0">
                <a:solidFill>
                  <a:srgbClr val="00B050"/>
                </a:solidFill>
                <a:latin typeface="+mn-lt"/>
                <a:cs typeface="Arial" pitchFamily="34" charset="0"/>
              </a:rPr>
              <a:t>score(v</a:t>
            </a:r>
            <a:r>
              <a:rPr lang="en-US" altLang="en-US" sz="2800" i="1" baseline="-25000" dirty="0">
                <a:solidFill>
                  <a:srgbClr val="00B050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dirty="0">
                <a:solidFill>
                  <a:srgbClr val="00B050"/>
                </a:solidFill>
                <a:latin typeface="+mn-lt"/>
                <a:cs typeface="Arial" pitchFamily="34" charset="0"/>
              </a:rPr>
              <a:t>,-) </a:t>
            </a:r>
            <a:endParaRPr lang="en-US" altLang="en-US" sz="2800" dirty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, j-1 </a:t>
            </a:r>
            <a:r>
              <a:rPr lang="en-US" altLang="en-US" sz="28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Arial" pitchFamily="34" charset="0"/>
              </a:rPr>
              <a:t>+ </a:t>
            </a:r>
            <a:r>
              <a:rPr lang="en-US" altLang="en-US" sz="28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score(-,</a:t>
            </a:r>
            <a:r>
              <a:rPr lang="en-US" altLang="en-US" sz="2800" i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w</a:t>
            </a:r>
            <a:r>
              <a:rPr lang="en-US" altLang="en-US" sz="2800" i="1" baseline="-250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j</a:t>
            </a:r>
            <a:r>
              <a:rPr lang="en-US" altLang="en-US" sz="28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) </a:t>
            </a:r>
            <a:endParaRPr lang="en-US" altLang="en-US" sz="280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i-1, j-1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cs typeface="Arial" pitchFamily="34" charset="0"/>
              </a:rPr>
              <a:t>+ 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score(</a:t>
            </a:r>
            <a:r>
              <a:rPr lang="en-US" altLang="en-US" sz="2800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v</a:t>
            </a:r>
            <a:r>
              <a:rPr lang="en-US" altLang="en-US" sz="2800" i="1" baseline="-25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,w</a:t>
            </a:r>
            <a:r>
              <a:rPr lang="en-US" altLang="en-US" sz="2800" i="1" baseline="-25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j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) </a:t>
            </a:r>
            <a:endParaRPr lang="en-US" altLang="en-US" sz="28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en-US" sz="2800" dirty="0">
              <a:latin typeface="+mn-lt"/>
              <a:cs typeface="Arial" pitchFamily="34" charset="0"/>
            </a:endParaRPr>
          </a:p>
          <a:p>
            <a:pPr marL="460375" lvl="2" indent="0" eaLnBrk="1" hangingPunct="1">
              <a:spcBef>
                <a:spcPts val="575"/>
              </a:spcBef>
              <a:buClrTx/>
              <a:buNone/>
            </a:pPr>
            <a:endParaRPr lang="en-US" altLang="en-US" i="0" dirty="0"/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/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>
          <a:xfrm>
            <a:off x="364222" y="381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Dynamic Programming Recurrence for the Alignment Graph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362" y="213005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>
                <a:latin typeface="+mn-lt"/>
                <a:cs typeface="Arial" pitchFamily="34" charset="0"/>
              </a:rPr>
              <a:t>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dirty="0">
                <a:latin typeface="+mn-lt"/>
                <a:cs typeface="Arial" pitchFamily="34" charset="0"/>
              </a:rPr>
              <a:t>= max 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6475" y="1932741"/>
            <a:ext cx="38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>
                <a:latin typeface="+mn-lt"/>
                <a:cs typeface="Arial" pitchFamily="34" charset="0"/>
              </a:rPr>
              <a:t>{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53" y="3701935"/>
            <a:ext cx="2776538" cy="31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EF1EF9-B4B9-C040-B4F0-76245460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642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Global Alignment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371600"/>
            <a:ext cx="84582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Global Alignment Problem: </a:t>
            </a:r>
            <a:r>
              <a:rPr lang="en-US" sz="2800" dirty="0">
                <a:latin typeface="+mn-lt"/>
              </a:rPr>
              <a:t>Find the highest-scoring alignment between two strings by using a scoring matrix.</a:t>
            </a:r>
          </a:p>
          <a:p>
            <a:endParaRPr lang="en-US" sz="28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Input:</a:t>
            </a:r>
            <a:r>
              <a:rPr lang="en-US" sz="2800" dirty="0">
                <a:latin typeface="+mn-lt"/>
              </a:rPr>
              <a:t> Strings </a:t>
            </a:r>
            <a:r>
              <a:rPr lang="en-US" sz="2800" i="1" dirty="0">
                <a:latin typeface="+mn-lt"/>
              </a:rPr>
              <a:t>v</a:t>
            </a:r>
            <a:r>
              <a:rPr lang="en-US" sz="2800" dirty="0">
                <a:latin typeface="+mn-lt"/>
              </a:rPr>
              <a:t> and</a:t>
            </a:r>
            <a:r>
              <a:rPr lang="en-US" sz="2800" i="1" dirty="0">
                <a:latin typeface="+mn-lt"/>
              </a:rPr>
              <a:t> w</a:t>
            </a:r>
            <a:r>
              <a:rPr lang="en-US" sz="2800" dirty="0">
                <a:latin typeface="+mn-lt"/>
              </a:rPr>
              <a:t> as well as a matrix </a:t>
            </a:r>
            <a:r>
              <a:rPr lang="en-US" sz="2800" b="1" i="1" dirty="0">
                <a:latin typeface="+mn-lt"/>
              </a:rPr>
              <a:t>score</a:t>
            </a:r>
            <a:r>
              <a:rPr lang="en-US" sz="2800" dirty="0">
                <a:latin typeface="+mn-lt"/>
              </a:rPr>
              <a:t>.</a:t>
            </a:r>
          </a:p>
          <a:p>
            <a:pPr lvl="1"/>
            <a:r>
              <a:rPr lang="en-US" sz="2800" dirty="0">
                <a:latin typeface="+mn-lt"/>
              </a:rPr>
              <a:t>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Output:</a:t>
            </a:r>
            <a:r>
              <a:rPr lang="en-US" sz="2800" dirty="0">
                <a:latin typeface="+mn-lt"/>
              </a:rPr>
              <a:t> An alignment of </a:t>
            </a:r>
            <a:r>
              <a:rPr lang="en-US" sz="2800" i="1" dirty="0">
                <a:latin typeface="+mn-lt"/>
              </a:rPr>
              <a:t>v</a:t>
            </a:r>
            <a:r>
              <a:rPr lang="en-US" sz="2800" dirty="0">
                <a:latin typeface="+mn-lt"/>
              </a:rPr>
              <a:t> and </a:t>
            </a:r>
            <a:r>
              <a:rPr lang="en-US" sz="2800" i="1" dirty="0">
                <a:latin typeface="+mn-lt"/>
              </a:rPr>
              <a:t>w </a:t>
            </a:r>
            <a:r>
              <a:rPr lang="en-US" sz="2800" dirty="0">
                <a:latin typeface="+mn-lt"/>
              </a:rPr>
              <a:t>whose alignment score (as defined by the scoring matrix </a:t>
            </a:r>
            <a:r>
              <a:rPr lang="en-US" sz="2800" b="1" i="1" dirty="0">
                <a:latin typeface="+mn-lt"/>
              </a:rPr>
              <a:t>score</a:t>
            </a:r>
            <a:r>
              <a:rPr lang="en-US" sz="2800" dirty="0">
                <a:latin typeface="+mn-lt"/>
              </a:rPr>
              <a:t>) is maximal among all possible alignments of </a:t>
            </a:r>
            <a:r>
              <a:rPr lang="en-US" sz="2800" i="1" dirty="0">
                <a:latin typeface="+mn-lt"/>
              </a:rPr>
              <a:t>v</a:t>
            </a:r>
            <a:r>
              <a:rPr lang="en-US" sz="2800" dirty="0">
                <a:latin typeface="+mn-lt"/>
              </a:rPr>
              <a:t> and </a:t>
            </a:r>
            <a:r>
              <a:rPr lang="en-US" sz="2800" i="1" dirty="0">
                <a:latin typeface="+mn-lt"/>
              </a:rPr>
              <a:t>w</a:t>
            </a:r>
            <a:r>
              <a:rPr lang="en-US" sz="2800" dirty="0">
                <a:latin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DB8DF-1502-1849-BA99-901E312C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36386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Homeobox</a:t>
            </a:r>
            <a:r>
              <a:rPr lang="en-US" altLang="en-US" dirty="0"/>
              <a:t> Genes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952776"/>
            <a:ext cx="57150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Tx/>
            </a:pPr>
            <a:r>
              <a:rPr lang="en-US" altLang="en-US" dirty="0">
                <a:cs typeface="Times New Roman" pitchFamily="18" charset="0"/>
              </a:rPr>
              <a:t>Two genes in different species may be similar over short conserved regions and dissimilar over remaining regions.</a:t>
            </a:r>
          </a:p>
          <a:p>
            <a:pPr eaLnBrk="1" hangingPunct="1">
              <a:buClrTx/>
              <a:buFontTx/>
              <a:buNone/>
            </a:pPr>
            <a:endParaRPr lang="en-US" altLang="en-US" dirty="0">
              <a:cs typeface="Times New Roman" pitchFamily="18" charset="0"/>
            </a:endParaRPr>
          </a:p>
          <a:p>
            <a:pPr eaLnBrk="1" hangingPunct="1">
              <a:buClrTx/>
            </a:pPr>
            <a:r>
              <a:rPr lang="en-US" altLang="en-US" dirty="0" err="1">
                <a:cs typeface="Times New Roman" pitchFamily="18" charset="0"/>
              </a:rPr>
              <a:t>Homeobox</a:t>
            </a:r>
            <a:r>
              <a:rPr lang="en-US" altLang="en-US" dirty="0">
                <a:cs typeface="Times New Roman" pitchFamily="18" charset="0"/>
              </a:rPr>
              <a:t> genes have a short region called the </a:t>
            </a:r>
            <a:r>
              <a:rPr lang="en-US" altLang="en-US" b="1" dirty="0" err="1">
                <a:cs typeface="Times New Roman" pitchFamily="18" charset="0"/>
              </a:rPr>
              <a:t>homeodomain</a:t>
            </a:r>
            <a:r>
              <a:rPr lang="en-US" altLang="en-US" dirty="0">
                <a:cs typeface="Times New Roman" pitchFamily="18" charset="0"/>
              </a:rPr>
              <a:t> that is highly conserved among species. </a:t>
            </a:r>
          </a:p>
          <a:p>
            <a:pPr marL="703263" lvl="2" eaLnBrk="1" hangingPunct="1">
              <a:buClrTx/>
            </a:pPr>
            <a:r>
              <a:rPr lang="en-US" altLang="en-US" sz="2600" dirty="0">
                <a:cs typeface="Times New Roman" pitchFamily="18" charset="0"/>
              </a:rPr>
              <a:t>A global alignment may not find the </a:t>
            </a:r>
            <a:r>
              <a:rPr lang="en-US" altLang="en-US" sz="2600" dirty="0" err="1">
                <a:cs typeface="Times New Roman" pitchFamily="18" charset="0"/>
              </a:rPr>
              <a:t>homeodomain</a:t>
            </a:r>
            <a:r>
              <a:rPr lang="en-US" altLang="en-US" sz="2600" dirty="0">
                <a:cs typeface="Times New Roman" pitchFamily="18" charset="0"/>
              </a:rPr>
              <a:t> because it would try to align the </a:t>
            </a:r>
            <a:r>
              <a:rPr lang="en-US" altLang="en-US" sz="2600" i="1" dirty="0">
                <a:cs typeface="Times New Roman" pitchFamily="18" charset="0"/>
              </a:rPr>
              <a:t>entire</a:t>
            </a:r>
            <a:r>
              <a:rPr lang="en-US" altLang="en-US" sz="2600" dirty="0">
                <a:cs typeface="Times New Roman" pitchFamily="18" charset="0"/>
              </a:rPr>
              <a:t> sequence.</a:t>
            </a:r>
          </a:p>
          <a:p>
            <a:pPr eaLnBrk="1" hangingPunct="1"/>
            <a:endParaRPr lang="en-US" altLang="en-US" dirty="0">
              <a:cs typeface="Times New Roman" pitchFamily="18" charset="0"/>
            </a:endParaRPr>
          </a:p>
        </p:txBody>
      </p:sp>
      <p:pic>
        <p:nvPicPr>
          <p:cNvPr id="23557" name="Picture 5" descr="http://thebrain.mcgill.ca/flash/capsules/images/outil_rouge05_img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51523"/>
            <a:ext cx="2895600" cy="39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678F1F-ED27-9A41-BAC1-0CF9F624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819361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Which Alignment is Better?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7200" y="1298575"/>
            <a:ext cx="8382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latin typeface="+mn-lt"/>
              </a:rPr>
              <a:t>Alignment 1: score = </a:t>
            </a:r>
            <a:r>
              <a:rPr lang="en-US" dirty="0">
                <a:latin typeface="+mn-lt"/>
              </a:rPr>
              <a:t>22 (matches) - 20 (</a:t>
            </a:r>
            <a:r>
              <a:rPr lang="en-US" dirty="0" err="1">
                <a:latin typeface="+mn-lt"/>
              </a:rPr>
              <a:t>indels</a:t>
            </a:r>
            <a:r>
              <a:rPr lang="en-US" dirty="0">
                <a:latin typeface="+mn-lt"/>
              </a:rPr>
              <a:t>)=2.</a:t>
            </a: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>
                <a:schemeClr val="accent1"/>
              </a:buClr>
            </a:pPr>
            <a:endParaRPr lang="en-US" altLang="en-US" sz="3000" dirty="0">
              <a:latin typeface="+mn-lt"/>
              <a:cs typeface="Arial" pitchFamily="34" charset="0"/>
            </a:endParaRPr>
          </a:p>
          <a:p>
            <a:pPr eaLnBrk="1" hangingPunct="1">
              <a:spcBef>
                <a:spcPts val="575"/>
              </a:spcBef>
              <a:buClr>
                <a:schemeClr val="accent1"/>
              </a:buClr>
            </a:pPr>
            <a:endParaRPr lang="en-US" altLang="en-US" sz="3000" dirty="0">
              <a:latin typeface="+mn-lt"/>
              <a:cs typeface="Arial" pitchFamily="34" charset="0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latin typeface="+mn-lt"/>
              </a:rPr>
              <a:t>Alignment 2: score = 17</a:t>
            </a:r>
            <a:r>
              <a:rPr lang="en-US" dirty="0">
                <a:latin typeface="+mn-lt"/>
              </a:rPr>
              <a:t> (matches) - 30 (</a:t>
            </a:r>
            <a:r>
              <a:rPr lang="en-US" dirty="0" err="1">
                <a:latin typeface="+mn-lt"/>
              </a:rPr>
              <a:t>indels</a:t>
            </a:r>
            <a:r>
              <a:rPr lang="en-US" dirty="0">
                <a:latin typeface="+mn-lt"/>
              </a:rPr>
              <a:t>)=-13.</a:t>
            </a: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133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GGGG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248327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CAGTTATGTCAG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GGGGC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CGAGCA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GCAGA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CCGT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GTTTT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CAGTTATGTCAG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87AEB-CE17-564C-ADDB-3A80B271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2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Blue</a:t>
            </a:r>
            <a:r>
              <a:rPr lang="en-US" sz="3000" dirty="0"/>
              <a:t> Positions in A-domains Define Non-Ribosomal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CMFPV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ELHIVQKETYTAPDEIAHYI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EHG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TYI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FHTIVNTASFAFDANFES</a:t>
            </a:r>
            <a:r>
              <a:rPr lang="en-US" sz="105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RLI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GEKIIPI</a:t>
            </a:r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VIAFRKMY</a:t>
            </a:r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HTE-FI</a:t>
            </a:r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DFARA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QLIVCPNEVKMDPASLYAII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KYD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TIF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VIPLMEYI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YEQKLDISQ</a:t>
            </a:r>
            <a:r>
              <a:rPr lang="en-US" sz="105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QIL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SDSCSME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FKTLVSRF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STIRIV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EIYAP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TVVCIDYYTTIDIKALEAVF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QHH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RGA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LKQCLVSA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PTMISS</a:t>
            </a:r>
            <a:r>
              <a:rPr lang="en-US" sz="105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EIL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GDRLSSQ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AILARRAV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SGV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4717409"/>
            <a:ext cx="19812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LTKVGHIG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Asp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VGEIGSID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AWMFAAVL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73CE-6EA1-C840-9F39-B11EB00F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Which Alignment is Better?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7200" y="1298575"/>
            <a:ext cx="8382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latin typeface="+mn-lt"/>
              </a:rPr>
              <a:t>Alignment 1: score = </a:t>
            </a:r>
            <a:r>
              <a:rPr lang="en-US" dirty="0">
                <a:latin typeface="+mn-lt"/>
              </a:rPr>
              <a:t>22 (matches) - 20 (</a:t>
            </a:r>
            <a:r>
              <a:rPr lang="en-US" dirty="0" err="1">
                <a:latin typeface="+mn-lt"/>
              </a:rPr>
              <a:t>indels</a:t>
            </a:r>
            <a:r>
              <a:rPr lang="en-US" dirty="0">
                <a:latin typeface="+mn-lt"/>
              </a:rPr>
              <a:t>)=2.</a:t>
            </a: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>
                <a:schemeClr val="accent1"/>
              </a:buClr>
            </a:pPr>
            <a:endParaRPr lang="en-US" altLang="en-US" sz="3000" dirty="0">
              <a:latin typeface="+mn-lt"/>
              <a:cs typeface="Arial" pitchFamily="34" charset="0"/>
            </a:endParaRPr>
          </a:p>
          <a:p>
            <a:pPr eaLnBrk="1" hangingPunct="1">
              <a:spcBef>
                <a:spcPts val="575"/>
              </a:spcBef>
              <a:buClr>
                <a:schemeClr val="accent1"/>
              </a:buClr>
            </a:pPr>
            <a:endParaRPr lang="en-US" altLang="en-US" sz="3000" dirty="0">
              <a:latin typeface="+mn-lt"/>
              <a:cs typeface="Arial" pitchFamily="34" charset="0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latin typeface="+mn-lt"/>
              </a:rPr>
              <a:t>Alignment 2: score = 17</a:t>
            </a:r>
            <a:r>
              <a:rPr lang="en-US" dirty="0">
                <a:latin typeface="+mn-lt"/>
              </a:rPr>
              <a:t> (matches) - 30 (</a:t>
            </a:r>
            <a:r>
              <a:rPr lang="en-US" dirty="0" err="1">
                <a:latin typeface="+mn-lt"/>
              </a:rPr>
              <a:t>indels</a:t>
            </a:r>
            <a:r>
              <a:rPr lang="en-US" dirty="0">
                <a:latin typeface="+mn-lt"/>
              </a:rPr>
              <a:t>)=-13.</a:t>
            </a: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133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GGGG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248327"/>
            <a:ext cx="8991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---G----C-----C--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CAGTTATGTCAG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GGGGCACGAGCATGCAGA</a:t>
            </a: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GCCGCCGTCGTTTTCAG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CAGTTATGTCAG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-----A------T-----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3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local alignment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0F724-E45F-4F4C-B7A8-00F15C53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038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7" name="Straight Connector 1856"/>
          <p:cNvCxnSpPr>
            <a:stCxn id="738" idx="1"/>
            <a:endCxn id="737" idx="5"/>
          </p:cNvCxnSpPr>
          <p:nvPr/>
        </p:nvCxnSpPr>
        <p:spPr>
          <a:xfrm flipH="1" flipV="1">
            <a:off x="3617043" y="1598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4168" y="902540"/>
            <a:ext cx="3224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10889" y="927660"/>
            <a:ext cx="72197" cy="7219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3403019" y="3823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555419" y="3975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3707819" y="4128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4012619" y="4432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4625395" y="5042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4777795" y="5194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5539795" y="595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707819" y="4280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3860219" y="4432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777795" y="534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4930195" y="5499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5082595" y="5652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5234995" y="580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5387395" y="595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3403019" y="3670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4169037" y="4432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4327993" y="4585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4625395" y="4890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967795" y="1080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1120195" y="1232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1272595" y="1384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3403019" y="3518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>
            <a:off x="4472995" y="4585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4625395" y="4737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1421820" y="1384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1574220" y="1537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1726620" y="1689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1879020" y="1842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2031420" y="1994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2641020" y="2604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2793420" y="2756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3403020" y="3366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1726620" y="153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2183820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2488620" y="2299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2641020" y="2451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2945820" y="2756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3098220" y="2908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3250620" y="3061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3403020" y="3213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2336220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2488620" y="214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Oval 735"/>
          <p:cNvSpPr>
            <a:spLocks noChangeAspect="1"/>
          </p:cNvSpPr>
          <p:nvPr/>
        </p:nvSpPr>
        <p:spPr>
          <a:xfrm>
            <a:off x="3403019" y="138852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>
            <a:spLocks noChangeAspect="1"/>
          </p:cNvSpPr>
          <p:nvPr/>
        </p:nvSpPr>
        <p:spPr>
          <a:xfrm>
            <a:off x="3555419" y="153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Oval 737"/>
          <p:cNvSpPr>
            <a:spLocks noChangeAspect="1"/>
          </p:cNvSpPr>
          <p:nvPr/>
        </p:nvSpPr>
        <p:spPr>
          <a:xfrm>
            <a:off x="3707819" y="1689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Oval 738"/>
          <p:cNvSpPr>
            <a:spLocks noChangeAspect="1"/>
          </p:cNvSpPr>
          <p:nvPr/>
        </p:nvSpPr>
        <p:spPr>
          <a:xfrm>
            <a:off x="3860219" y="1842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Oval 739"/>
          <p:cNvSpPr>
            <a:spLocks noChangeAspect="1"/>
          </p:cNvSpPr>
          <p:nvPr/>
        </p:nvSpPr>
        <p:spPr>
          <a:xfrm>
            <a:off x="4012619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Oval 740"/>
          <p:cNvSpPr>
            <a:spLocks noChangeAspect="1"/>
          </p:cNvSpPr>
          <p:nvPr/>
        </p:nvSpPr>
        <p:spPr>
          <a:xfrm>
            <a:off x="4165019" y="214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Oval 741"/>
          <p:cNvSpPr>
            <a:spLocks noChangeAspect="1"/>
          </p:cNvSpPr>
          <p:nvPr/>
        </p:nvSpPr>
        <p:spPr>
          <a:xfrm>
            <a:off x="4317419" y="2299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Oval 742"/>
          <p:cNvSpPr>
            <a:spLocks noChangeAspect="1"/>
          </p:cNvSpPr>
          <p:nvPr/>
        </p:nvSpPr>
        <p:spPr>
          <a:xfrm>
            <a:off x="4469819" y="2451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Oval 743"/>
          <p:cNvSpPr>
            <a:spLocks noChangeAspect="1"/>
          </p:cNvSpPr>
          <p:nvPr/>
        </p:nvSpPr>
        <p:spPr>
          <a:xfrm>
            <a:off x="4622219" y="2604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Oval 744"/>
          <p:cNvSpPr>
            <a:spLocks noChangeAspect="1"/>
          </p:cNvSpPr>
          <p:nvPr/>
        </p:nvSpPr>
        <p:spPr>
          <a:xfrm>
            <a:off x="4774619" y="2756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>
            <a:spLocks noChangeAspect="1"/>
          </p:cNvSpPr>
          <p:nvPr/>
        </p:nvSpPr>
        <p:spPr>
          <a:xfrm>
            <a:off x="4927019" y="2908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Oval 746"/>
          <p:cNvSpPr>
            <a:spLocks noChangeAspect="1"/>
          </p:cNvSpPr>
          <p:nvPr/>
        </p:nvSpPr>
        <p:spPr>
          <a:xfrm>
            <a:off x="5079419" y="3061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Oval 747"/>
          <p:cNvSpPr>
            <a:spLocks noChangeAspect="1"/>
          </p:cNvSpPr>
          <p:nvPr/>
        </p:nvSpPr>
        <p:spPr>
          <a:xfrm>
            <a:off x="5231819" y="3213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Oval 1291"/>
          <p:cNvSpPr>
            <a:spLocks noChangeAspect="1"/>
          </p:cNvSpPr>
          <p:nvPr/>
        </p:nvSpPr>
        <p:spPr>
          <a:xfrm>
            <a:off x="-670160" y="1160263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Oval 1292"/>
          <p:cNvSpPr>
            <a:spLocks noChangeAspect="1"/>
          </p:cNvSpPr>
          <p:nvPr/>
        </p:nvSpPr>
        <p:spPr>
          <a:xfrm>
            <a:off x="-553858" y="2792557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>
            <a:spLocks noChangeAspect="1"/>
          </p:cNvSpPr>
          <p:nvPr/>
        </p:nvSpPr>
        <p:spPr>
          <a:xfrm>
            <a:off x="-517760" y="1312663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4168" y="628931"/>
            <a:ext cx="5926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0" dirty="0">
                <a:latin typeface="Courier"/>
                <a:cs typeface="Courier"/>
              </a:rPr>
              <a:t>        </a:t>
            </a:r>
            <a:r>
              <a:rPr lang="en-US" sz="970" dirty="0">
                <a:latin typeface="Courier"/>
                <a:cs typeface="Courier"/>
              </a:rPr>
              <a:t>G  C  </a:t>
            </a:r>
            <a:r>
              <a:rPr lang="en-US" sz="970" dirty="0" err="1">
                <a:latin typeface="Courier"/>
                <a:cs typeface="Courier"/>
              </a:rPr>
              <a:t>C</a:t>
            </a:r>
            <a:r>
              <a:rPr lang="en-US" sz="970" dirty="0">
                <a:latin typeface="Courier"/>
                <a:cs typeface="Courier"/>
              </a:rPr>
              <a:t>  G  C  </a:t>
            </a:r>
            <a:r>
              <a:rPr lang="en-US" sz="970" dirty="0" err="1">
                <a:latin typeface="Courier"/>
                <a:cs typeface="Courier"/>
              </a:rPr>
              <a:t>C</a:t>
            </a:r>
            <a:r>
              <a:rPr lang="en-US" sz="970" dirty="0">
                <a:latin typeface="Courier"/>
                <a:cs typeface="Courier"/>
              </a:rPr>
              <a:t>  G  T  C  G  T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C  A  G  C  A  G  T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A  T  G  T  C  A  G  A  T</a:t>
            </a:r>
          </a:p>
        </p:txBody>
      </p:sp>
      <p:cxnSp>
        <p:nvCxnSpPr>
          <p:cNvPr id="1650" name="Straight Connector 1649"/>
          <p:cNvCxnSpPr>
            <a:stCxn id="9" idx="5"/>
          </p:cNvCxnSpPr>
          <p:nvPr/>
        </p:nvCxnSpPr>
        <p:spPr>
          <a:xfrm>
            <a:off x="872513" y="9892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9" name="Straight Connector 1658"/>
          <p:cNvCxnSpPr>
            <a:stCxn id="163" idx="5"/>
            <a:endCxn id="167" idx="1"/>
          </p:cNvCxnSpPr>
          <p:nvPr/>
        </p:nvCxnSpPr>
        <p:spPr>
          <a:xfrm>
            <a:off x="1029419" y="1141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2" name="Straight Connector 1661"/>
          <p:cNvCxnSpPr>
            <a:stCxn id="167" idx="5"/>
            <a:endCxn id="174" idx="1"/>
          </p:cNvCxnSpPr>
          <p:nvPr/>
        </p:nvCxnSpPr>
        <p:spPr>
          <a:xfrm>
            <a:off x="1181819" y="12940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5" name="Straight Connector 1664"/>
          <p:cNvCxnSpPr>
            <a:stCxn id="174" idx="6"/>
            <a:endCxn id="236" idx="2"/>
          </p:cNvCxnSpPr>
          <p:nvPr/>
        </p:nvCxnSpPr>
        <p:spPr>
          <a:xfrm>
            <a:off x="1344792" y="1420958"/>
            <a:ext cx="770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8" name="Straight Connector 1667"/>
          <p:cNvCxnSpPr>
            <a:stCxn id="236" idx="5"/>
            <a:endCxn id="237" idx="1"/>
          </p:cNvCxnSpPr>
          <p:nvPr/>
        </p:nvCxnSpPr>
        <p:spPr>
          <a:xfrm>
            <a:off x="1483444" y="14464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1" name="Straight Connector 1670"/>
          <p:cNvCxnSpPr>
            <a:stCxn id="237" idx="6"/>
            <a:endCxn id="275" idx="2"/>
          </p:cNvCxnSpPr>
          <p:nvPr/>
        </p:nvCxnSpPr>
        <p:spPr>
          <a:xfrm>
            <a:off x="1646417" y="15733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4" name="Straight Connector 1673"/>
          <p:cNvCxnSpPr>
            <a:stCxn id="275" idx="4"/>
            <a:endCxn id="238" idx="0"/>
          </p:cNvCxnSpPr>
          <p:nvPr/>
        </p:nvCxnSpPr>
        <p:spPr>
          <a:xfrm>
            <a:off x="1762719" y="16094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8" name="Straight Connector 1677"/>
          <p:cNvCxnSpPr>
            <a:stCxn id="238" idx="5"/>
            <a:endCxn id="239" idx="1"/>
          </p:cNvCxnSpPr>
          <p:nvPr/>
        </p:nvCxnSpPr>
        <p:spPr>
          <a:xfrm>
            <a:off x="1788244" y="17512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1" name="Straight Connector 1680"/>
          <p:cNvCxnSpPr>
            <a:stCxn id="239" idx="5"/>
            <a:endCxn id="240" idx="1"/>
          </p:cNvCxnSpPr>
          <p:nvPr/>
        </p:nvCxnSpPr>
        <p:spPr>
          <a:xfrm>
            <a:off x="1940644" y="1903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4" name="Straight Connector 1683"/>
          <p:cNvCxnSpPr>
            <a:stCxn id="240" idx="6"/>
            <a:endCxn id="278" idx="2"/>
          </p:cNvCxnSpPr>
          <p:nvPr/>
        </p:nvCxnSpPr>
        <p:spPr>
          <a:xfrm>
            <a:off x="2103617" y="20305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7" name="Straight Connector 1686"/>
          <p:cNvCxnSpPr>
            <a:stCxn id="278" idx="6"/>
            <a:endCxn id="318" idx="2"/>
          </p:cNvCxnSpPr>
          <p:nvPr/>
        </p:nvCxnSpPr>
        <p:spPr>
          <a:xfrm>
            <a:off x="2256017" y="20305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0" name="Straight Connector 1689"/>
          <p:cNvCxnSpPr>
            <a:stCxn id="318" idx="5"/>
            <a:endCxn id="319" idx="1"/>
          </p:cNvCxnSpPr>
          <p:nvPr/>
        </p:nvCxnSpPr>
        <p:spPr>
          <a:xfrm>
            <a:off x="2397844" y="2056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3" name="Straight Connector 1692"/>
          <p:cNvCxnSpPr>
            <a:stCxn id="319" idx="4"/>
            <a:endCxn id="280" idx="0"/>
          </p:cNvCxnSpPr>
          <p:nvPr/>
        </p:nvCxnSpPr>
        <p:spPr>
          <a:xfrm>
            <a:off x="2524719" y="22190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6" name="Straight Connector 1695"/>
          <p:cNvCxnSpPr>
            <a:stCxn id="280" idx="5"/>
            <a:endCxn id="281" idx="1"/>
          </p:cNvCxnSpPr>
          <p:nvPr/>
        </p:nvCxnSpPr>
        <p:spPr>
          <a:xfrm>
            <a:off x="2550244" y="2360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0" name="Straight Connector 1699"/>
          <p:cNvCxnSpPr>
            <a:stCxn id="281" idx="4"/>
            <a:endCxn id="244" idx="0"/>
          </p:cNvCxnSpPr>
          <p:nvPr/>
        </p:nvCxnSpPr>
        <p:spPr>
          <a:xfrm>
            <a:off x="2677119" y="25238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3" name="Straight Connector 1702"/>
          <p:cNvCxnSpPr>
            <a:stCxn id="244" idx="5"/>
            <a:endCxn id="245" idx="1"/>
          </p:cNvCxnSpPr>
          <p:nvPr/>
        </p:nvCxnSpPr>
        <p:spPr>
          <a:xfrm>
            <a:off x="2702644" y="2665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6" name="Straight Connector 1705"/>
          <p:cNvCxnSpPr>
            <a:stCxn id="245" idx="6"/>
            <a:endCxn id="283" idx="2"/>
          </p:cNvCxnSpPr>
          <p:nvPr/>
        </p:nvCxnSpPr>
        <p:spPr>
          <a:xfrm>
            <a:off x="2865617" y="27925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3" name="Straight Connector 1712"/>
          <p:cNvCxnSpPr>
            <a:stCxn id="283" idx="5"/>
            <a:endCxn id="284" idx="1"/>
          </p:cNvCxnSpPr>
          <p:nvPr/>
        </p:nvCxnSpPr>
        <p:spPr>
          <a:xfrm>
            <a:off x="3007444" y="2818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6" name="Straight Connector 1715"/>
          <p:cNvCxnSpPr>
            <a:stCxn id="284" idx="5"/>
            <a:endCxn id="285" idx="1"/>
          </p:cNvCxnSpPr>
          <p:nvPr/>
        </p:nvCxnSpPr>
        <p:spPr>
          <a:xfrm>
            <a:off x="3159844" y="29704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/>
          <p:cNvCxnSpPr>
            <a:stCxn id="285" idx="5"/>
            <a:endCxn id="286" idx="1"/>
          </p:cNvCxnSpPr>
          <p:nvPr/>
        </p:nvCxnSpPr>
        <p:spPr>
          <a:xfrm>
            <a:off x="3312244" y="3122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2" name="Straight Connector 1721"/>
          <p:cNvCxnSpPr>
            <a:stCxn id="286" idx="4"/>
            <a:endCxn id="249" idx="0"/>
          </p:cNvCxnSpPr>
          <p:nvPr/>
        </p:nvCxnSpPr>
        <p:spPr>
          <a:xfrm>
            <a:off x="3439119" y="32858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5" name="Straight Connector 1724"/>
          <p:cNvCxnSpPr>
            <a:stCxn id="249" idx="4"/>
            <a:endCxn id="188" idx="0"/>
          </p:cNvCxnSpPr>
          <p:nvPr/>
        </p:nvCxnSpPr>
        <p:spPr>
          <a:xfrm flipH="1">
            <a:off x="3439118" y="343825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8" name="Straight Connector 1737"/>
          <p:cNvCxnSpPr>
            <a:stCxn id="188" idx="4"/>
            <a:endCxn id="140" idx="0"/>
          </p:cNvCxnSpPr>
          <p:nvPr/>
        </p:nvCxnSpPr>
        <p:spPr>
          <a:xfrm>
            <a:off x="3439118" y="35906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3" name="Straight Connector 1742"/>
          <p:cNvCxnSpPr>
            <a:stCxn id="140" idx="4"/>
            <a:endCxn id="66" idx="0"/>
          </p:cNvCxnSpPr>
          <p:nvPr/>
        </p:nvCxnSpPr>
        <p:spPr>
          <a:xfrm>
            <a:off x="3439118" y="37430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7" name="Straight Connector 1746"/>
          <p:cNvCxnSpPr>
            <a:stCxn id="66" idx="5"/>
            <a:endCxn id="67" idx="1"/>
          </p:cNvCxnSpPr>
          <p:nvPr/>
        </p:nvCxnSpPr>
        <p:spPr>
          <a:xfrm>
            <a:off x="3464643" y="38848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2" name="Straight Connector 1751"/>
          <p:cNvCxnSpPr>
            <a:stCxn id="67" idx="5"/>
            <a:endCxn id="68" idx="1"/>
          </p:cNvCxnSpPr>
          <p:nvPr/>
        </p:nvCxnSpPr>
        <p:spPr>
          <a:xfrm>
            <a:off x="3617043" y="4037283"/>
            <a:ext cx="101349" cy="101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5" name="Straight Connector 1754"/>
          <p:cNvCxnSpPr>
            <a:stCxn id="68" idx="4"/>
            <a:endCxn id="106" idx="0"/>
          </p:cNvCxnSpPr>
          <p:nvPr/>
        </p:nvCxnSpPr>
        <p:spPr>
          <a:xfrm>
            <a:off x="3743918" y="42002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0" name="Straight Connector 1759"/>
          <p:cNvCxnSpPr>
            <a:stCxn id="106" idx="5"/>
            <a:endCxn id="107" idx="1"/>
          </p:cNvCxnSpPr>
          <p:nvPr/>
        </p:nvCxnSpPr>
        <p:spPr>
          <a:xfrm>
            <a:off x="3769443" y="4342083"/>
            <a:ext cx="101349" cy="101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5" name="Straight Connector 1764"/>
          <p:cNvCxnSpPr>
            <a:stCxn id="107" idx="6"/>
            <a:endCxn id="70" idx="2"/>
          </p:cNvCxnSpPr>
          <p:nvPr/>
        </p:nvCxnSpPr>
        <p:spPr>
          <a:xfrm flipV="1">
            <a:off x="3932416" y="44689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9" name="Straight Connector 1768"/>
          <p:cNvCxnSpPr>
            <a:stCxn id="70" idx="6"/>
            <a:endCxn id="145" idx="2"/>
          </p:cNvCxnSpPr>
          <p:nvPr/>
        </p:nvCxnSpPr>
        <p:spPr>
          <a:xfrm>
            <a:off x="4084816" y="4468958"/>
            <a:ext cx="8422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2" name="Straight Connector 1771"/>
          <p:cNvCxnSpPr>
            <a:stCxn id="145" idx="5"/>
            <a:endCxn id="146" idx="1"/>
          </p:cNvCxnSpPr>
          <p:nvPr/>
        </p:nvCxnSpPr>
        <p:spPr>
          <a:xfrm>
            <a:off x="4230661" y="4494483"/>
            <a:ext cx="107905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7" name="Straight Connector 1776"/>
          <p:cNvCxnSpPr>
            <a:stCxn id="146" idx="6"/>
            <a:endCxn id="195" idx="2"/>
          </p:cNvCxnSpPr>
          <p:nvPr/>
        </p:nvCxnSpPr>
        <p:spPr>
          <a:xfrm>
            <a:off x="4400190" y="4621358"/>
            <a:ext cx="72805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7" name="Straight Connector 1786"/>
          <p:cNvCxnSpPr>
            <a:stCxn id="195" idx="5"/>
            <a:endCxn id="196" idx="1"/>
          </p:cNvCxnSpPr>
          <p:nvPr/>
        </p:nvCxnSpPr>
        <p:spPr>
          <a:xfrm>
            <a:off x="4534619" y="4646884"/>
            <a:ext cx="101349" cy="1013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2" name="Straight Connector 1791"/>
          <p:cNvCxnSpPr>
            <a:stCxn id="196" idx="4"/>
            <a:endCxn id="148" idx="0"/>
          </p:cNvCxnSpPr>
          <p:nvPr/>
        </p:nvCxnSpPr>
        <p:spPr>
          <a:xfrm>
            <a:off x="4661494" y="4809856"/>
            <a:ext cx="0" cy="802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7" name="Straight Connector 1796"/>
          <p:cNvCxnSpPr>
            <a:stCxn id="148" idx="4"/>
            <a:endCxn id="74" idx="0"/>
          </p:cNvCxnSpPr>
          <p:nvPr/>
        </p:nvCxnSpPr>
        <p:spPr>
          <a:xfrm>
            <a:off x="4661494" y="49622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1" name="Straight Connector 1800"/>
          <p:cNvCxnSpPr>
            <a:stCxn id="74" idx="5"/>
            <a:endCxn id="75" idx="1"/>
          </p:cNvCxnSpPr>
          <p:nvPr/>
        </p:nvCxnSpPr>
        <p:spPr>
          <a:xfrm>
            <a:off x="4687019" y="5104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4" name="Straight Connector 1803"/>
          <p:cNvCxnSpPr>
            <a:stCxn id="75" idx="4"/>
            <a:endCxn id="113" idx="0"/>
          </p:cNvCxnSpPr>
          <p:nvPr/>
        </p:nvCxnSpPr>
        <p:spPr>
          <a:xfrm>
            <a:off x="4813894" y="52670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7" name="Straight Connector 1806"/>
          <p:cNvCxnSpPr>
            <a:stCxn id="113" idx="5"/>
            <a:endCxn id="114" idx="1"/>
          </p:cNvCxnSpPr>
          <p:nvPr/>
        </p:nvCxnSpPr>
        <p:spPr>
          <a:xfrm>
            <a:off x="4839419" y="5408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0" name="Straight Connector 1809"/>
          <p:cNvCxnSpPr>
            <a:stCxn id="114" idx="5"/>
            <a:endCxn id="115" idx="1"/>
          </p:cNvCxnSpPr>
          <p:nvPr/>
        </p:nvCxnSpPr>
        <p:spPr>
          <a:xfrm>
            <a:off x="4991819" y="55612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3" name="Straight Connector 1812"/>
          <p:cNvCxnSpPr>
            <a:stCxn id="115" idx="5"/>
            <a:endCxn id="116" idx="1"/>
          </p:cNvCxnSpPr>
          <p:nvPr/>
        </p:nvCxnSpPr>
        <p:spPr>
          <a:xfrm>
            <a:off x="5144219" y="57136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6" name="Straight Connector 1815"/>
          <p:cNvCxnSpPr>
            <a:stCxn id="116" idx="5"/>
            <a:endCxn id="117" idx="1"/>
          </p:cNvCxnSpPr>
          <p:nvPr/>
        </p:nvCxnSpPr>
        <p:spPr>
          <a:xfrm>
            <a:off x="5296619" y="5866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9" name="Straight Connector 1818"/>
          <p:cNvCxnSpPr>
            <a:stCxn id="117" idx="6"/>
            <a:endCxn id="80" idx="2"/>
          </p:cNvCxnSpPr>
          <p:nvPr/>
        </p:nvCxnSpPr>
        <p:spPr>
          <a:xfrm>
            <a:off x="5459592" y="59929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2" name="Straight Connector 1851"/>
          <p:cNvCxnSpPr>
            <a:stCxn id="737" idx="1"/>
            <a:endCxn id="736" idx="5"/>
          </p:cNvCxnSpPr>
          <p:nvPr/>
        </p:nvCxnSpPr>
        <p:spPr>
          <a:xfrm flipH="1" flipV="1">
            <a:off x="3464643" y="1450144"/>
            <a:ext cx="101349" cy="9768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1" name="Straight Connector 1860"/>
          <p:cNvCxnSpPr>
            <a:stCxn id="739" idx="1"/>
            <a:endCxn id="738" idx="5"/>
          </p:cNvCxnSpPr>
          <p:nvPr/>
        </p:nvCxnSpPr>
        <p:spPr>
          <a:xfrm flipH="1" flipV="1">
            <a:off x="3769443" y="17512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4" name="Straight Connector 1863"/>
          <p:cNvCxnSpPr>
            <a:stCxn id="740" idx="1"/>
            <a:endCxn id="739" idx="5"/>
          </p:cNvCxnSpPr>
          <p:nvPr/>
        </p:nvCxnSpPr>
        <p:spPr>
          <a:xfrm flipH="1" flipV="1">
            <a:off x="3921843" y="19036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7" name="Straight Connector 1866"/>
          <p:cNvCxnSpPr>
            <a:stCxn id="741" idx="1"/>
            <a:endCxn id="740" idx="5"/>
          </p:cNvCxnSpPr>
          <p:nvPr/>
        </p:nvCxnSpPr>
        <p:spPr>
          <a:xfrm flipH="1" flipV="1">
            <a:off x="4074243" y="20560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8" name="Straight Connector 1897"/>
          <p:cNvCxnSpPr>
            <a:stCxn id="742" idx="1"/>
            <a:endCxn id="741" idx="5"/>
          </p:cNvCxnSpPr>
          <p:nvPr/>
        </p:nvCxnSpPr>
        <p:spPr>
          <a:xfrm flipH="1" flipV="1">
            <a:off x="4226643" y="22084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1" name="Straight Connector 1900"/>
          <p:cNvCxnSpPr>
            <a:stCxn id="743" idx="1"/>
            <a:endCxn id="742" idx="5"/>
          </p:cNvCxnSpPr>
          <p:nvPr/>
        </p:nvCxnSpPr>
        <p:spPr>
          <a:xfrm flipH="1" flipV="1">
            <a:off x="4379043" y="2360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6" name="Straight Connector 1905"/>
          <p:cNvCxnSpPr>
            <a:stCxn id="744" idx="1"/>
            <a:endCxn id="743" idx="5"/>
          </p:cNvCxnSpPr>
          <p:nvPr/>
        </p:nvCxnSpPr>
        <p:spPr>
          <a:xfrm flipH="1" flipV="1">
            <a:off x="4531443" y="25132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9" name="Straight Connector 1908"/>
          <p:cNvCxnSpPr>
            <a:stCxn id="745" idx="1"/>
            <a:endCxn id="744" idx="5"/>
          </p:cNvCxnSpPr>
          <p:nvPr/>
        </p:nvCxnSpPr>
        <p:spPr>
          <a:xfrm flipH="1" flipV="1">
            <a:off x="4683843" y="26656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2" name="Straight Connector 1911"/>
          <p:cNvCxnSpPr>
            <a:stCxn id="746" idx="1"/>
            <a:endCxn id="745" idx="5"/>
          </p:cNvCxnSpPr>
          <p:nvPr/>
        </p:nvCxnSpPr>
        <p:spPr>
          <a:xfrm flipH="1" flipV="1">
            <a:off x="4836243" y="28180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5" name="Straight Connector 1914"/>
          <p:cNvCxnSpPr>
            <a:stCxn id="747" idx="1"/>
            <a:endCxn id="746" idx="5"/>
          </p:cNvCxnSpPr>
          <p:nvPr/>
        </p:nvCxnSpPr>
        <p:spPr>
          <a:xfrm flipH="1" flipV="1">
            <a:off x="4988643" y="29704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8" name="Straight Connector 1917"/>
          <p:cNvCxnSpPr>
            <a:stCxn id="748" idx="1"/>
            <a:endCxn id="747" idx="5"/>
          </p:cNvCxnSpPr>
          <p:nvPr/>
        </p:nvCxnSpPr>
        <p:spPr>
          <a:xfrm flipH="1" flipV="1">
            <a:off x="5141043" y="3122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>
            <a:spLocks noChangeAspect="1"/>
          </p:cNvSpPr>
          <p:nvPr/>
        </p:nvSpPr>
        <p:spPr>
          <a:xfrm>
            <a:off x="967795" y="927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1120195" y="927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1272595" y="927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424995" y="1080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1574220" y="108022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1726620" y="107890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1879020" y="1077133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2031420" y="107524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2183820" y="123496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2336220" y="1233375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2488620" y="1233286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>
            <a:off x="2641020" y="1232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>
            <a:off x="2793420" y="123130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2945820" y="122953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3098220" y="138925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3242946" y="1389526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/>
          <p:cNvCxnSpPr>
            <a:stCxn id="9" idx="6"/>
            <a:endCxn id="133" idx="2"/>
          </p:cNvCxnSpPr>
          <p:nvPr/>
        </p:nvCxnSpPr>
        <p:spPr>
          <a:xfrm>
            <a:off x="883086" y="963759"/>
            <a:ext cx="8470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33" idx="6"/>
            <a:endCxn id="134" idx="2"/>
          </p:cNvCxnSpPr>
          <p:nvPr/>
        </p:nvCxnSpPr>
        <p:spPr>
          <a:xfrm>
            <a:off x="1039992" y="9637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34" idx="6"/>
            <a:endCxn id="135" idx="2"/>
          </p:cNvCxnSpPr>
          <p:nvPr/>
        </p:nvCxnSpPr>
        <p:spPr>
          <a:xfrm>
            <a:off x="1192392" y="9637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35" idx="5"/>
            <a:endCxn id="136" idx="1"/>
          </p:cNvCxnSpPr>
          <p:nvPr/>
        </p:nvCxnSpPr>
        <p:spPr>
          <a:xfrm>
            <a:off x="1334219" y="9892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36" idx="6"/>
            <a:endCxn id="137" idx="2"/>
          </p:cNvCxnSpPr>
          <p:nvPr/>
        </p:nvCxnSpPr>
        <p:spPr>
          <a:xfrm>
            <a:off x="1497192" y="1116159"/>
            <a:ext cx="77028" cy="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37" idx="6"/>
            <a:endCxn id="138" idx="2"/>
          </p:cNvCxnSpPr>
          <p:nvPr/>
        </p:nvCxnSpPr>
        <p:spPr>
          <a:xfrm flipV="1">
            <a:off x="1646417" y="1115006"/>
            <a:ext cx="80203" cy="131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38" idx="6"/>
            <a:endCxn id="139" idx="2"/>
          </p:cNvCxnSpPr>
          <p:nvPr/>
        </p:nvCxnSpPr>
        <p:spPr>
          <a:xfrm flipV="1">
            <a:off x="1798817" y="1113232"/>
            <a:ext cx="80203" cy="17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39" idx="6"/>
            <a:endCxn id="141" idx="2"/>
          </p:cNvCxnSpPr>
          <p:nvPr/>
        </p:nvCxnSpPr>
        <p:spPr>
          <a:xfrm flipV="1">
            <a:off x="1951217" y="1111346"/>
            <a:ext cx="80203" cy="18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41" idx="5"/>
            <a:endCxn id="142" idx="1"/>
          </p:cNvCxnSpPr>
          <p:nvPr/>
        </p:nvCxnSpPr>
        <p:spPr>
          <a:xfrm>
            <a:off x="2093044" y="1136871"/>
            <a:ext cx="101349" cy="10866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42" idx="6"/>
            <a:endCxn id="143" idx="2"/>
          </p:cNvCxnSpPr>
          <p:nvPr/>
        </p:nvCxnSpPr>
        <p:spPr>
          <a:xfrm flipV="1">
            <a:off x="2256017" y="1269474"/>
            <a:ext cx="80203" cy="15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43" idx="6"/>
            <a:endCxn id="144" idx="2"/>
          </p:cNvCxnSpPr>
          <p:nvPr/>
        </p:nvCxnSpPr>
        <p:spPr>
          <a:xfrm flipV="1">
            <a:off x="2408417" y="1269385"/>
            <a:ext cx="80203" cy="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44" idx="6"/>
            <a:endCxn id="147" idx="2"/>
          </p:cNvCxnSpPr>
          <p:nvPr/>
        </p:nvCxnSpPr>
        <p:spPr>
          <a:xfrm flipV="1">
            <a:off x="2560817" y="1268558"/>
            <a:ext cx="80203" cy="8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7" idx="6"/>
            <a:endCxn id="149" idx="2"/>
          </p:cNvCxnSpPr>
          <p:nvPr/>
        </p:nvCxnSpPr>
        <p:spPr>
          <a:xfrm flipV="1">
            <a:off x="2713217" y="1267406"/>
            <a:ext cx="80203" cy="115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49" idx="6"/>
            <a:endCxn id="150" idx="2"/>
          </p:cNvCxnSpPr>
          <p:nvPr/>
        </p:nvCxnSpPr>
        <p:spPr>
          <a:xfrm flipV="1">
            <a:off x="2865617" y="1265636"/>
            <a:ext cx="80203" cy="17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50" idx="5"/>
            <a:endCxn id="151" idx="1"/>
          </p:cNvCxnSpPr>
          <p:nvPr/>
        </p:nvCxnSpPr>
        <p:spPr>
          <a:xfrm>
            <a:off x="3007444" y="1291161"/>
            <a:ext cx="101349" cy="10866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51" idx="6"/>
            <a:endCxn id="152" idx="2"/>
          </p:cNvCxnSpPr>
          <p:nvPr/>
        </p:nvCxnSpPr>
        <p:spPr>
          <a:xfrm>
            <a:off x="3170417" y="1425356"/>
            <a:ext cx="72529" cy="26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52" idx="6"/>
            <a:endCxn id="736" idx="2"/>
          </p:cNvCxnSpPr>
          <p:nvPr/>
        </p:nvCxnSpPr>
        <p:spPr>
          <a:xfrm flipV="1">
            <a:off x="3315143" y="1424619"/>
            <a:ext cx="87876" cy="10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5234994" y="3823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5234994" y="3670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5234994" y="3518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5234995" y="3366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>
            <a:stCxn id="205" idx="4"/>
            <a:endCxn id="204" idx="0"/>
          </p:cNvCxnSpPr>
          <p:nvPr/>
        </p:nvCxnSpPr>
        <p:spPr>
          <a:xfrm flipH="1">
            <a:off x="5271093" y="343825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204" idx="4"/>
            <a:endCxn id="203" idx="0"/>
          </p:cNvCxnSpPr>
          <p:nvPr/>
        </p:nvCxnSpPr>
        <p:spPr>
          <a:xfrm>
            <a:off x="5271093" y="35906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203" idx="4"/>
            <a:endCxn id="202" idx="0"/>
          </p:cNvCxnSpPr>
          <p:nvPr/>
        </p:nvCxnSpPr>
        <p:spPr>
          <a:xfrm>
            <a:off x="5271093" y="37430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>
            <a:off x="5271094" y="3285858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Oval 209"/>
          <p:cNvSpPr>
            <a:spLocks noChangeAspect="1"/>
          </p:cNvSpPr>
          <p:nvPr/>
        </p:nvSpPr>
        <p:spPr>
          <a:xfrm>
            <a:off x="5234996" y="3975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Connector 210"/>
          <p:cNvCxnSpPr>
            <a:stCxn id="202" idx="4"/>
            <a:endCxn id="210" idx="0"/>
          </p:cNvCxnSpPr>
          <p:nvPr/>
        </p:nvCxnSpPr>
        <p:spPr>
          <a:xfrm>
            <a:off x="5271093" y="3895456"/>
            <a:ext cx="2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>
            <a:spLocks noChangeAspect="1"/>
          </p:cNvSpPr>
          <p:nvPr/>
        </p:nvSpPr>
        <p:spPr>
          <a:xfrm>
            <a:off x="5387395" y="4128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>
            <a:endCxn id="213" idx="1"/>
          </p:cNvCxnSpPr>
          <p:nvPr/>
        </p:nvCxnSpPr>
        <p:spPr>
          <a:xfrm>
            <a:off x="5296619" y="4037283"/>
            <a:ext cx="101349" cy="101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>
            <a:spLocks noChangeAspect="1"/>
          </p:cNvSpPr>
          <p:nvPr/>
        </p:nvSpPr>
        <p:spPr>
          <a:xfrm>
            <a:off x="5386218" y="47416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>
            <a:spLocks noChangeAspect="1"/>
          </p:cNvSpPr>
          <p:nvPr/>
        </p:nvSpPr>
        <p:spPr>
          <a:xfrm>
            <a:off x="5386218" y="45892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5386218" y="44368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5386219" y="428443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/>
          <p:cNvCxnSpPr>
            <a:stCxn id="218" idx="4"/>
            <a:endCxn id="217" idx="0"/>
          </p:cNvCxnSpPr>
          <p:nvPr/>
        </p:nvCxnSpPr>
        <p:spPr>
          <a:xfrm flipH="1">
            <a:off x="5422317" y="435662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7" idx="4"/>
            <a:endCxn id="216" idx="0"/>
          </p:cNvCxnSpPr>
          <p:nvPr/>
        </p:nvCxnSpPr>
        <p:spPr>
          <a:xfrm>
            <a:off x="5422317" y="450902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216" idx="4"/>
            <a:endCxn id="215" idx="0"/>
          </p:cNvCxnSpPr>
          <p:nvPr/>
        </p:nvCxnSpPr>
        <p:spPr>
          <a:xfrm>
            <a:off x="5422317" y="466142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213" idx="4"/>
          </p:cNvCxnSpPr>
          <p:nvPr/>
        </p:nvCxnSpPr>
        <p:spPr>
          <a:xfrm flipH="1">
            <a:off x="5422319" y="4200257"/>
            <a:ext cx="1175" cy="841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Oval 222"/>
          <p:cNvSpPr>
            <a:spLocks noChangeAspect="1"/>
          </p:cNvSpPr>
          <p:nvPr/>
        </p:nvSpPr>
        <p:spPr>
          <a:xfrm>
            <a:off x="5386220" y="48940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>
            <a:stCxn id="215" idx="4"/>
            <a:endCxn id="223" idx="0"/>
          </p:cNvCxnSpPr>
          <p:nvPr/>
        </p:nvCxnSpPr>
        <p:spPr>
          <a:xfrm>
            <a:off x="5422317" y="4813826"/>
            <a:ext cx="2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>
            <a:spLocks noChangeAspect="1"/>
          </p:cNvSpPr>
          <p:nvPr/>
        </p:nvSpPr>
        <p:spPr>
          <a:xfrm>
            <a:off x="5387395" y="50464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Straight Connector 226"/>
          <p:cNvCxnSpPr>
            <a:endCxn id="226" idx="0"/>
          </p:cNvCxnSpPr>
          <p:nvPr/>
        </p:nvCxnSpPr>
        <p:spPr>
          <a:xfrm>
            <a:off x="5423492" y="4966226"/>
            <a:ext cx="2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Oval 227"/>
          <p:cNvSpPr>
            <a:spLocks noChangeAspect="1"/>
          </p:cNvSpPr>
          <p:nvPr/>
        </p:nvSpPr>
        <p:spPr>
          <a:xfrm>
            <a:off x="5536708" y="5194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Connector 228"/>
          <p:cNvCxnSpPr>
            <a:stCxn id="226" idx="5"/>
            <a:endCxn id="228" idx="1"/>
          </p:cNvCxnSpPr>
          <p:nvPr/>
        </p:nvCxnSpPr>
        <p:spPr>
          <a:xfrm>
            <a:off x="5449019" y="5108053"/>
            <a:ext cx="98262" cy="973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Oval 229"/>
          <p:cNvSpPr>
            <a:spLocks noChangeAspect="1"/>
          </p:cNvSpPr>
          <p:nvPr/>
        </p:nvSpPr>
        <p:spPr>
          <a:xfrm>
            <a:off x="5539500" y="5800491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5535531" y="56560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535531" y="55036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5535532" y="535123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Connector 233"/>
          <p:cNvCxnSpPr>
            <a:stCxn id="233" idx="4"/>
            <a:endCxn id="232" idx="0"/>
          </p:cNvCxnSpPr>
          <p:nvPr/>
        </p:nvCxnSpPr>
        <p:spPr>
          <a:xfrm flipH="1">
            <a:off x="5571630" y="542342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32" idx="4"/>
            <a:endCxn id="231" idx="0"/>
          </p:cNvCxnSpPr>
          <p:nvPr/>
        </p:nvCxnSpPr>
        <p:spPr>
          <a:xfrm>
            <a:off x="5571630" y="557582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231" idx="4"/>
            <a:endCxn id="230" idx="0"/>
          </p:cNvCxnSpPr>
          <p:nvPr/>
        </p:nvCxnSpPr>
        <p:spPr>
          <a:xfrm>
            <a:off x="5571630" y="5728226"/>
            <a:ext cx="3969" cy="72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28" idx="4"/>
          </p:cNvCxnSpPr>
          <p:nvPr/>
        </p:nvCxnSpPr>
        <p:spPr>
          <a:xfrm flipH="1">
            <a:off x="5571632" y="5267057"/>
            <a:ext cx="1175" cy="841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230" idx="4"/>
            <a:endCxn id="80" idx="0"/>
          </p:cNvCxnSpPr>
          <p:nvPr/>
        </p:nvCxnSpPr>
        <p:spPr>
          <a:xfrm>
            <a:off x="5575599" y="5872688"/>
            <a:ext cx="295" cy="8417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7024" y="4758353"/>
            <a:ext cx="36679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GCC−C−AGT−TATGT-CAGGGGGCACG−−A−GCATGCAGA-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GCCGCC−GTCGT-T-TTCAG----CA−GTTATG−T−CAGAT</a:t>
            </a:r>
          </a:p>
          <a:p>
            <a:pPr algn="ctr"/>
            <a:r>
              <a:rPr lang="en-US" sz="1100" b="1" dirty="0">
                <a:cs typeface="Courier New" panose="02070309020205020404" pitchFamily="49" charset="0"/>
              </a:rPr>
              <a:t>Global alignment</a:t>
            </a:r>
            <a:endParaRPr lang="en-US" sz="1100" dirty="0">
              <a:cs typeface="Courier New" panose="02070309020205020404" pitchFamily="49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051767" y="1547832"/>
            <a:ext cx="417774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−−−G−−−−C−−−−−C−−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CAGTTATGTCAG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GGGGCACGAGCATGCAGA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GCCGCCGTCGTTTTCAG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CAGTTATGTCAG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−−−−−A−−−−−−T −−−−</a:t>
            </a:r>
          </a:p>
          <a:p>
            <a:r>
              <a:rPr lang="en-US" sz="1100" b="1" dirty="0">
                <a:solidFill>
                  <a:srgbClr val="FF0000"/>
                </a:solidFill>
                <a:cs typeface="Courier New" panose="02070309020205020404" pitchFamily="49" charset="0"/>
              </a:rPr>
              <a:t>                                     Local alignment</a:t>
            </a:r>
            <a:endParaRPr lang="en-US" sz="1100" dirty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B726A4-971E-4448-8AC6-F4F2022E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562659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7" name="Straight Connector 1856"/>
          <p:cNvCxnSpPr>
            <a:stCxn id="738" idx="1"/>
            <a:endCxn id="737" idx="5"/>
          </p:cNvCxnSpPr>
          <p:nvPr/>
        </p:nvCxnSpPr>
        <p:spPr>
          <a:xfrm flipH="1" flipV="1">
            <a:off x="3617043" y="1598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4168" y="902540"/>
            <a:ext cx="3224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10889" y="927660"/>
            <a:ext cx="72197" cy="7219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3403019" y="3823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555419" y="3975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3707819" y="4128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4012619" y="4432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4625395" y="5042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4777795" y="5194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5539795" y="595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707819" y="4280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3860219" y="4432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777795" y="534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4930195" y="5499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5082595" y="5652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5234995" y="580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5387395" y="595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3403019" y="3670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4169037" y="4432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4327993" y="4585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4625395" y="4890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967795" y="1080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1120195" y="1232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1272595" y="1384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3403019" y="3518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>
            <a:off x="4472995" y="4585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4625395" y="4737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1421820" y="1384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1574220" y="1537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1726620" y="1689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1879020" y="1842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2031420" y="1994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2641020" y="2604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2793420" y="2756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3403020" y="3366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1726620" y="153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2183820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2488620" y="2299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2641020" y="2451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2945820" y="2756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3098220" y="2908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3250620" y="3061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3403020" y="3213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2336220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2488620" y="214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Oval 735"/>
          <p:cNvSpPr>
            <a:spLocks noChangeAspect="1"/>
          </p:cNvSpPr>
          <p:nvPr/>
        </p:nvSpPr>
        <p:spPr>
          <a:xfrm>
            <a:off x="3403019" y="138852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>
            <a:spLocks noChangeAspect="1"/>
          </p:cNvSpPr>
          <p:nvPr/>
        </p:nvSpPr>
        <p:spPr>
          <a:xfrm>
            <a:off x="3555419" y="153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Oval 737"/>
          <p:cNvSpPr>
            <a:spLocks noChangeAspect="1"/>
          </p:cNvSpPr>
          <p:nvPr/>
        </p:nvSpPr>
        <p:spPr>
          <a:xfrm>
            <a:off x="3707819" y="1689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Oval 738"/>
          <p:cNvSpPr>
            <a:spLocks noChangeAspect="1"/>
          </p:cNvSpPr>
          <p:nvPr/>
        </p:nvSpPr>
        <p:spPr>
          <a:xfrm>
            <a:off x="3860219" y="1842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Oval 739"/>
          <p:cNvSpPr>
            <a:spLocks noChangeAspect="1"/>
          </p:cNvSpPr>
          <p:nvPr/>
        </p:nvSpPr>
        <p:spPr>
          <a:xfrm>
            <a:off x="4012619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Oval 740"/>
          <p:cNvSpPr>
            <a:spLocks noChangeAspect="1"/>
          </p:cNvSpPr>
          <p:nvPr/>
        </p:nvSpPr>
        <p:spPr>
          <a:xfrm>
            <a:off x="4165019" y="214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Oval 741"/>
          <p:cNvSpPr>
            <a:spLocks noChangeAspect="1"/>
          </p:cNvSpPr>
          <p:nvPr/>
        </p:nvSpPr>
        <p:spPr>
          <a:xfrm>
            <a:off x="4317419" y="2299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Oval 742"/>
          <p:cNvSpPr>
            <a:spLocks noChangeAspect="1"/>
          </p:cNvSpPr>
          <p:nvPr/>
        </p:nvSpPr>
        <p:spPr>
          <a:xfrm>
            <a:off x="4469819" y="2451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Oval 743"/>
          <p:cNvSpPr>
            <a:spLocks noChangeAspect="1"/>
          </p:cNvSpPr>
          <p:nvPr/>
        </p:nvSpPr>
        <p:spPr>
          <a:xfrm>
            <a:off x="4622219" y="2604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Oval 744"/>
          <p:cNvSpPr>
            <a:spLocks noChangeAspect="1"/>
          </p:cNvSpPr>
          <p:nvPr/>
        </p:nvSpPr>
        <p:spPr>
          <a:xfrm>
            <a:off x="4774619" y="2756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>
            <a:spLocks noChangeAspect="1"/>
          </p:cNvSpPr>
          <p:nvPr/>
        </p:nvSpPr>
        <p:spPr>
          <a:xfrm>
            <a:off x="4927019" y="2908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Oval 746"/>
          <p:cNvSpPr>
            <a:spLocks noChangeAspect="1"/>
          </p:cNvSpPr>
          <p:nvPr/>
        </p:nvSpPr>
        <p:spPr>
          <a:xfrm>
            <a:off x="5079419" y="3061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Oval 747"/>
          <p:cNvSpPr>
            <a:spLocks noChangeAspect="1"/>
          </p:cNvSpPr>
          <p:nvPr/>
        </p:nvSpPr>
        <p:spPr>
          <a:xfrm>
            <a:off x="5231819" y="3213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Oval 1291"/>
          <p:cNvSpPr>
            <a:spLocks noChangeAspect="1"/>
          </p:cNvSpPr>
          <p:nvPr/>
        </p:nvSpPr>
        <p:spPr>
          <a:xfrm>
            <a:off x="-670160" y="1160263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Oval 1292"/>
          <p:cNvSpPr>
            <a:spLocks noChangeAspect="1"/>
          </p:cNvSpPr>
          <p:nvPr/>
        </p:nvSpPr>
        <p:spPr>
          <a:xfrm>
            <a:off x="-553858" y="2792557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>
            <a:spLocks noChangeAspect="1"/>
          </p:cNvSpPr>
          <p:nvPr/>
        </p:nvSpPr>
        <p:spPr>
          <a:xfrm>
            <a:off x="-517760" y="1312663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4168" y="628931"/>
            <a:ext cx="5926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0" dirty="0">
                <a:latin typeface="Courier"/>
                <a:cs typeface="Courier"/>
              </a:rPr>
              <a:t>        </a:t>
            </a:r>
            <a:r>
              <a:rPr lang="en-US" sz="970" dirty="0">
                <a:latin typeface="Courier"/>
                <a:cs typeface="Courier"/>
              </a:rPr>
              <a:t>G  C  </a:t>
            </a:r>
            <a:r>
              <a:rPr lang="en-US" sz="970" dirty="0" err="1">
                <a:latin typeface="Courier"/>
                <a:cs typeface="Courier"/>
              </a:rPr>
              <a:t>C</a:t>
            </a:r>
            <a:r>
              <a:rPr lang="en-US" sz="970" dirty="0">
                <a:latin typeface="Courier"/>
                <a:cs typeface="Courier"/>
              </a:rPr>
              <a:t>  G  C  </a:t>
            </a:r>
            <a:r>
              <a:rPr lang="en-US" sz="970" dirty="0" err="1">
                <a:latin typeface="Courier"/>
                <a:cs typeface="Courier"/>
              </a:rPr>
              <a:t>C</a:t>
            </a:r>
            <a:r>
              <a:rPr lang="en-US" sz="970" dirty="0">
                <a:latin typeface="Courier"/>
                <a:cs typeface="Courier"/>
              </a:rPr>
              <a:t>  G  T  C  G  T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C  A  G  </a:t>
            </a:r>
            <a:r>
              <a:rPr lang="en-US" sz="970" b="1" dirty="0">
                <a:solidFill>
                  <a:srgbClr val="FF0000"/>
                </a:solidFill>
                <a:latin typeface="Courier"/>
                <a:cs typeface="Courier"/>
              </a:rPr>
              <a:t>C  A  G  T  </a:t>
            </a:r>
            <a:r>
              <a:rPr lang="en-US" sz="970" b="1" dirty="0" err="1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970" b="1" dirty="0">
                <a:solidFill>
                  <a:srgbClr val="FF0000"/>
                </a:solidFill>
                <a:latin typeface="Courier"/>
                <a:cs typeface="Courier"/>
              </a:rPr>
              <a:t>  A  T  G  T  C  A  G  </a:t>
            </a:r>
            <a:r>
              <a:rPr lang="en-US" sz="970" dirty="0">
                <a:latin typeface="Courier"/>
                <a:cs typeface="Courier"/>
              </a:rPr>
              <a:t>A  T</a:t>
            </a:r>
          </a:p>
        </p:txBody>
      </p:sp>
      <p:cxnSp>
        <p:nvCxnSpPr>
          <p:cNvPr id="1650" name="Straight Connector 1649"/>
          <p:cNvCxnSpPr>
            <a:stCxn id="9" idx="5"/>
          </p:cNvCxnSpPr>
          <p:nvPr/>
        </p:nvCxnSpPr>
        <p:spPr>
          <a:xfrm>
            <a:off x="872513" y="9892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9" name="Straight Connector 1658"/>
          <p:cNvCxnSpPr>
            <a:stCxn id="163" idx="5"/>
            <a:endCxn id="167" idx="1"/>
          </p:cNvCxnSpPr>
          <p:nvPr/>
        </p:nvCxnSpPr>
        <p:spPr>
          <a:xfrm>
            <a:off x="1029419" y="1141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2" name="Straight Connector 1661"/>
          <p:cNvCxnSpPr>
            <a:stCxn id="167" idx="5"/>
            <a:endCxn id="174" idx="1"/>
          </p:cNvCxnSpPr>
          <p:nvPr/>
        </p:nvCxnSpPr>
        <p:spPr>
          <a:xfrm>
            <a:off x="1181819" y="12940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5" name="Straight Connector 1664"/>
          <p:cNvCxnSpPr>
            <a:stCxn id="174" idx="6"/>
            <a:endCxn id="236" idx="2"/>
          </p:cNvCxnSpPr>
          <p:nvPr/>
        </p:nvCxnSpPr>
        <p:spPr>
          <a:xfrm>
            <a:off x="1344792" y="1420958"/>
            <a:ext cx="770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8" name="Straight Connector 1667"/>
          <p:cNvCxnSpPr>
            <a:stCxn id="236" idx="5"/>
            <a:endCxn id="237" idx="1"/>
          </p:cNvCxnSpPr>
          <p:nvPr/>
        </p:nvCxnSpPr>
        <p:spPr>
          <a:xfrm>
            <a:off x="1483444" y="14464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1" name="Straight Connector 1670"/>
          <p:cNvCxnSpPr>
            <a:stCxn id="237" idx="6"/>
            <a:endCxn id="275" idx="2"/>
          </p:cNvCxnSpPr>
          <p:nvPr/>
        </p:nvCxnSpPr>
        <p:spPr>
          <a:xfrm>
            <a:off x="1646417" y="15733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4" name="Straight Connector 1673"/>
          <p:cNvCxnSpPr>
            <a:stCxn id="275" idx="4"/>
            <a:endCxn id="238" idx="0"/>
          </p:cNvCxnSpPr>
          <p:nvPr/>
        </p:nvCxnSpPr>
        <p:spPr>
          <a:xfrm>
            <a:off x="1762719" y="16094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8" name="Straight Connector 1677"/>
          <p:cNvCxnSpPr>
            <a:stCxn id="238" idx="5"/>
            <a:endCxn id="239" idx="1"/>
          </p:cNvCxnSpPr>
          <p:nvPr/>
        </p:nvCxnSpPr>
        <p:spPr>
          <a:xfrm>
            <a:off x="1788244" y="17512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1" name="Straight Connector 1680"/>
          <p:cNvCxnSpPr>
            <a:stCxn id="239" idx="5"/>
            <a:endCxn id="240" idx="1"/>
          </p:cNvCxnSpPr>
          <p:nvPr/>
        </p:nvCxnSpPr>
        <p:spPr>
          <a:xfrm>
            <a:off x="1940644" y="1903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4" name="Straight Connector 1683"/>
          <p:cNvCxnSpPr>
            <a:stCxn id="240" idx="6"/>
            <a:endCxn id="278" idx="2"/>
          </p:cNvCxnSpPr>
          <p:nvPr/>
        </p:nvCxnSpPr>
        <p:spPr>
          <a:xfrm>
            <a:off x="2103617" y="20305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7" name="Straight Connector 1686"/>
          <p:cNvCxnSpPr>
            <a:stCxn id="278" idx="6"/>
            <a:endCxn id="318" idx="2"/>
          </p:cNvCxnSpPr>
          <p:nvPr/>
        </p:nvCxnSpPr>
        <p:spPr>
          <a:xfrm>
            <a:off x="2256017" y="20305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0" name="Straight Connector 1689"/>
          <p:cNvCxnSpPr>
            <a:stCxn id="318" idx="5"/>
            <a:endCxn id="319" idx="1"/>
          </p:cNvCxnSpPr>
          <p:nvPr/>
        </p:nvCxnSpPr>
        <p:spPr>
          <a:xfrm>
            <a:off x="2397844" y="2056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3" name="Straight Connector 1692"/>
          <p:cNvCxnSpPr>
            <a:stCxn id="319" idx="4"/>
            <a:endCxn id="280" idx="0"/>
          </p:cNvCxnSpPr>
          <p:nvPr/>
        </p:nvCxnSpPr>
        <p:spPr>
          <a:xfrm>
            <a:off x="2524719" y="22190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6" name="Straight Connector 1695"/>
          <p:cNvCxnSpPr>
            <a:stCxn id="280" idx="5"/>
            <a:endCxn id="281" idx="1"/>
          </p:cNvCxnSpPr>
          <p:nvPr/>
        </p:nvCxnSpPr>
        <p:spPr>
          <a:xfrm>
            <a:off x="2550244" y="2360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0" name="Straight Connector 1699"/>
          <p:cNvCxnSpPr>
            <a:stCxn id="281" idx="4"/>
            <a:endCxn id="244" idx="0"/>
          </p:cNvCxnSpPr>
          <p:nvPr/>
        </p:nvCxnSpPr>
        <p:spPr>
          <a:xfrm>
            <a:off x="2677119" y="25238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3" name="Straight Connector 1702"/>
          <p:cNvCxnSpPr>
            <a:stCxn id="244" idx="5"/>
            <a:endCxn id="245" idx="1"/>
          </p:cNvCxnSpPr>
          <p:nvPr/>
        </p:nvCxnSpPr>
        <p:spPr>
          <a:xfrm>
            <a:off x="2702644" y="2665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6" name="Straight Connector 1705"/>
          <p:cNvCxnSpPr>
            <a:stCxn id="245" idx="6"/>
            <a:endCxn id="283" idx="2"/>
          </p:cNvCxnSpPr>
          <p:nvPr/>
        </p:nvCxnSpPr>
        <p:spPr>
          <a:xfrm>
            <a:off x="2865617" y="27925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3" name="Straight Connector 1712"/>
          <p:cNvCxnSpPr>
            <a:stCxn id="283" idx="5"/>
            <a:endCxn id="284" idx="1"/>
          </p:cNvCxnSpPr>
          <p:nvPr/>
        </p:nvCxnSpPr>
        <p:spPr>
          <a:xfrm>
            <a:off x="3007444" y="2818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6" name="Straight Connector 1715"/>
          <p:cNvCxnSpPr>
            <a:stCxn id="284" idx="5"/>
            <a:endCxn id="285" idx="1"/>
          </p:cNvCxnSpPr>
          <p:nvPr/>
        </p:nvCxnSpPr>
        <p:spPr>
          <a:xfrm>
            <a:off x="3159844" y="29704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/>
          <p:cNvCxnSpPr>
            <a:stCxn id="285" idx="5"/>
            <a:endCxn id="286" idx="1"/>
          </p:cNvCxnSpPr>
          <p:nvPr/>
        </p:nvCxnSpPr>
        <p:spPr>
          <a:xfrm>
            <a:off x="3312244" y="3122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2" name="Straight Connector 1721"/>
          <p:cNvCxnSpPr>
            <a:stCxn id="286" idx="4"/>
            <a:endCxn id="249" idx="0"/>
          </p:cNvCxnSpPr>
          <p:nvPr/>
        </p:nvCxnSpPr>
        <p:spPr>
          <a:xfrm>
            <a:off x="3439119" y="32858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5" name="Straight Connector 1724"/>
          <p:cNvCxnSpPr>
            <a:stCxn id="249" idx="4"/>
            <a:endCxn id="188" idx="0"/>
          </p:cNvCxnSpPr>
          <p:nvPr/>
        </p:nvCxnSpPr>
        <p:spPr>
          <a:xfrm flipH="1">
            <a:off x="3439118" y="343825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8" name="Straight Connector 1737"/>
          <p:cNvCxnSpPr>
            <a:stCxn id="188" idx="4"/>
            <a:endCxn id="140" idx="0"/>
          </p:cNvCxnSpPr>
          <p:nvPr/>
        </p:nvCxnSpPr>
        <p:spPr>
          <a:xfrm>
            <a:off x="3439118" y="35906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3" name="Straight Connector 1742"/>
          <p:cNvCxnSpPr>
            <a:stCxn id="140" idx="4"/>
            <a:endCxn id="66" idx="0"/>
          </p:cNvCxnSpPr>
          <p:nvPr/>
        </p:nvCxnSpPr>
        <p:spPr>
          <a:xfrm>
            <a:off x="3439118" y="37430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7" name="Straight Connector 1746"/>
          <p:cNvCxnSpPr>
            <a:stCxn id="66" idx="5"/>
            <a:endCxn id="67" idx="1"/>
          </p:cNvCxnSpPr>
          <p:nvPr/>
        </p:nvCxnSpPr>
        <p:spPr>
          <a:xfrm>
            <a:off x="3464643" y="38848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2" name="Straight Connector 1751"/>
          <p:cNvCxnSpPr>
            <a:stCxn id="67" idx="5"/>
            <a:endCxn id="68" idx="1"/>
          </p:cNvCxnSpPr>
          <p:nvPr/>
        </p:nvCxnSpPr>
        <p:spPr>
          <a:xfrm>
            <a:off x="3617043" y="4037283"/>
            <a:ext cx="101349" cy="101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5" name="Straight Connector 1754"/>
          <p:cNvCxnSpPr>
            <a:stCxn id="68" idx="4"/>
            <a:endCxn id="106" idx="0"/>
          </p:cNvCxnSpPr>
          <p:nvPr/>
        </p:nvCxnSpPr>
        <p:spPr>
          <a:xfrm>
            <a:off x="3743918" y="42002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0" name="Straight Connector 1759"/>
          <p:cNvCxnSpPr>
            <a:stCxn id="106" idx="5"/>
            <a:endCxn id="107" idx="1"/>
          </p:cNvCxnSpPr>
          <p:nvPr/>
        </p:nvCxnSpPr>
        <p:spPr>
          <a:xfrm>
            <a:off x="3769443" y="4342083"/>
            <a:ext cx="101349" cy="101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5" name="Straight Connector 1764"/>
          <p:cNvCxnSpPr>
            <a:stCxn id="107" idx="6"/>
            <a:endCxn id="70" idx="2"/>
          </p:cNvCxnSpPr>
          <p:nvPr/>
        </p:nvCxnSpPr>
        <p:spPr>
          <a:xfrm flipV="1">
            <a:off x="3932416" y="44689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9" name="Straight Connector 1768"/>
          <p:cNvCxnSpPr>
            <a:stCxn id="70" idx="6"/>
            <a:endCxn id="145" idx="2"/>
          </p:cNvCxnSpPr>
          <p:nvPr/>
        </p:nvCxnSpPr>
        <p:spPr>
          <a:xfrm>
            <a:off x="4084816" y="4468958"/>
            <a:ext cx="8422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2" name="Straight Connector 1771"/>
          <p:cNvCxnSpPr>
            <a:stCxn id="145" idx="5"/>
            <a:endCxn id="146" idx="1"/>
          </p:cNvCxnSpPr>
          <p:nvPr/>
        </p:nvCxnSpPr>
        <p:spPr>
          <a:xfrm>
            <a:off x="4230661" y="4494483"/>
            <a:ext cx="107905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7" name="Straight Connector 1776"/>
          <p:cNvCxnSpPr>
            <a:stCxn id="146" idx="6"/>
            <a:endCxn id="195" idx="2"/>
          </p:cNvCxnSpPr>
          <p:nvPr/>
        </p:nvCxnSpPr>
        <p:spPr>
          <a:xfrm>
            <a:off x="4400190" y="4621358"/>
            <a:ext cx="72805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7" name="Straight Connector 1786"/>
          <p:cNvCxnSpPr>
            <a:stCxn id="195" idx="5"/>
            <a:endCxn id="196" idx="1"/>
          </p:cNvCxnSpPr>
          <p:nvPr/>
        </p:nvCxnSpPr>
        <p:spPr>
          <a:xfrm>
            <a:off x="4534619" y="4646884"/>
            <a:ext cx="101349" cy="1013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2" name="Straight Connector 1791"/>
          <p:cNvCxnSpPr>
            <a:stCxn id="196" idx="4"/>
            <a:endCxn id="148" idx="0"/>
          </p:cNvCxnSpPr>
          <p:nvPr/>
        </p:nvCxnSpPr>
        <p:spPr>
          <a:xfrm>
            <a:off x="4661494" y="4809856"/>
            <a:ext cx="0" cy="802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7" name="Straight Connector 1796"/>
          <p:cNvCxnSpPr>
            <a:stCxn id="148" idx="4"/>
            <a:endCxn id="74" idx="0"/>
          </p:cNvCxnSpPr>
          <p:nvPr/>
        </p:nvCxnSpPr>
        <p:spPr>
          <a:xfrm>
            <a:off x="4661494" y="49622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1" name="Straight Connector 1800"/>
          <p:cNvCxnSpPr>
            <a:stCxn id="74" idx="5"/>
            <a:endCxn id="75" idx="1"/>
          </p:cNvCxnSpPr>
          <p:nvPr/>
        </p:nvCxnSpPr>
        <p:spPr>
          <a:xfrm>
            <a:off x="4687019" y="5104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4" name="Straight Connector 1803"/>
          <p:cNvCxnSpPr>
            <a:stCxn id="75" idx="4"/>
            <a:endCxn id="113" idx="0"/>
          </p:cNvCxnSpPr>
          <p:nvPr/>
        </p:nvCxnSpPr>
        <p:spPr>
          <a:xfrm>
            <a:off x="4813894" y="52670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7" name="Straight Connector 1806"/>
          <p:cNvCxnSpPr>
            <a:stCxn id="113" idx="5"/>
            <a:endCxn id="114" idx="1"/>
          </p:cNvCxnSpPr>
          <p:nvPr/>
        </p:nvCxnSpPr>
        <p:spPr>
          <a:xfrm>
            <a:off x="4839419" y="5408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0" name="Straight Connector 1809"/>
          <p:cNvCxnSpPr>
            <a:stCxn id="114" idx="5"/>
            <a:endCxn id="115" idx="1"/>
          </p:cNvCxnSpPr>
          <p:nvPr/>
        </p:nvCxnSpPr>
        <p:spPr>
          <a:xfrm>
            <a:off x="4991819" y="55612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3" name="Straight Connector 1812"/>
          <p:cNvCxnSpPr>
            <a:stCxn id="115" idx="5"/>
            <a:endCxn id="116" idx="1"/>
          </p:cNvCxnSpPr>
          <p:nvPr/>
        </p:nvCxnSpPr>
        <p:spPr>
          <a:xfrm>
            <a:off x="5144219" y="57136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6" name="Straight Connector 1815"/>
          <p:cNvCxnSpPr>
            <a:stCxn id="116" idx="5"/>
            <a:endCxn id="117" idx="1"/>
          </p:cNvCxnSpPr>
          <p:nvPr/>
        </p:nvCxnSpPr>
        <p:spPr>
          <a:xfrm>
            <a:off x="5296619" y="5866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9" name="Straight Connector 1818"/>
          <p:cNvCxnSpPr>
            <a:stCxn id="117" idx="6"/>
            <a:endCxn id="80" idx="2"/>
          </p:cNvCxnSpPr>
          <p:nvPr/>
        </p:nvCxnSpPr>
        <p:spPr>
          <a:xfrm>
            <a:off x="5459592" y="59929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2" name="Straight Connector 1851"/>
          <p:cNvCxnSpPr>
            <a:stCxn id="737" idx="1"/>
            <a:endCxn id="736" idx="5"/>
          </p:cNvCxnSpPr>
          <p:nvPr/>
        </p:nvCxnSpPr>
        <p:spPr>
          <a:xfrm flipH="1" flipV="1">
            <a:off x="3464643" y="1450144"/>
            <a:ext cx="101349" cy="9768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1" name="Straight Connector 1860"/>
          <p:cNvCxnSpPr>
            <a:stCxn id="739" idx="1"/>
            <a:endCxn id="738" idx="5"/>
          </p:cNvCxnSpPr>
          <p:nvPr/>
        </p:nvCxnSpPr>
        <p:spPr>
          <a:xfrm flipH="1" flipV="1">
            <a:off x="3769443" y="17512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4" name="Straight Connector 1863"/>
          <p:cNvCxnSpPr>
            <a:stCxn id="740" idx="1"/>
            <a:endCxn id="739" idx="5"/>
          </p:cNvCxnSpPr>
          <p:nvPr/>
        </p:nvCxnSpPr>
        <p:spPr>
          <a:xfrm flipH="1" flipV="1">
            <a:off x="3921843" y="19036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7" name="Straight Connector 1866"/>
          <p:cNvCxnSpPr>
            <a:stCxn id="741" idx="1"/>
            <a:endCxn id="740" idx="5"/>
          </p:cNvCxnSpPr>
          <p:nvPr/>
        </p:nvCxnSpPr>
        <p:spPr>
          <a:xfrm flipH="1" flipV="1">
            <a:off x="4074243" y="20560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8" name="Straight Connector 1897"/>
          <p:cNvCxnSpPr>
            <a:stCxn id="742" idx="1"/>
            <a:endCxn id="741" idx="5"/>
          </p:cNvCxnSpPr>
          <p:nvPr/>
        </p:nvCxnSpPr>
        <p:spPr>
          <a:xfrm flipH="1" flipV="1">
            <a:off x="4226643" y="22084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1" name="Straight Connector 1900"/>
          <p:cNvCxnSpPr>
            <a:stCxn id="743" idx="1"/>
            <a:endCxn id="742" idx="5"/>
          </p:cNvCxnSpPr>
          <p:nvPr/>
        </p:nvCxnSpPr>
        <p:spPr>
          <a:xfrm flipH="1" flipV="1">
            <a:off x="4379043" y="2360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6" name="Straight Connector 1905"/>
          <p:cNvCxnSpPr>
            <a:stCxn id="744" idx="1"/>
            <a:endCxn id="743" idx="5"/>
          </p:cNvCxnSpPr>
          <p:nvPr/>
        </p:nvCxnSpPr>
        <p:spPr>
          <a:xfrm flipH="1" flipV="1">
            <a:off x="4531443" y="25132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9" name="Straight Connector 1908"/>
          <p:cNvCxnSpPr>
            <a:stCxn id="745" idx="1"/>
            <a:endCxn id="744" idx="5"/>
          </p:cNvCxnSpPr>
          <p:nvPr/>
        </p:nvCxnSpPr>
        <p:spPr>
          <a:xfrm flipH="1" flipV="1">
            <a:off x="4683843" y="26656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2" name="Straight Connector 1911"/>
          <p:cNvCxnSpPr>
            <a:stCxn id="746" idx="1"/>
            <a:endCxn id="745" idx="5"/>
          </p:cNvCxnSpPr>
          <p:nvPr/>
        </p:nvCxnSpPr>
        <p:spPr>
          <a:xfrm flipH="1" flipV="1">
            <a:off x="4836243" y="28180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5" name="Straight Connector 1914"/>
          <p:cNvCxnSpPr>
            <a:stCxn id="747" idx="1"/>
            <a:endCxn id="746" idx="5"/>
          </p:cNvCxnSpPr>
          <p:nvPr/>
        </p:nvCxnSpPr>
        <p:spPr>
          <a:xfrm flipH="1" flipV="1">
            <a:off x="4988643" y="29704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8" name="Straight Connector 1917"/>
          <p:cNvCxnSpPr>
            <a:stCxn id="748" idx="1"/>
            <a:endCxn id="747" idx="5"/>
          </p:cNvCxnSpPr>
          <p:nvPr/>
        </p:nvCxnSpPr>
        <p:spPr>
          <a:xfrm flipH="1" flipV="1">
            <a:off x="5141043" y="3122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>
            <a:spLocks noChangeAspect="1"/>
          </p:cNvSpPr>
          <p:nvPr/>
        </p:nvSpPr>
        <p:spPr>
          <a:xfrm>
            <a:off x="967795" y="927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1120195" y="927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1272595" y="927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424995" y="1080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1574220" y="108022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1726620" y="107890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1879020" y="1077133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2031420" y="107524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2183820" y="123496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2336220" y="1233375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2488620" y="1233286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>
            <a:off x="2641020" y="1232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>
            <a:off x="2793420" y="123130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2945820" y="122953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3098220" y="1389257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3242946" y="1389526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/>
          <p:cNvCxnSpPr>
            <a:stCxn id="9" idx="6"/>
            <a:endCxn id="133" idx="2"/>
          </p:cNvCxnSpPr>
          <p:nvPr/>
        </p:nvCxnSpPr>
        <p:spPr>
          <a:xfrm>
            <a:off x="883086" y="963759"/>
            <a:ext cx="8470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33" idx="6"/>
            <a:endCxn id="134" idx="2"/>
          </p:cNvCxnSpPr>
          <p:nvPr/>
        </p:nvCxnSpPr>
        <p:spPr>
          <a:xfrm>
            <a:off x="1039992" y="9637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34" idx="6"/>
            <a:endCxn id="135" idx="2"/>
          </p:cNvCxnSpPr>
          <p:nvPr/>
        </p:nvCxnSpPr>
        <p:spPr>
          <a:xfrm>
            <a:off x="1192392" y="9637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35" idx="5"/>
            <a:endCxn id="136" idx="1"/>
          </p:cNvCxnSpPr>
          <p:nvPr/>
        </p:nvCxnSpPr>
        <p:spPr>
          <a:xfrm>
            <a:off x="1334219" y="9892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36" idx="6"/>
            <a:endCxn id="137" idx="2"/>
          </p:cNvCxnSpPr>
          <p:nvPr/>
        </p:nvCxnSpPr>
        <p:spPr>
          <a:xfrm>
            <a:off x="1497192" y="1116159"/>
            <a:ext cx="77028" cy="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37" idx="6"/>
            <a:endCxn id="138" idx="2"/>
          </p:cNvCxnSpPr>
          <p:nvPr/>
        </p:nvCxnSpPr>
        <p:spPr>
          <a:xfrm flipV="1">
            <a:off x="1646417" y="1115006"/>
            <a:ext cx="80203" cy="131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38" idx="6"/>
            <a:endCxn id="139" idx="2"/>
          </p:cNvCxnSpPr>
          <p:nvPr/>
        </p:nvCxnSpPr>
        <p:spPr>
          <a:xfrm flipV="1">
            <a:off x="1798817" y="1113232"/>
            <a:ext cx="80203" cy="17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39" idx="6"/>
            <a:endCxn id="141" idx="2"/>
          </p:cNvCxnSpPr>
          <p:nvPr/>
        </p:nvCxnSpPr>
        <p:spPr>
          <a:xfrm flipV="1">
            <a:off x="1951217" y="1111346"/>
            <a:ext cx="80203" cy="18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41" idx="5"/>
            <a:endCxn id="142" idx="1"/>
          </p:cNvCxnSpPr>
          <p:nvPr/>
        </p:nvCxnSpPr>
        <p:spPr>
          <a:xfrm>
            <a:off x="2093044" y="1136871"/>
            <a:ext cx="101349" cy="10866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42" idx="6"/>
            <a:endCxn id="143" idx="2"/>
          </p:cNvCxnSpPr>
          <p:nvPr/>
        </p:nvCxnSpPr>
        <p:spPr>
          <a:xfrm flipV="1">
            <a:off x="2256017" y="1269474"/>
            <a:ext cx="80203" cy="15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43" idx="6"/>
            <a:endCxn id="144" idx="2"/>
          </p:cNvCxnSpPr>
          <p:nvPr/>
        </p:nvCxnSpPr>
        <p:spPr>
          <a:xfrm flipV="1">
            <a:off x="2408417" y="1269385"/>
            <a:ext cx="80203" cy="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44" idx="6"/>
            <a:endCxn id="147" idx="2"/>
          </p:cNvCxnSpPr>
          <p:nvPr/>
        </p:nvCxnSpPr>
        <p:spPr>
          <a:xfrm flipV="1">
            <a:off x="2560817" y="1268558"/>
            <a:ext cx="80203" cy="8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7" idx="6"/>
            <a:endCxn id="149" idx="2"/>
          </p:cNvCxnSpPr>
          <p:nvPr/>
        </p:nvCxnSpPr>
        <p:spPr>
          <a:xfrm flipV="1">
            <a:off x="2713217" y="1267406"/>
            <a:ext cx="80203" cy="115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49" idx="6"/>
            <a:endCxn id="150" idx="2"/>
          </p:cNvCxnSpPr>
          <p:nvPr/>
        </p:nvCxnSpPr>
        <p:spPr>
          <a:xfrm flipV="1">
            <a:off x="2865617" y="1265636"/>
            <a:ext cx="80203" cy="17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50" idx="5"/>
            <a:endCxn id="151" idx="1"/>
          </p:cNvCxnSpPr>
          <p:nvPr/>
        </p:nvCxnSpPr>
        <p:spPr>
          <a:xfrm>
            <a:off x="3007444" y="1291161"/>
            <a:ext cx="101349" cy="10866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51" idx="6"/>
            <a:endCxn id="152" idx="2"/>
          </p:cNvCxnSpPr>
          <p:nvPr/>
        </p:nvCxnSpPr>
        <p:spPr>
          <a:xfrm>
            <a:off x="3170417" y="1425356"/>
            <a:ext cx="72529" cy="26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52" idx="6"/>
            <a:endCxn id="736" idx="2"/>
          </p:cNvCxnSpPr>
          <p:nvPr/>
        </p:nvCxnSpPr>
        <p:spPr>
          <a:xfrm flipV="1">
            <a:off x="3315143" y="1424619"/>
            <a:ext cx="87876" cy="10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5234994" y="3823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5234994" y="3670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5234994" y="3518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5234995" y="3366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>
            <a:stCxn id="205" idx="4"/>
            <a:endCxn id="204" idx="0"/>
          </p:cNvCxnSpPr>
          <p:nvPr/>
        </p:nvCxnSpPr>
        <p:spPr>
          <a:xfrm flipH="1">
            <a:off x="5271093" y="343825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204" idx="4"/>
            <a:endCxn id="203" idx="0"/>
          </p:cNvCxnSpPr>
          <p:nvPr/>
        </p:nvCxnSpPr>
        <p:spPr>
          <a:xfrm>
            <a:off x="5271093" y="35906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203" idx="4"/>
            <a:endCxn id="202" idx="0"/>
          </p:cNvCxnSpPr>
          <p:nvPr/>
        </p:nvCxnSpPr>
        <p:spPr>
          <a:xfrm>
            <a:off x="5271093" y="37430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>
            <a:off x="5271094" y="3285858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Oval 209"/>
          <p:cNvSpPr>
            <a:spLocks noChangeAspect="1"/>
          </p:cNvSpPr>
          <p:nvPr/>
        </p:nvSpPr>
        <p:spPr>
          <a:xfrm>
            <a:off x="5234996" y="3975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Connector 210"/>
          <p:cNvCxnSpPr>
            <a:stCxn id="202" idx="4"/>
            <a:endCxn id="210" idx="0"/>
          </p:cNvCxnSpPr>
          <p:nvPr/>
        </p:nvCxnSpPr>
        <p:spPr>
          <a:xfrm>
            <a:off x="5271093" y="3895456"/>
            <a:ext cx="2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>
            <a:spLocks noChangeAspect="1"/>
          </p:cNvSpPr>
          <p:nvPr/>
        </p:nvSpPr>
        <p:spPr>
          <a:xfrm>
            <a:off x="5387395" y="4128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>
            <a:endCxn id="213" idx="1"/>
          </p:cNvCxnSpPr>
          <p:nvPr/>
        </p:nvCxnSpPr>
        <p:spPr>
          <a:xfrm>
            <a:off x="5296619" y="4037283"/>
            <a:ext cx="101349" cy="101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>
            <a:spLocks noChangeAspect="1"/>
          </p:cNvSpPr>
          <p:nvPr/>
        </p:nvSpPr>
        <p:spPr>
          <a:xfrm>
            <a:off x="5386218" y="47416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>
            <a:spLocks noChangeAspect="1"/>
          </p:cNvSpPr>
          <p:nvPr/>
        </p:nvSpPr>
        <p:spPr>
          <a:xfrm>
            <a:off x="5386218" y="45892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5386218" y="44368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5386219" y="428443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/>
          <p:cNvCxnSpPr>
            <a:stCxn id="218" idx="4"/>
            <a:endCxn id="217" idx="0"/>
          </p:cNvCxnSpPr>
          <p:nvPr/>
        </p:nvCxnSpPr>
        <p:spPr>
          <a:xfrm flipH="1">
            <a:off x="5422317" y="435662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7" idx="4"/>
            <a:endCxn id="216" idx="0"/>
          </p:cNvCxnSpPr>
          <p:nvPr/>
        </p:nvCxnSpPr>
        <p:spPr>
          <a:xfrm>
            <a:off x="5422317" y="450902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216" idx="4"/>
            <a:endCxn id="215" idx="0"/>
          </p:cNvCxnSpPr>
          <p:nvPr/>
        </p:nvCxnSpPr>
        <p:spPr>
          <a:xfrm>
            <a:off x="5422317" y="466142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213" idx="4"/>
          </p:cNvCxnSpPr>
          <p:nvPr/>
        </p:nvCxnSpPr>
        <p:spPr>
          <a:xfrm flipH="1">
            <a:off x="5422319" y="4200257"/>
            <a:ext cx="1175" cy="841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Oval 222"/>
          <p:cNvSpPr>
            <a:spLocks noChangeAspect="1"/>
          </p:cNvSpPr>
          <p:nvPr/>
        </p:nvSpPr>
        <p:spPr>
          <a:xfrm>
            <a:off x="5386220" y="48940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>
            <a:stCxn id="215" idx="4"/>
            <a:endCxn id="223" idx="0"/>
          </p:cNvCxnSpPr>
          <p:nvPr/>
        </p:nvCxnSpPr>
        <p:spPr>
          <a:xfrm>
            <a:off x="5422317" y="4813826"/>
            <a:ext cx="2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>
            <a:spLocks noChangeAspect="1"/>
          </p:cNvSpPr>
          <p:nvPr/>
        </p:nvSpPr>
        <p:spPr>
          <a:xfrm>
            <a:off x="5387395" y="50464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Straight Connector 226"/>
          <p:cNvCxnSpPr>
            <a:endCxn id="226" idx="0"/>
          </p:cNvCxnSpPr>
          <p:nvPr/>
        </p:nvCxnSpPr>
        <p:spPr>
          <a:xfrm>
            <a:off x="5423492" y="4966226"/>
            <a:ext cx="2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Oval 227"/>
          <p:cNvSpPr>
            <a:spLocks noChangeAspect="1"/>
          </p:cNvSpPr>
          <p:nvPr/>
        </p:nvSpPr>
        <p:spPr>
          <a:xfrm>
            <a:off x="5536708" y="5194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Connector 228"/>
          <p:cNvCxnSpPr>
            <a:stCxn id="226" idx="5"/>
            <a:endCxn id="228" idx="1"/>
          </p:cNvCxnSpPr>
          <p:nvPr/>
        </p:nvCxnSpPr>
        <p:spPr>
          <a:xfrm>
            <a:off x="5449019" y="5108053"/>
            <a:ext cx="98262" cy="973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Oval 229"/>
          <p:cNvSpPr>
            <a:spLocks noChangeAspect="1"/>
          </p:cNvSpPr>
          <p:nvPr/>
        </p:nvSpPr>
        <p:spPr>
          <a:xfrm>
            <a:off x="5539500" y="5800491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5535531" y="56560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535531" y="550362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5535532" y="535123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Connector 233"/>
          <p:cNvCxnSpPr>
            <a:stCxn id="233" idx="4"/>
            <a:endCxn id="232" idx="0"/>
          </p:cNvCxnSpPr>
          <p:nvPr/>
        </p:nvCxnSpPr>
        <p:spPr>
          <a:xfrm flipH="1">
            <a:off x="5571630" y="542342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32" idx="4"/>
            <a:endCxn id="231" idx="0"/>
          </p:cNvCxnSpPr>
          <p:nvPr/>
        </p:nvCxnSpPr>
        <p:spPr>
          <a:xfrm>
            <a:off x="5571630" y="557582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231" idx="4"/>
            <a:endCxn id="230" idx="0"/>
          </p:cNvCxnSpPr>
          <p:nvPr/>
        </p:nvCxnSpPr>
        <p:spPr>
          <a:xfrm>
            <a:off x="5571630" y="5728226"/>
            <a:ext cx="3969" cy="72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28" idx="4"/>
          </p:cNvCxnSpPr>
          <p:nvPr/>
        </p:nvCxnSpPr>
        <p:spPr>
          <a:xfrm flipH="1">
            <a:off x="5571632" y="5267057"/>
            <a:ext cx="1175" cy="841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230" idx="4"/>
            <a:endCxn id="80" idx="0"/>
          </p:cNvCxnSpPr>
          <p:nvPr/>
        </p:nvCxnSpPr>
        <p:spPr>
          <a:xfrm>
            <a:off x="5575599" y="5872688"/>
            <a:ext cx="295" cy="8417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515317" y="457200"/>
            <a:ext cx="18319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464142" y="1470413"/>
            <a:ext cx="0" cy="17793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1B4AAE-7F03-0742-9968-81AC7496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932684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Local Alignment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33400" y="1677988"/>
            <a:ext cx="4343400" cy="3200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004888" y="3048000"/>
            <a:ext cx="2652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200">
                <a:latin typeface="Arial" pitchFamily="34" charset="0"/>
                <a:cs typeface="Arial" pitchFamily="34" charset="0"/>
              </a:rPr>
              <a:t>Global alignment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367088" y="2058988"/>
            <a:ext cx="747712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H="1" flipV="1">
            <a:off x="609600" y="1677988"/>
            <a:ext cx="2757488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4114800" y="2668588"/>
            <a:ext cx="76200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571500" y="1676400"/>
            <a:ext cx="4319588" cy="3201988"/>
          </a:xfrm>
          <a:custGeom>
            <a:avLst/>
            <a:gdLst>
              <a:gd name="T0" fmla="*/ 0 w 2721"/>
              <a:gd name="T1" fmla="*/ 0 h 1968"/>
              <a:gd name="T2" fmla="*/ 2147483647 w 2721"/>
              <a:gd name="T3" fmla="*/ 2147483647 h 1968"/>
              <a:gd name="T4" fmla="*/ 2147483647 w 2721"/>
              <a:gd name="T5" fmla="*/ 2147483647 h 1968"/>
              <a:gd name="T6" fmla="*/ 2147483647 w 2721"/>
              <a:gd name="T7" fmla="*/ 2147483647 h 1968"/>
              <a:gd name="T8" fmla="*/ 2147483647 w 2721"/>
              <a:gd name="T9" fmla="*/ 2147483647 h 1968"/>
              <a:gd name="T10" fmla="*/ 2147483647 w 2721"/>
              <a:gd name="T11" fmla="*/ 2147483647 h 1968"/>
              <a:gd name="T12" fmla="*/ 2147483647 w 2721"/>
              <a:gd name="T13" fmla="*/ 2147483647 h 1968"/>
              <a:gd name="T14" fmla="*/ 2147483647 w 2721"/>
              <a:gd name="T15" fmla="*/ 2147483647 h 1968"/>
              <a:gd name="T16" fmla="*/ 2147483647 w 2721"/>
              <a:gd name="T17" fmla="*/ 2147483647 h 1968"/>
              <a:gd name="T18" fmla="*/ 2147483647 w 2721"/>
              <a:gd name="T19" fmla="*/ 2147483647 h 1968"/>
              <a:gd name="T20" fmla="*/ 2147483647 w 2721"/>
              <a:gd name="T21" fmla="*/ 2147483647 h 1968"/>
              <a:gd name="T22" fmla="*/ 2147483647 w 2721"/>
              <a:gd name="T23" fmla="*/ 2147483647 h 1968"/>
              <a:gd name="T24" fmla="*/ 2147483647 w 2721"/>
              <a:gd name="T25" fmla="*/ 2147483647 h 1968"/>
              <a:gd name="T26" fmla="*/ 2147483647 w 2721"/>
              <a:gd name="T27" fmla="*/ 2147483647 h 1968"/>
              <a:gd name="T28" fmla="*/ 2147483647 w 2721"/>
              <a:gd name="T29" fmla="*/ 2147483647 h 1968"/>
              <a:gd name="T30" fmla="*/ 2147483647 w 2721"/>
              <a:gd name="T31" fmla="*/ 2147483647 h 1968"/>
              <a:gd name="T32" fmla="*/ 2147483647 w 2721"/>
              <a:gd name="T33" fmla="*/ 2147483647 h 1968"/>
              <a:gd name="T34" fmla="*/ 2147483647 w 2721"/>
              <a:gd name="T35" fmla="*/ 2147483647 h 1968"/>
              <a:gd name="T36" fmla="*/ 2147483647 w 2721"/>
              <a:gd name="T37" fmla="*/ 2147483647 h 1968"/>
              <a:gd name="T38" fmla="*/ 2147483647 w 2721"/>
              <a:gd name="T39" fmla="*/ 2147483647 h 1968"/>
              <a:gd name="T40" fmla="*/ 2147483647 w 2721"/>
              <a:gd name="T41" fmla="*/ 2147483647 h 1968"/>
              <a:gd name="T42" fmla="*/ 2147483647 w 2721"/>
              <a:gd name="T43" fmla="*/ 2147483647 h 1968"/>
              <a:gd name="T44" fmla="*/ 2147483647 w 2721"/>
              <a:gd name="T45" fmla="*/ 2147483647 h 1968"/>
              <a:gd name="T46" fmla="*/ 2147483647 w 2721"/>
              <a:gd name="T47" fmla="*/ 2147483647 h 1968"/>
              <a:gd name="T48" fmla="*/ 2147483647 w 2721"/>
              <a:gd name="T49" fmla="*/ 2147483647 h 1968"/>
              <a:gd name="T50" fmla="*/ 2147483647 w 2721"/>
              <a:gd name="T51" fmla="*/ 2147483647 h 1968"/>
              <a:gd name="T52" fmla="*/ 2147483647 w 2721"/>
              <a:gd name="T53" fmla="*/ 2147483647 h 1968"/>
              <a:gd name="T54" fmla="*/ 2147483647 w 2721"/>
              <a:gd name="T55" fmla="*/ 2147483647 h 1968"/>
              <a:gd name="T56" fmla="*/ 2147483647 w 2721"/>
              <a:gd name="T57" fmla="*/ 2147483647 h 1968"/>
              <a:gd name="T58" fmla="*/ 2147483647 w 2721"/>
              <a:gd name="T59" fmla="*/ 2147483647 h 1968"/>
              <a:gd name="T60" fmla="*/ 2147483647 w 2721"/>
              <a:gd name="T61" fmla="*/ 2147483647 h 19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21"/>
              <a:gd name="T94" fmla="*/ 0 h 1968"/>
              <a:gd name="T95" fmla="*/ 2721 w 2721"/>
              <a:gd name="T96" fmla="*/ 1968 h 19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21" h="1968">
                <a:moveTo>
                  <a:pt x="0" y="0"/>
                </a:moveTo>
                <a:cubicBezTo>
                  <a:pt x="24" y="8"/>
                  <a:pt x="50" y="20"/>
                  <a:pt x="72" y="32"/>
                </a:cubicBezTo>
                <a:cubicBezTo>
                  <a:pt x="89" y="41"/>
                  <a:pt x="120" y="64"/>
                  <a:pt x="120" y="64"/>
                </a:cubicBezTo>
                <a:cubicBezTo>
                  <a:pt x="149" y="108"/>
                  <a:pt x="218" y="130"/>
                  <a:pt x="256" y="168"/>
                </a:cubicBezTo>
                <a:cubicBezTo>
                  <a:pt x="264" y="176"/>
                  <a:pt x="271" y="185"/>
                  <a:pt x="280" y="192"/>
                </a:cubicBezTo>
                <a:cubicBezTo>
                  <a:pt x="295" y="204"/>
                  <a:pt x="328" y="224"/>
                  <a:pt x="328" y="224"/>
                </a:cubicBezTo>
                <a:cubicBezTo>
                  <a:pt x="347" y="253"/>
                  <a:pt x="364" y="253"/>
                  <a:pt x="392" y="272"/>
                </a:cubicBezTo>
                <a:cubicBezTo>
                  <a:pt x="414" y="305"/>
                  <a:pt x="446" y="311"/>
                  <a:pt x="480" y="328"/>
                </a:cubicBezTo>
                <a:cubicBezTo>
                  <a:pt x="601" y="389"/>
                  <a:pt x="747" y="386"/>
                  <a:pt x="880" y="392"/>
                </a:cubicBezTo>
                <a:cubicBezTo>
                  <a:pt x="932" y="409"/>
                  <a:pt x="978" y="449"/>
                  <a:pt x="1024" y="480"/>
                </a:cubicBezTo>
                <a:cubicBezTo>
                  <a:pt x="1033" y="486"/>
                  <a:pt x="1039" y="497"/>
                  <a:pt x="1048" y="504"/>
                </a:cubicBezTo>
                <a:cubicBezTo>
                  <a:pt x="1063" y="516"/>
                  <a:pt x="1096" y="536"/>
                  <a:pt x="1096" y="536"/>
                </a:cubicBezTo>
                <a:cubicBezTo>
                  <a:pt x="1116" y="567"/>
                  <a:pt x="1133" y="561"/>
                  <a:pt x="1160" y="584"/>
                </a:cubicBezTo>
                <a:cubicBezTo>
                  <a:pt x="1274" y="679"/>
                  <a:pt x="1301" y="671"/>
                  <a:pt x="1456" y="680"/>
                </a:cubicBezTo>
                <a:cubicBezTo>
                  <a:pt x="1513" y="699"/>
                  <a:pt x="1490" y="687"/>
                  <a:pt x="1528" y="712"/>
                </a:cubicBezTo>
                <a:cubicBezTo>
                  <a:pt x="1559" y="758"/>
                  <a:pt x="1578" y="793"/>
                  <a:pt x="1624" y="824"/>
                </a:cubicBezTo>
                <a:cubicBezTo>
                  <a:pt x="1639" y="870"/>
                  <a:pt x="1619" y="832"/>
                  <a:pt x="1656" y="856"/>
                </a:cubicBezTo>
                <a:cubicBezTo>
                  <a:pt x="1665" y="862"/>
                  <a:pt x="1671" y="873"/>
                  <a:pt x="1680" y="880"/>
                </a:cubicBezTo>
                <a:cubicBezTo>
                  <a:pt x="1695" y="892"/>
                  <a:pt x="1728" y="912"/>
                  <a:pt x="1728" y="912"/>
                </a:cubicBezTo>
                <a:cubicBezTo>
                  <a:pt x="1767" y="970"/>
                  <a:pt x="1805" y="1057"/>
                  <a:pt x="1864" y="1096"/>
                </a:cubicBezTo>
                <a:cubicBezTo>
                  <a:pt x="1886" y="1129"/>
                  <a:pt x="1919" y="1152"/>
                  <a:pt x="1944" y="1184"/>
                </a:cubicBezTo>
                <a:cubicBezTo>
                  <a:pt x="1975" y="1224"/>
                  <a:pt x="1997" y="1267"/>
                  <a:pt x="2040" y="1296"/>
                </a:cubicBezTo>
                <a:cubicBezTo>
                  <a:pt x="2064" y="1332"/>
                  <a:pt x="2082" y="1362"/>
                  <a:pt x="2112" y="1392"/>
                </a:cubicBezTo>
                <a:cubicBezTo>
                  <a:pt x="2130" y="1446"/>
                  <a:pt x="2105" y="1382"/>
                  <a:pt x="2152" y="1448"/>
                </a:cubicBezTo>
                <a:cubicBezTo>
                  <a:pt x="2187" y="1497"/>
                  <a:pt x="2126" y="1449"/>
                  <a:pt x="2184" y="1488"/>
                </a:cubicBezTo>
                <a:cubicBezTo>
                  <a:pt x="2243" y="1576"/>
                  <a:pt x="2345" y="1600"/>
                  <a:pt x="2440" y="1632"/>
                </a:cubicBezTo>
                <a:cubicBezTo>
                  <a:pt x="2466" y="1641"/>
                  <a:pt x="2486" y="1655"/>
                  <a:pt x="2512" y="1664"/>
                </a:cubicBezTo>
                <a:cubicBezTo>
                  <a:pt x="2530" y="1691"/>
                  <a:pt x="2589" y="1750"/>
                  <a:pt x="2616" y="1768"/>
                </a:cubicBezTo>
                <a:cubicBezTo>
                  <a:pt x="2637" y="1799"/>
                  <a:pt x="2657" y="1830"/>
                  <a:pt x="2672" y="1864"/>
                </a:cubicBezTo>
                <a:cubicBezTo>
                  <a:pt x="2679" y="1879"/>
                  <a:pt x="2679" y="1898"/>
                  <a:pt x="2688" y="1912"/>
                </a:cubicBezTo>
                <a:cubicBezTo>
                  <a:pt x="2721" y="1962"/>
                  <a:pt x="2720" y="1941"/>
                  <a:pt x="2720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A966A7-59B9-E34E-99E6-7176CB47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864599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067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Local Alignment= Global Alignment in a </a:t>
            </a:r>
            <a:r>
              <a:rPr lang="en-US" altLang="en-US" dirty="0" err="1"/>
              <a:t>Subrectangle</a:t>
            </a:r>
            <a:endParaRPr lang="en-US" alt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33400" y="1677988"/>
            <a:ext cx="4343400" cy="3200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004888" y="3048000"/>
            <a:ext cx="2652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200">
                <a:latin typeface="Arial" pitchFamily="34" charset="0"/>
                <a:cs typeface="Arial" pitchFamily="34" charset="0"/>
              </a:rPr>
              <a:t>Global alignment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367088" y="2058988"/>
            <a:ext cx="747712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H="1" flipV="1">
            <a:off x="609600" y="1677988"/>
            <a:ext cx="2757488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4114800" y="2668588"/>
            <a:ext cx="76200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571500" y="1676400"/>
            <a:ext cx="4319588" cy="3201988"/>
          </a:xfrm>
          <a:custGeom>
            <a:avLst/>
            <a:gdLst>
              <a:gd name="T0" fmla="*/ 0 w 2721"/>
              <a:gd name="T1" fmla="*/ 0 h 1968"/>
              <a:gd name="T2" fmla="*/ 2147483647 w 2721"/>
              <a:gd name="T3" fmla="*/ 2147483647 h 1968"/>
              <a:gd name="T4" fmla="*/ 2147483647 w 2721"/>
              <a:gd name="T5" fmla="*/ 2147483647 h 1968"/>
              <a:gd name="T6" fmla="*/ 2147483647 w 2721"/>
              <a:gd name="T7" fmla="*/ 2147483647 h 1968"/>
              <a:gd name="T8" fmla="*/ 2147483647 w 2721"/>
              <a:gd name="T9" fmla="*/ 2147483647 h 1968"/>
              <a:gd name="T10" fmla="*/ 2147483647 w 2721"/>
              <a:gd name="T11" fmla="*/ 2147483647 h 1968"/>
              <a:gd name="T12" fmla="*/ 2147483647 w 2721"/>
              <a:gd name="T13" fmla="*/ 2147483647 h 1968"/>
              <a:gd name="T14" fmla="*/ 2147483647 w 2721"/>
              <a:gd name="T15" fmla="*/ 2147483647 h 1968"/>
              <a:gd name="T16" fmla="*/ 2147483647 w 2721"/>
              <a:gd name="T17" fmla="*/ 2147483647 h 1968"/>
              <a:gd name="T18" fmla="*/ 2147483647 w 2721"/>
              <a:gd name="T19" fmla="*/ 2147483647 h 1968"/>
              <a:gd name="T20" fmla="*/ 2147483647 w 2721"/>
              <a:gd name="T21" fmla="*/ 2147483647 h 1968"/>
              <a:gd name="T22" fmla="*/ 2147483647 w 2721"/>
              <a:gd name="T23" fmla="*/ 2147483647 h 1968"/>
              <a:gd name="T24" fmla="*/ 2147483647 w 2721"/>
              <a:gd name="T25" fmla="*/ 2147483647 h 1968"/>
              <a:gd name="T26" fmla="*/ 2147483647 w 2721"/>
              <a:gd name="T27" fmla="*/ 2147483647 h 1968"/>
              <a:gd name="T28" fmla="*/ 2147483647 w 2721"/>
              <a:gd name="T29" fmla="*/ 2147483647 h 1968"/>
              <a:gd name="T30" fmla="*/ 2147483647 w 2721"/>
              <a:gd name="T31" fmla="*/ 2147483647 h 1968"/>
              <a:gd name="T32" fmla="*/ 2147483647 w 2721"/>
              <a:gd name="T33" fmla="*/ 2147483647 h 1968"/>
              <a:gd name="T34" fmla="*/ 2147483647 w 2721"/>
              <a:gd name="T35" fmla="*/ 2147483647 h 1968"/>
              <a:gd name="T36" fmla="*/ 2147483647 w 2721"/>
              <a:gd name="T37" fmla="*/ 2147483647 h 1968"/>
              <a:gd name="T38" fmla="*/ 2147483647 w 2721"/>
              <a:gd name="T39" fmla="*/ 2147483647 h 1968"/>
              <a:gd name="T40" fmla="*/ 2147483647 w 2721"/>
              <a:gd name="T41" fmla="*/ 2147483647 h 1968"/>
              <a:gd name="T42" fmla="*/ 2147483647 w 2721"/>
              <a:gd name="T43" fmla="*/ 2147483647 h 1968"/>
              <a:gd name="T44" fmla="*/ 2147483647 w 2721"/>
              <a:gd name="T45" fmla="*/ 2147483647 h 1968"/>
              <a:gd name="T46" fmla="*/ 2147483647 w 2721"/>
              <a:gd name="T47" fmla="*/ 2147483647 h 1968"/>
              <a:gd name="T48" fmla="*/ 2147483647 w 2721"/>
              <a:gd name="T49" fmla="*/ 2147483647 h 1968"/>
              <a:gd name="T50" fmla="*/ 2147483647 w 2721"/>
              <a:gd name="T51" fmla="*/ 2147483647 h 1968"/>
              <a:gd name="T52" fmla="*/ 2147483647 w 2721"/>
              <a:gd name="T53" fmla="*/ 2147483647 h 1968"/>
              <a:gd name="T54" fmla="*/ 2147483647 w 2721"/>
              <a:gd name="T55" fmla="*/ 2147483647 h 1968"/>
              <a:gd name="T56" fmla="*/ 2147483647 w 2721"/>
              <a:gd name="T57" fmla="*/ 2147483647 h 1968"/>
              <a:gd name="T58" fmla="*/ 2147483647 w 2721"/>
              <a:gd name="T59" fmla="*/ 2147483647 h 1968"/>
              <a:gd name="T60" fmla="*/ 2147483647 w 2721"/>
              <a:gd name="T61" fmla="*/ 2147483647 h 19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21"/>
              <a:gd name="T94" fmla="*/ 0 h 1968"/>
              <a:gd name="T95" fmla="*/ 2721 w 2721"/>
              <a:gd name="T96" fmla="*/ 1968 h 19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21" h="1968">
                <a:moveTo>
                  <a:pt x="0" y="0"/>
                </a:moveTo>
                <a:cubicBezTo>
                  <a:pt x="24" y="8"/>
                  <a:pt x="50" y="20"/>
                  <a:pt x="72" y="32"/>
                </a:cubicBezTo>
                <a:cubicBezTo>
                  <a:pt x="89" y="41"/>
                  <a:pt x="120" y="64"/>
                  <a:pt x="120" y="64"/>
                </a:cubicBezTo>
                <a:cubicBezTo>
                  <a:pt x="149" y="108"/>
                  <a:pt x="218" y="130"/>
                  <a:pt x="256" y="168"/>
                </a:cubicBezTo>
                <a:cubicBezTo>
                  <a:pt x="264" y="176"/>
                  <a:pt x="271" y="185"/>
                  <a:pt x="280" y="192"/>
                </a:cubicBezTo>
                <a:cubicBezTo>
                  <a:pt x="295" y="204"/>
                  <a:pt x="328" y="224"/>
                  <a:pt x="328" y="224"/>
                </a:cubicBezTo>
                <a:cubicBezTo>
                  <a:pt x="347" y="253"/>
                  <a:pt x="364" y="253"/>
                  <a:pt x="392" y="272"/>
                </a:cubicBezTo>
                <a:cubicBezTo>
                  <a:pt x="414" y="305"/>
                  <a:pt x="446" y="311"/>
                  <a:pt x="480" y="328"/>
                </a:cubicBezTo>
                <a:cubicBezTo>
                  <a:pt x="601" y="389"/>
                  <a:pt x="747" y="386"/>
                  <a:pt x="880" y="392"/>
                </a:cubicBezTo>
                <a:cubicBezTo>
                  <a:pt x="932" y="409"/>
                  <a:pt x="978" y="449"/>
                  <a:pt x="1024" y="480"/>
                </a:cubicBezTo>
                <a:cubicBezTo>
                  <a:pt x="1033" y="486"/>
                  <a:pt x="1039" y="497"/>
                  <a:pt x="1048" y="504"/>
                </a:cubicBezTo>
                <a:cubicBezTo>
                  <a:pt x="1063" y="516"/>
                  <a:pt x="1096" y="536"/>
                  <a:pt x="1096" y="536"/>
                </a:cubicBezTo>
                <a:cubicBezTo>
                  <a:pt x="1116" y="567"/>
                  <a:pt x="1133" y="561"/>
                  <a:pt x="1160" y="584"/>
                </a:cubicBezTo>
                <a:cubicBezTo>
                  <a:pt x="1274" y="679"/>
                  <a:pt x="1301" y="671"/>
                  <a:pt x="1456" y="680"/>
                </a:cubicBezTo>
                <a:cubicBezTo>
                  <a:pt x="1513" y="699"/>
                  <a:pt x="1490" y="687"/>
                  <a:pt x="1528" y="712"/>
                </a:cubicBezTo>
                <a:cubicBezTo>
                  <a:pt x="1559" y="758"/>
                  <a:pt x="1578" y="793"/>
                  <a:pt x="1624" y="824"/>
                </a:cubicBezTo>
                <a:cubicBezTo>
                  <a:pt x="1639" y="870"/>
                  <a:pt x="1619" y="832"/>
                  <a:pt x="1656" y="856"/>
                </a:cubicBezTo>
                <a:cubicBezTo>
                  <a:pt x="1665" y="862"/>
                  <a:pt x="1671" y="873"/>
                  <a:pt x="1680" y="880"/>
                </a:cubicBezTo>
                <a:cubicBezTo>
                  <a:pt x="1695" y="892"/>
                  <a:pt x="1728" y="912"/>
                  <a:pt x="1728" y="912"/>
                </a:cubicBezTo>
                <a:cubicBezTo>
                  <a:pt x="1767" y="970"/>
                  <a:pt x="1805" y="1057"/>
                  <a:pt x="1864" y="1096"/>
                </a:cubicBezTo>
                <a:cubicBezTo>
                  <a:pt x="1886" y="1129"/>
                  <a:pt x="1919" y="1152"/>
                  <a:pt x="1944" y="1184"/>
                </a:cubicBezTo>
                <a:cubicBezTo>
                  <a:pt x="1975" y="1224"/>
                  <a:pt x="1997" y="1267"/>
                  <a:pt x="2040" y="1296"/>
                </a:cubicBezTo>
                <a:cubicBezTo>
                  <a:pt x="2064" y="1332"/>
                  <a:pt x="2082" y="1362"/>
                  <a:pt x="2112" y="1392"/>
                </a:cubicBezTo>
                <a:cubicBezTo>
                  <a:pt x="2130" y="1446"/>
                  <a:pt x="2105" y="1382"/>
                  <a:pt x="2152" y="1448"/>
                </a:cubicBezTo>
                <a:cubicBezTo>
                  <a:pt x="2187" y="1497"/>
                  <a:pt x="2126" y="1449"/>
                  <a:pt x="2184" y="1488"/>
                </a:cubicBezTo>
                <a:cubicBezTo>
                  <a:pt x="2243" y="1576"/>
                  <a:pt x="2345" y="1600"/>
                  <a:pt x="2440" y="1632"/>
                </a:cubicBezTo>
                <a:cubicBezTo>
                  <a:pt x="2466" y="1641"/>
                  <a:pt x="2486" y="1655"/>
                  <a:pt x="2512" y="1664"/>
                </a:cubicBezTo>
                <a:cubicBezTo>
                  <a:pt x="2530" y="1691"/>
                  <a:pt x="2589" y="1750"/>
                  <a:pt x="2616" y="1768"/>
                </a:cubicBezTo>
                <a:cubicBezTo>
                  <a:pt x="2637" y="1799"/>
                  <a:pt x="2657" y="1830"/>
                  <a:pt x="2672" y="1864"/>
                </a:cubicBezTo>
                <a:cubicBezTo>
                  <a:pt x="2679" y="1879"/>
                  <a:pt x="2679" y="1898"/>
                  <a:pt x="2688" y="1912"/>
                </a:cubicBezTo>
                <a:cubicBezTo>
                  <a:pt x="2721" y="1962"/>
                  <a:pt x="2720" y="1941"/>
                  <a:pt x="2720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5486400" y="2325688"/>
            <a:ext cx="2971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+mn-lt"/>
              </a:rPr>
              <a:t>Compute a Global Alignment within each rectangle to get a Local Alignment</a:t>
            </a: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3367088" y="2058988"/>
            <a:ext cx="747712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Line 17"/>
          <p:cNvSpPr>
            <a:spLocks noChangeShapeType="1"/>
          </p:cNvSpPr>
          <p:nvPr/>
        </p:nvSpPr>
        <p:spPr bwMode="auto">
          <a:xfrm flipH="1" flipV="1">
            <a:off x="3886200" y="2362200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209800" y="2317750"/>
            <a:ext cx="990600" cy="7302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24175" y="2853423"/>
            <a:ext cx="495300" cy="7604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57238" y="3310623"/>
            <a:ext cx="1231106" cy="9565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25140" y="2133600"/>
            <a:ext cx="863203" cy="837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171825" y="3602270"/>
            <a:ext cx="1333500" cy="8935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676399" y="2853422"/>
            <a:ext cx="1064419" cy="6973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3938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43025" indent="-3190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81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AC75B1-E4BE-FC48-B6E1-3ABDCB2B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419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Local Alignment Problem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275" y="1371600"/>
            <a:ext cx="85344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Local Alignment Problem: </a:t>
            </a:r>
            <a:r>
              <a:rPr lang="en-US" sz="2800" dirty="0">
                <a:latin typeface="+mn-lt"/>
              </a:rPr>
              <a:t>Find the highest-scoring local alignment between two strings.</a:t>
            </a:r>
          </a:p>
          <a:p>
            <a:r>
              <a:rPr lang="en-US" sz="2800" dirty="0">
                <a:latin typeface="+mn-lt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Input:</a:t>
            </a:r>
            <a:r>
              <a:rPr lang="en-US" sz="2800" dirty="0">
                <a:latin typeface="+mn-lt"/>
              </a:rPr>
              <a:t> Strings </a:t>
            </a:r>
            <a:r>
              <a:rPr lang="en-US" sz="2800" i="1" dirty="0">
                <a:latin typeface="+mn-lt"/>
              </a:rPr>
              <a:t>v</a:t>
            </a:r>
            <a:r>
              <a:rPr lang="en-US" sz="2800" dirty="0">
                <a:latin typeface="+mn-lt"/>
              </a:rPr>
              <a:t> and </a:t>
            </a:r>
            <a:r>
              <a:rPr lang="en-US" sz="2800" i="1" dirty="0">
                <a:latin typeface="+mn-lt"/>
              </a:rPr>
              <a:t>w</a:t>
            </a:r>
            <a:r>
              <a:rPr lang="en-US" sz="2800" dirty="0">
                <a:latin typeface="+mn-lt"/>
              </a:rPr>
              <a:t> as well as a matrix </a:t>
            </a:r>
            <a:r>
              <a:rPr lang="en-US" sz="2800" b="1" i="1" dirty="0">
                <a:latin typeface="+mn-lt"/>
              </a:rPr>
              <a:t>score</a:t>
            </a:r>
            <a:r>
              <a:rPr lang="en-US" sz="2800" i="1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Output:</a:t>
            </a:r>
            <a:r>
              <a:rPr lang="en-US" sz="2800" dirty="0">
                <a:latin typeface="+mn-lt"/>
              </a:rPr>
              <a:t> Substrings of </a:t>
            </a:r>
            <a:r>
              <a:rPr lang="en-US" sz="2800" i="1" dirty="0">
                <a:latin typeface="+mn-lt"/>
              </a:rPr>
              <a:t>v</a:t>
            </a:r>
            <a:r>
              <a:rPr lang="en-US" sz="2800" dirty="0">
                <a:latin typeface="+mn-lt"/>
              </a:rPr>
              <a:t> and </a:t>
            </a:r>
            <a:r>
              <a:rPr lang="en-US" sz="2800" i="1" dirty="0">
                <a:latin typeface="+mn-lt"/>
              </a:rPr>
              <a:t>w</a:t>
            </a:r>
            <a:r>
              <a:rPr lang="en-US" sz="2800" dirty="0">
                <a:latin typeface="+mn-lt"/>
              </a:rPr>
              <a:t> whose global alignment (as defined by the matrix </a:t>
            </a:r>
            <a:r>
              <a:rPr lang="en-US" sz="2800" b="1" i="1" dirty="0">
                <a:latin typeface="+mn-lt"/>
              </a:rPr>
              <a:t>score</a:t>
            </a:r>
            <a:r>
              <a:rPr lang="en-US" sz="2800" dirty="0">
                <a:latin typeface="+mn-lt"/>
              </a:rPr>
              <a:t>), is maximal among all global alignments of all substrings of </a:t>
            </a:r>
            <a:r>
              <a:rPr lang="en-US" sz="2800" i="1" dirty="0">
                <a:latin typeface="+mn-lt"/>
              </a:rPr>
              <a:t>v</a:t>
            </a:r>
            <a:r>
              <a:rPr lang="en-US" sz="2800" dirty="0">
                <a:latin typeface="+mn-lt"/>
              </a:rPr>
              <a:t> and </a:t>
            </a:r>
            <a:r>
              <a:rPr lang="en-US" sz="2800" i="1" dirty="0">
                <a:latin typeface="+mn-lt"/>
              </a:rPr>
              <a:t>w</a:t>
            </a:r>
            <a:r>
              <a:rPr lang="en-US" sz="2800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528BD-E82E-7E45-912F-84D370A0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7550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7" name="Straight Connector 1856"/>
          <p:cNvCxnSpPr>
            <a:stCxn id="738" idx="1"/>
            <a:endCxn id="737" idx="5"/>
          </p:cNvCxnSpPr>
          <p:nvPr/>
        </p:nvCxnSpPr>
        <p:spPr>
          <a:xfrm flipH="1" flipV="1">
            <a:off x="3617043" y="1598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4168" y="902540"/>
            <a:ext cx="3224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T</a:t>
            </a:r>
          </a:p>
          <a:p>
            <a:r>
              <a:rPr lang="en-US" sz="1000" dirty="0">
                <a:latin typeface="Courier"/>
                <a:cs typeface="Courier"/>
              </a:rPr>
              <a:t>G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  <a:p>
            <a:r>
              <a:rPr lang="en-US" sz="1000" dirty="0">
                <a:latin typeface="Courier"/>
                <a:cs typeface="Courier"/>
              </a:rPr>
              <a:t>C</a:t>
            </a:r>
          </a:p>
          <a:p>
            <a:r>
              <a:rPr lang="en-US" sz="1000" dirty="0">
                <a:latin typeface="Courier"/>
                <a:cs typeface="Courier"/>
              </a:rPr>
              <a:t>A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10889" y="927660"/>
            <a:ext cx="72197" cy="7219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3403019" y="3823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555419" y="3975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3707819" y="4128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4012619" y="4432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4625395" y="5042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4777795" y="5194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5539795" y="595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707819" y="4280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3860219" y="4432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777795" y="534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4930195" y="5499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5082595" y="5652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5234995" y="580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5387395" y="595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3403019" y="3670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4169037" y="4432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4327993" y="4585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4625395" y="4890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967795" y="1080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1120195" y="1232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1272595" y="1384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3403019" y="3518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>
            <a:off x="4472995" y="4585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4625395" y="4737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1421820" y="13848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1574220" y="15372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1726620" y="16896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1879020" y="1842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2031420" y="1994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2641020" y="26040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2793420" y="2756459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3403020" y="3366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1726620" y="153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2183820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2488620" y="2299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2641020" y="2451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2945820" y="2756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3098220" y="2908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3250620" y="3061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3403020" y="3213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2336220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2488620" y="214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Oval 735"/>
          <p:cNvSpPr>
            <a:spLocks noChangeAspect="1"/>
          </p:cNvSpPr>
          <p:nvPr/>
        </p:nvSpPr>
        <p:spPr>
          <a:xfrm>
            <a:off x="3403019" y="138852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>
            <a:spLocks noChangeAspect="1"/>
          </p:cNvSpPr>
          <p:nvPr/>
        </p:nvSpPr>
        <p:spPr>
          <a:xfrm>
            <a:off x="3555419" y="1537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Oval 737"/>
          <p:cNvSpPr>
            <a:spLocks noChangeAspect="1"/>
          </p:cNvSpPr>
          <p:nvPr/>
        </p:nvSpPr>
        <p:spPr>
          <a:xfrm>
            <a:off x="3707819" y="1689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Oval 738"/>
          <p:cNvSpPr>
            <a:spLocks noChangeAspect="1"/>
          </p:cNvSpPr>
          <p:nvPr/>
        </p:nvSpPr>
        <p:spPr>
          <a:xfrm>
            <a:off x="3860219" y="1842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Oval 739"/>
          <p:cNvSpPr>
            <a:spLocks noChangeAspect="1"/>
          </p:cNvSpPr>
          <p:nvPr/>
        </p:nvSpPr>
        <p:spPr>
          <a:xfrm>
            <a:off x="4012619" y="1994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Oval 740"/>
          <p:cNvSpPr>
            <a:spLocks noChangeAspect="1"/>
          </p:cNvSpPr>
          <p:nvPr/>
        </p:nvSpPr>
        <p:spPr>
          <a:xfrm>
            <a:off x="4165019" y="214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Oval 741"/>
          <p:cNvSpPr>
            <a:spLocks noChangeAspect="1"/>
          </p:cNvSpPr>
          <p:nvPr/>
        </p:nvSpPr>
        <p:spPr>
          <a:xfrm>
            <a:off x="4317419" y="2299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Oval 742"/>
          <p:cNvSpPr>
            <a:spLocks noChangeAspect="1"/>
          </p:cNvSpPr>
          <p:nvPr/>
        </p:nvSpPr>
        <p:spPr>
          <a:xfrm>
            <a:off x="4469819" y="2451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Oval 743"/>
          <p:cNvSpPr>
            <a:spLocks noChangeAspect="1"/>
          </p:cNvSpPr>
          <p:nvPr/>
        </p:nvSpPr>
        <p:spPr>
          <a:xfrm>
            <a:off x="4622219" y="26040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Oval 744"/>
          <p:cNvSpPr>
            <a:spLocks noChangeAspect="1"/>
          </p:cNvSpPr>
          <p:nvPr/>
        </p:nvSpPr>
        <p:spPr>
          <a:xfrm>
            <a:off x="4774619" y="27564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>
            <a:spLocks noChangeAspect="1"/>
          </p:cNvSpPr>
          <p:nvPr/>
        </p:nvSpPr>
        <p:spPr>
          <a:xfrm>
            <a:off x="4927019" y="2908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Oval 746"/>
          <p:cNvSpPr>
            <a:spLocks noChangeAspect="1"/>
          </p:cNvSpPr>
          <p:nvPr/>
        </p:nvSpPr>
        <p:spPr>
          <a:xfrm>
            <a:off x="5079419" y="30612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Oval 747"/>
          <p:cNvSpPr>
            <a:spLocks noChangeAspect="1"/>
          </p:cNvSpPr>
          <p:nvPr/>
        </p:nvSpPr>
        <p:spPr>
          <a:xfrm>
            <a:off x="5231819" y="32136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Oval 1291"/>
          <p:cNvSpPr>
            <a:spLocks noChangeAspect="1"/>
          </p:cNvSpPr>
          <p:nvPr/>
        </p:nvSpPr>
        <p:spPr>
          <a:xfrm>
            <a:off x="-670160" y="1160263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Oval 1292"/>
          <p:cNvSpPr>
            <a:spLocks noChangeAspect="1"/>
          </p:cNvSpPr>
          <p:nvPr/>
        </p:nvSpPr>
        <p:spPr>
          <a:xfrm>
            <a:off x="-553858" y="2792557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>
            <a:spLocks noChangeAspect="1"/>
          </p:cNvSpPr>
          <p:nvPr/>
        </p:nvSpPr>
        <p:spPr>
          <a:xfrm>
            <a:off x="-517760" y="1312663"/>
            <a:ext cx="72197" cy="72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4168" y="628930"/>
            <a:ext cx="5926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0" dirty="0">
                <a:latin typeface="Courier"/>
                <a:cs typeface="Courier"/>
              </a:rPr>
              <a:t>        </a:t>
            </a:r>
            <a:r>
              <a:rPr lang="en-US" sz="970" dirty="0">
                <a:latin typeface="Courier"/>
                <a:cs typeface="Courier"/>
              </a:rPr>
              <a:t>G  C  </a:t>
            </a:r>
            <a:r>
              <a:rPr lang="en-US" sz="970" dirty="0" err="1">
                <a:latin typeface="Courier"/>
                <a:cs typeface="Courier"/>
              </a:rPr>
              <a:t>C</a:t>
            </a:r>
            <a:r>
              <a:rPr lang="en-US" sz="970" dirty="0">
                <a:latin typeface="Courier"/>
                <a:cs typeface="Courier"/>
              </a:rPr>
              <a:t>  G  C  </a:t>
            </a:r>
            <a:r>
              <a:rPr lang="en-US" sz="970" dirty="0" err="1">
                <a:latin typeface="Courier"/>
                <a:cs typeface="Courier"/>
              </a:rPr>
              <a:t>C</a:t>
            </a:r>
            <a:r>
              <a:rPr lang="en-US" sz="970" dirty="0">
                <a:latin typeface="Courier"/>
                <a:cs typeface="Courier"/>
              </a:rPr>
              <a:t>  G  T  C  G  T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C  A  G  C  A  G  T  </a:t>
            </a:r>
            <a:r>
              <a:rPr lang="en-US" sz="970" dirty="0" err="1">
                <a:latin typeface="Courier"/>
                <a:cs typeface="Courier"/>
              </a:rPr>
              <a:t>T</a:t>
            </a:r>
            <a:r>
              <a:rPr lang="en-US" sz="970" dirty="0">
                <a:latin typeface="Courier"/>
                <a:cs typeface="Courier"/>
              </a:rPr>
              <a:t>  A  T  G  T  C  A  G  A  T</a:t>
            </a:r>
          </a:p>
        </p:txBody>
      </p:sp>
      <p:cxnSp>
        <p:nvCxnSpPr>
          <p:cNvPr id="1650" name="Straight Connector 1649"/>
          <p:cNvCxnSpPr>
            <a:stCxn id="9" idx="5"/>
          </p:cNvCxnSpPr>
          <p:nvPr/>
        </p:nvCxnSpPr>
        <p:spPr>
          <a:xfrm>
            <a:off x="872513" y="9892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9" name="Straight Connector 1658"/>
          <p:cNvCxnSpPr>
            <a:stCxn id="163" idx="5"/>
            <a:endCxn id="167" idx="1"/>
          </p:cNvCxnSpPr>
          <p:nvPr/>
        </p:nvCxnSpPr>
        <p:spPr>
          <a:xfrm>
            <a:off x="1029419" y="1141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2" name="Straight Connector 1661"/>
          <p:cNvCxnSpPr>
            <a:stCxn id="167" idx="5"/>
            <a:endCxn id="174" idx="1"/>
          </p:cNvCxnSpPr>
          <p:nvPr/>
        </p:nvCxnSpPr>
        <p:spPr>
          <a:xfrm>
            <a:off x="1181819" y="12940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5" name="Straight Connector 1664"/>
          <p:cNvCxnSpPr>
            <a:stCxn id="174" idx="6"/>
            <a:endCxn id="236" idx="2"/>
          </p:cNvCxnSpPr>
          <p:nvPr/>
        </p:nvCxnSpPr>
        <p:spPr>
          <a:xfrm>
            <a:off x="1344792" y="1420958"/>
            <a:ext cx="770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8" name="Straight Connector 1667"/>
          <p:cNvCxnSpPr>
            <a:stCxn id="236" idx="5"/>
            <a:endCxn id="237" idx="1"/>
          </p:cNvCxnSpPr>
          <p:nvPr/>
        </p:nvCxnSpPr>
        <p:spPr>
          <a:xfrm>
            <a:off x="1483444" y="14464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1" name="Straight Connector 1670"/>
          <p:cNvCxnSpPr>
            <a:stCxn id="237" idx="6"/>
            <a:endCxn id="275" idx="2"/>
          </p:cNvCxnSpPr>
          <p:nvPr/>
        </p:nvCxnSpPr>
        <p:spPr>
          <a:xfrm>
            <a:off x="1646417" y="15733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4" name="Straight Connector 1673"/>
          <p:cNvCxnSpPr>
            <a:stCxn id="275" idx="4"/>
            <a:endCxn id="238" idx="0"/>
          </p:cNvCxnSpPr>
          <p:nvPr/>
        </p:nvCxnSpPr>
        <p:spPr>
          <a:xfrm>
            <a:off x="1762719" y="16094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8" name="Straight Connector 1677"/>
          <p:cNvCxnSpPr>
            <a:stCxn id="238" idx="5"/>
            <a:endCxn id="239" idx="1"/>
          </p:cNvCxnSpPr>
          <p:nvPr/>
        </p:nvCxnSpPr>
        <p:spPr>
          <a:xfrm>
            <a:off x="1788244" y="17512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1" name="Straight Connector 1680"/>
          <p:cNvCxnSpPr>
            <a:stCxn id="239" idx="5"/>
            <a:endCxn id="240" idx="1"/>
          </p:cNvCxnSpPr>
          <p:nvPr/>
        </p:nvCxnSpPr>
        <p:spPr>
          <a:xfrm>
            <a:off x="1940644" y="1903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4" name="Straight Connector 1683"/>
          <p:cNvCxnSpPr>
            <a:stCxn id="240" idx="6"/>
            <a:endCxn id="278" idx="2"/>
          </p:cNvCxnSpPr>
          <p:nvPr/>
        </p:nvCxnSpPr>
        <p:spPr>
          <a:xfrm>
            <a:off x="2103617" y="20305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7" name="Straight Connector 1686"/>
          <p:cNvCxnSpPr>
            <a:stCxn id="278" idx="6"/>
            <a:endCxn id="318" idx="2"/>
          </p:cNvCxnSpPr>
          <p:nvPr/>
        </p:nvCxnSpPr>
        <p:spPr>
          <a:xfrm>
            <a:off x="2256017" y="20305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0" name="Straight Connector 1689"/>
          <p:cNvCxnSpPr>
            <a:stCxn id="318" idx="5"/>
            <a:endCxn id="319" idx="1"/>
          </p:cNvCxnSpPr>
          <p:nvPr/>
        </p:nvCxnSpPr>
        <p:spPr>
          <a:xfrm>
            <a:off x="2397844" y="2056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3" name="Straight Connector 1692"/>
          <p:cNvCxnSpPr>
            <a:stCxn id="319" idx="4"/>
            <a:endCxn id="280" idx="0"/>
          </p:cNvCxnSpPr>
          <p:nvPr/>
        </p:nvCxnSpPr>
        <p:spPr>
          <a:xfrm>
            <a:off x="2524719" y="22190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6" name="Straight Connector 1695"/>
          <p:cNvCxnSpPr>
            <a:stCxn id="280" idx="5"/>
            <a:endCxn id="281" idx="1"/>
          </p:cNvCxnSpPr>
          <p:nvPr/>
        </p:nvCxnSpPr>
        <p:spPr>
          <a:xfrm>
            <a:off x="2550244" y="2360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0" name="Straight Connector 1699"/>
          <p:cNvCxnSpPr>
            <a:stCxn id="281" idx="4"/>
            <a:endCxn id="244" idx="0"/>
          </p:cNvCxnSpPr>
          <p:nvPr/>
        </p:nvCxnSpPr>
        <p:spPr>
          <a:xfrm>
            <a:off x="2677119" y="25238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3" name="Straight Connector 1702"/>
          <p:cNvCxnSpPr>
            <a:stCxn id="244" idx="5"/>
            <a:endCxn id="245" idx="1"/>
          </p:cNvCxnSpPr>
          <p:nvPr/>
        </p:nvCxnSpPr>
        <p:spPr>
          <a:xfrm>
            <a:off x="2702644" y="26656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6" name="Straight Connector 1705"/>
          <p:cNvCxnSpPr>
            <a:stCxn id="245" idx="6"/>
            <a:endCxn id="283" idx="2"/>
          </p:cNvCxnSpPr>
          <p:nvPr/>
        </p:nvCxnSpPr>
        <p:spPr>
          <a:xfrm>
            <a:off x="2865617" y="27925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3" name="Straight Connector 1712"/>
          <p:cNvCxnSpPr>
            <a:stCxn id="283" idx="5"/>
            <a:endCxn id="284" idx="1"/>
          </p:cNvCxnSpPr>
          <p:nvPr/>
        </p:nvCxnSpPr>
        <p:spPr>
          <a:xfrm>
            <a:off x="3007444" y="2818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6" name="Straight Connector 1715"/>
          <p:cNvCxnSpPr>
            <a:stCxn id="284" idx="5"/>
            <a:endCxn id="285" idx="1"/>
          </p:cNvCxnSpPr>
          <p:nvPr/>
        </p:nvCxnSpPr>
        <p:spPr>
          <a:xfrm>
            <a:off x="3159844" y="29704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/>
          <p:cNvCxnSpPr>
            <a:stCxn id="285" idx="5"/>
            <a:endCxn id="286" idx="1"/>
          </p:cNvCxnSpPr>
          <p:nvPr/>
        </p:nvCxnSpPr>
        <p:spPr>
          <a:xfrm>
            <a:off x="3312244" y="3122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2" name="Straight Connector 1721"/>
          <p:cNvCxnSpPr>
            <a:stCxn id="286" idx="4"/>
            <a:endCxn id="249" idx="0"/>
          </p:cNvCxnSpPr>
          <p:nvPr/>
        </p:nvCxnSpPr>
        <p:spPr>
          <a:xfrm>
            <a:off x="3439119" y="32858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5" name="Straight Connector 1724"/>
          <p:cNvCxnSpPr>
            <a:stCxn id="249" idx="4"/>
            <a:endCxn id="188" idx="0"/>
          </p:cNvCxnSpPr>
          <p:nvPr/>
        </p:nvCxnSpPr>
        <p:spPr>
          <a:xfrm flipH="1">
            <a:off x="3439118" y="3438257"/>
            <a:ext cx="1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8" name="Straight Connector 1737"/>
          <p:cNvCxnSpPr>
            <a:stCxn id="188" idx="4"/>
            <a:endCxn id="140" idx="0"/>
          </p:cNvCxnSpPr>
          <p:nvPr/>
        </p:nvCxnSpPr>
        <p:spPr>
          <a:xfrm>
            <a:off x="3439118" y="35906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3" name="Straight Connector 1742"/>
          <p:cNvCxnSpPr>
            <a:stCxn id="140" idx="4"/>
            <a:endCxn id="66" idx="0"/>
          </p:cNvCxnSpPr>
          <p:nvPr/>
        </p:nvCxnSpPr>
        <p:spPr>
          <a:xfrm>
            <a:off x="3439118" y="3743056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7" name="Straight Connector 1746"/>
          <p:cNvCxnSpPr>
            <a:stCxn id="66" idx="5"/>
            <a:endCxn id="67" idx="1"/>
          </p:cNvCxnSpPr>
          <p:nvPr/>
        </p:nvCxnSpPr>
        <p:spPr>
          <a:xfrm>
            <a:off x="3464643" y="3884883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2" name="Straight Connector 1751"/>
          <p:cNvCxnSpPr>
            <a:stCxn id="67" idx="5"/>
            <a:endCxn id="68" idx="1"/>
          </p:cNvCxnSpPr>
          <p:nvPr/>
        </p:nvCxnSpPr>
        <p:spPr>
          <a:xfrm>
            <a:off x="3617043" y="4037283"/>
            <a:ext cx="101349" cy="101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5" name="Straight Connector 1754"/>
          <p:cNvCxnSpPr>
            <a:stCxn id="68" idx="4"/>
            <a:endCxn id="106" idx="0"/>
          </p:cNvCxnSpPr>
          <p:nvPr/>
        </p:nvCxnSpPr>
        <p:spPr>
          <a:xfrm>
            <a:off x="3743918" y="4200257"/>
            <a:ext cx="0" cy="8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0" name="Straight Connector 1759"/>
          <p:cNvCxnSpPr>
            <a:stCxn id="106" idx="5"/>
            <a:endCxn id="107" idx="1"/>
          </p:cNvCxnSpPr>
          <p:nvPr/>
        </p:nvCxnSpPr>
        <p:spPr>
          <a:xfrm>
            <a:off x="3769443" y="4342083"/>
            <a:ext cx="101349" cy="101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5" name="Straight Connector 1764"/>
          <p:cNvCxnSpPr>
            <a:stCxn id="107" idx="6"/>
            <a:endCxn id="70" idx="2"/>
          </p:cNvCxnSpPr>
          <p:nvPr/>
        </p:nvCxnSpPr>
        <p:spPr>
          <a:xfrm flipV="1">
            <a:off x="3932416" y="4468958"/>
            <a:ext cx="80203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9" name="Straight Connector 1768"/>
          <p:cNvCxnSpPr>
            <a:stCxn id="70" idx="6"/>
            <a:endCxn id="145" idx="2"/>
          </p:cNvCxnSpPr>
          <p:nvPr/>
        </p:nvCxnSpPr>
        <p:spPr>
          <a:xfrm>
            <a:off x="4084816" y="4468958"/>
            <a:ext cx="8422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2" name="Straight Connector 1771"/>
          <p:cNvCxnSpPr>
            <a:stCxn id="145" idx="5"/>
            <a:endCxn id="146" idx="1"/>
          </p:cNvCxnSpPr>
          <p:nvPr/>
        </p:nvCxnSpPr>
        <p:spPr>
          <a:xfrm>
            <a:off x="4230661" y="4494483"/>
            <a:ext cx="107905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7" name="Straight Connector 1776"/>
          <p:cNvCxnSpPr>
            <a:stCxn id="146" idx="6"/>
            <a:endCxn id="195" idx="2"/>
          </p:cNvCxnSpPr>
          <p:nvPr/>
        </p:nvCxnSpPr>
        <p:spPr>
          <a:xfrm>
            <a:off x="4400190" y="4621358"/>
            <a:ext cx="72805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7" name="Straight Connector 1786"/>
          <p:cNvCxnSpPr>
            <a:stCxn id="195" idx="5"/>
            <a:endCxn id="196" idx="1"/>
          </p:cNvCxnSpPr>
          <p:nvPr/>
        </p:nvCxnSpPr>
        <p:spPr>
          <a:xfrm>
            <a:off x="4534619" y="4646884"/>
            <a:ext cx="101349" cy="1013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2" name="Straight Connector 1791"/>
          <p:cNvCxnSpPr>
            <a:stCxn id="196" idx="4"/>
            <a:endCxn id="148" idx="0"/>
          </p:cNvCxnSpPr>
          <p:nvPr/>
        </p:nvCxnSpPr>
        <p:spPr>
          <a:xfrm>
            <a:off x="4661494" y="4809856"/>
            <a:ext cx="0" cy="802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7" name="Straight Connector 1796"/>
          <p:cNvCxnSpPr>
            <a:stCxn id="148" idx="4"/>
            <a:endCxn id="74" idx="0"/>
          </p:cNvCxnSpPr>
          <p:nvPr/>
        </p:nvCxnSpPr>
        <p:spPr>
          <a:xfrm>
            <a:off x="4661494" y="49622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1" name="Straight Connector 1800"/>
          <p:cNvCxnSpPr>
            <a:stCxn id="74" idx="5"/>
            <a:endCxn id="75" idx="1"/>
          </p:cNvCxnSpPr>
          <p:nvPr/>
        </p:nvCxnSpPr>
        <p:spPr>
          <a:xfrm>
            <a:off x="4687019" y="5104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4" name="Straight Connector 1803"/>
          <p:cNvCxnSpPr>
            <a:stCxn id="75" idx="4"/>
            <a:endCxn id="113" idx="0"/>
          </p:cNvCxnSpPr>
          <p:nvPr/>
        </p:nvCxnSpPr>
        <p:spPr>
          <a:xfrm>
            <a:off x="4813894" y="5267057"/>
            <a:ext cx="0" cy="802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7" name="Straight Connector 1806"/>
          <p:cNvCxnSpPr>
            <a:stCxn id="113" idx="5"/>
            <a:endCxn id="114" idx="1"/>
          </p:cNvCxnSpPr>
          <p:nvPr/>
        </p:nvCxnSpPr>
        <p:spPr>
          <a:xfrm>
            <a:off x="4839419" y="54088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0" name="Straight Connector 1809"/>
          <p:cNvCxnSpPr>
            <a:stCxn id="114" idx="5"/>
            <a:endCxn id="115" idx="1"/>
          </p:cNvCxnSpPr>
          <p:nvPr/>
        </p:nvCxnSpPr>
        <p:spPr>
          <a:xfrm>
            <a:off x="4991819" y="55612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3" name="Straight Connector 1812"/>
          <p:cNvCxnSpPr>
            <a:stCxn id="115" idx="5"/>
            <a:endCxn id="116" idx="1"/>
          </p:cNvCxnSpPr>
          <p:nvPr/>
        </p:nvCxnSpPr>
        <p:spPr>
          <a:xfrm>
            <a:off x="5144219" y="57136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6" name="Straight Connector 1815"/>
          <p:cNvCxnSpPr>
            <a:stCxn id="116" idx="5"/>
            <a:endCxn id="117" idx="1"/>
          </p:cNvCxnSpPr>
          <p:nvPr/>
        </p:nvCxnSpPr>
        <p:spPr>
          <a:xfrm>
            <a:off x="5296619" y="5866084"/>
            <a:ext cx="101349" cy="1013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9" name="Straight Connector 1818"/>
          <p:cNvCxnSpPr>
            <a:stCxn id="117" idx="6"/>
            <a:endCxn id="80" idx="2"/>
          </p:cNvCxnSpPr>
          <p:nvPr/>
        </p:nvCxnSpPr>
        <p:spPr>
          <a:xfrm>
            <a:off x="5459592" y="59929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2" name="Straight Connector 1851"/>
          <p:cNvCxnSpPr>
            <a:stCxn id="737" idx="1"/>
            <a:endCxn id="736" idx="5"/>
          </p:cNvCxnSpPr>
          <p:nvPr/>
        </p:nvCxnSpPr>
        <p:spPr>
          <a:xfrm flipH="1" flipV="1">
            <a:off x="3464643" y="1450144"/>
            <a:ext cx="101349" cy="9768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1" name="Straight Connector 1860"/>
          <p:cNvCxnSpPr>
            <a:stCxn id="739" idx="1"/>
            <a:endCxn id="738" idx="5"/>
          </p:cNvCxnSpPr>
          <p:nvPr/>
        </p:nvCxnSpPr>
        <p:spPr>
          <a:xfrm flipH="1" flipV="1">
            <a:off x="3769443" y="17512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4" name="Straight Connector 1863"/>
          <p:cNvCxnSpPr>
            <a:stCxn id="740" idx="1"/>
            <a:endCxn id="739" idx="5"/>
          </p:cNvCxnSpPr>
          <p:nvPr/>
        </p:nvCxnSpPr>
        <p:spPr>
          <a:xfrm flipH="1" flipV="1">
            <a:off x="3921843" y="19036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7" name="Straight Connector 1866"/>
          <p:cNvCxnSpPr>
            <a:stCxn id="741" idx="1"/>
            <a:endCxn id="740" idx="5"/>
          </p:cNvCxnSpPr>
          <p:nvPr/>
        </p:nvCxnSpPr>
        <p:spPr>
          <a:xfrm flipH="1" flipV="1">
            <a:off x="4074243" y="20560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8" name="Straight Connector 1897"/>
          <p:cNvCxnSpPr>
            <a:stCxn id="742" idx="1"/>
            <a:endCxn id="741" idx="5"/>
          </p:cNvCxnSpPr>
          <p:nvPr/>
        </p:nvCxnSpPr>
        <p:spPr>
          <a:xfrm flipH="1" flipV="1">
            <a:off x="4226643" y="22084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1" name="Straight Connector 1900"/>
          <p:cNvCxnSpPr>
            <a:stCxn id="743" idx="1"/>
            <a:endCxn id="742" idx="5"/>
          </p:cNvCxnSpPr>
          <p:nvPr/>
        </p:nvCxnSpPr>
        <p:spPr>
          <a:xfrm flipH="1" flipV="1">
            <a:off x="4379043" y="2360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6" name="Straight Connector 1905"/>
          <p:cNvCxnSpPr>
            <a:stCxn id="744" idx="1"/>
            <a:endCxn id="743" idx="5"/>
          </p:cNvCxnSpPr>
          <p:nvPr/>
        </p:nvCxnSpPr>
        <p:spPr>
          <a:xfrm flipH="1" flipV="1">
            <a:off x="4531443" y="25132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9" name="Straight Connector 1908"/>
          <p:cNvCxnSpPr>
            <a:stCxn id="745" idx="1"/>
            <a:endCxn id="744" idx="5"/>
          </p:cNvCxnSpPr>
          <p:nvPr/>
        </p:nvCxnSpPr>
        <p:spPr>
          <a:xfrm flipH="1" flipV="1">
            <a:off x="4683843" y="26656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2" name="Straight Connector 1911"/>
          <p:cNvCxnSpPr>
            <a:stCxn id="746" idx="1"/>
            <a:endCxn id="745" idx="5"/>
          </p:cNvCxnSpPr>
          <p:nvPr/>
        </p:nvCxnSpPr>
        <p:spPr>
          <a:xfrm flipH="1" flipV="1">
            <a:off x="4836243" y="28180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5" name="Straight Connector 1914"/>
          <p:cNvCxnSpPr>
            <a:stCxn id="747" idx="1"/>
            <a:endCxn id="746" idx="5"/>
          </p:cNvCxnSpPr>
          <p:nvPr/>
        </p:nvCxnSpPr>
        <p:spPr>
          <a:xfrm flipH="1" flipV="1">
            <a:off x="4988643" y="29704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8" name="Straight Connector 1917"/>
          <p:cNvCxnSpPr>
            <a:stCxn id="748" idx="1"/>
            <a:endCxn id="747" idx="5"/>
          </p:cNvCxnSpPr>
          <p:nvPr/>
        </p:nvCxnSpPr>
        <p:spPr>
          <a:xfrm flipH="1" flipV="1">
            <a:off x="5141043" y="3122884"/>
            <a:ext cx="101349" cy="10134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endCxn id="736" idx="2"/>
          </p:cNvCxnSpPr>
          <p:nvPr/>
        </p:nvCxnSpPr>
        <p:spPr>
          <a:xfrm>
            <a:off x="871930" y="957189"/>
            <a:ext cx="2531089" cy="46743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748" idx="4"/>
            <a:endCxn id="80" idx="0"/>
          </p:cNvCxnSpPr>
          <p:nvPr/>
        </p:nvCxnSpPr>
        <p:spPr>
          <a:xfrm>
            <a:off x="5267918" y="3285857"/>
            <a:ext cx="307976" cy="2671003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1.bp.blogspot.com/-mLJJCslCP6Q/Ty9rDXYPTyI/AAAAAAAAACw/7qDqZTqZRBI/s1600/1248021175_img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27">
            <a:off x="421371" y="417299"/>
            <a:ext cx="704540" cy="4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" descr="http://1.bp.blogspot.com/-mLJJCslCP6Q/Ty9rDXYPTyI/AAAAAAAAACw/7qDqZTqZRBI/s1600/1248021175_img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9312">
            <a:off x="5227344" y="3370602"/>
            <a:ext cx="704540" cy="4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Oval 122"/>
          <p:cNvSpPr>
            <a:spLocks noChangeAspect="1"/>
          </p:cNvSpPr>
          <p:nvPr/>
        </p:nvSpPr>
        <p:spPr>
          <a:xfrm>
            <a:off x="5539795" y="595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5387395" y="5956860"/>
            <a:ext cx="72197" cy="7219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stCxn id="124" idx="6"/>
            <a:endCxn id="123" idx="2"/>
          </p:cNvCxnSpPr>
          <p:nvPr/>
        </p:nvCxnSpPr>
        <p:spPr>
          <a:xfrm>
            <a:off x="5459592" y="5992959"/>
            <a:ext cx="802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1624" y="6107425"/>
            <a:ext cx="36679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GCC−C−AGT−TATGT-CAGGGGGCACG−−A−GCATGCACA-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GCCGCC−GTCGT-T-TTCAG----CA−GTTATG−T−CAGAT</a:t>
            </a:r>
          </a:p>
          <a:p>
            <a:pPr algn="ctr"/>
            <a:r>
              <a:rPr lang="en-US" sz="1100" b="1" dirty="0">
                <a:cs typeface="Courier New" panose="02070309020205020404" pitchFamily="49" charset="0"/>
              </a:rPr>
              <a:t>Global alignment</a:t>
            </a:r>
            <a:endParaRPr lang="en-US" sz="1100" dirty="0">
              <a:cs typeface="Courier New" panose="02070309020205020404" pitchFamily="49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99161" y="6106658"/>
            <a:ext cx="417774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−−−G−−−−C−−−−−C−−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CAGTTATGTCAG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GGGGCACGAGCATGCACA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GCCGCCGTCGTTTTCAG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CAGTTATGTCAG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−−−−−A−−−−−−T −−−−</a:t>
            </a:r>
          </a:p>
          <a:p>
            <a:r>
              <a:rPr lang="en-US" sz="1100" b="1" dirty="0">
                <a:solidFill>
                  <a:srgbClr val="FF0000"/>
                </a:solidFill>
                <a:cs typeface="Courier New" panose="02070309020205020404" pitchFamily="49" charset="0"/>
              </a:rPr>
              <a:t>                                     Local alignment </a:t>
            </a:r>
            <a:endParaRPr lang="en-US" sz="1100" dirty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9" name="Rectangle 2"/>
          <p:cNvSpPr txBox="1">
            <a:spLocks noChangeArrowheads="1"/>
          </p:cNvSpPr>
          <p:nvPr/>
        </p:nvSpPr>
        <p:spPr>
          <a:xfrm>
            <a:off x="431219" y="134180"/>
            <a:ext cx="807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200" dirty="0"/>
              <a:t>Free Taxi Rides!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99DCC-0A4C-9740-ADBD-8CD0629A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173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29045 0.0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02309 0.332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val 271"/>
          <p:cNvSpPr/>
          <p:nvPr/>
        </p:nvSpPr>
        <p:spPr>
          <a:xfrm>
            <a:off x="2304560" y="1893066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3631684" y="1881624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4958808" y="1881624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285932" y="1881624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4560" y="3208748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3631684" y="3208028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4958808" y="3208748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285932" y="3208748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4560" y="4535872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3631684" y="4535152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4958808" y="4535872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6285932" y="4535872"/>
            <a:ext cx="600971" cy="6009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305" name="Straight Arrow Connector 304"/>
          <p:cNvCxnSpPr>
            <a:stCxn id="272" idx="6"/>
            <a:endCxn id="273" idx="2"/>
          </p:cNvCxnSpPr>
          <p:nvPr/>
        </p:nvCxnSpPr>
        <p:spPr>
          <a:xfrm flipV="1">
            <a:off x="2905531" y="2182110"/>
            <a:ext cx="726153" cy="1144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stCxn id="273" idx="6"/>
            <a:endCxn id="275" idx="2"/>
          </p:cNvCxnSpPr>
          <p:nvPr/>
        </p:nvCxnSpPr>
        <p:spPr>
          <a:xfrm>
            <a:off x="4232655" y="2182110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275" idx="6"/>
            <a:endCxn id="277" idx="2"/>
          </p:cNvCxnSpPr>
          <p:nvPr/>
        </p:nvCxnSpPr>
        <p:spPr>
          <a:xfrm>
            <a:off x="5559779" y="2182110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277" idx="4"/>
            <a:endCxn id="286" idx="0"/>
          </p:cNvCxnSpPr>
          <p:nvPr/>
        </p:nvCxnSpPr>
        <p:spPr>
          <a:xfrm>
            <a:off x="6586418" y="2482595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275" idx="4"/>
            <a:endCxn id="285" idx="0"/>
          </p:cNvCxnSpPr>
          <p:nvPr/>
        </p:nvCxnSpPr>
        <p:spPr>
          <a:xfrm>
            <a:off x="5259294" y="2482595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73" idx="4"/>
            <a:endCxn id="283" idx="0"/>
          </p:cNvCxnSpPr>
          <p:nvPr/>
        </p:nvCxnSpPr>
        <p:spPr>
          <a:xfrm>
            <a:off x="3932170" y="2482595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272" idx="4"/>
            <a:endCxn id="281" idx="0"/>
          </p:cNvCxnSpPr>
          <p:nvPr/>
        </p:nvCxnSpPr>
        <p:spPr>
          <a:xfrm>
            <a:off x="2605046" y="2494037"/>
            <a:ext cx="0" cy="71471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stCxn id="281" idx="6"/>
            <a:endCxn id="283" idx="2"/>
          </p:cNvCxnSpPr>
          <p:nvPr/>
        </p:nvCxnSpPr>
        <p:spPr>
          <a:xfrm flipV="1">
            <a:off x="2905531" y="3508514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283" idx="6"/>
            <a:endCxn id="285" idx="2"/>
          </p:cNvCxnSpPr>
          <p:nvPr/>
        </p:nvCxnSpPr>
        <p:spPr>
          <a:xfrm>
            <a:off x="4232655" y="3508514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>
            <a:stCxn id="285" idx="6"/>
            <a:endCxn id="286" idx="2"/>
          </p:cNvCxnSpPr>
          <p:nvPr/>
        </p:nvCxnSpPr>
        <p:spPr>
          <a:xfrm>
            <a:off x="5559779" y="3509234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>
            <a:stCxn id="281" idx="4"/>
            <a:endCxn id="288" idx="0"/>
          </p:cNvCxnSpPr>
          <p:nvPr/>
        </p:nvCxnSpPr>
        <p:spPr>
          <a:xfrm>
            <a:off x="2605046" y="3809719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283" idx="4"/>
            <a:endCxn id="289" idx="0"/>
          </p:cNvCxnSpPr>
          <p:nvPr/>
        </p:nvCxnSpPr>
        <p:spPr>
          <a:xfrm>
            <a:off x="3932170" y="3808999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stCxn id="285" idx="4"/>
            <a:endCxn id="290" idx="0"/>
          </p:cNvCxnSpPr>
          <p:nvPr/>
        </p:nvCxnSpPr>
        <p:spPr>
          <a:xfrm>
            <a:off x="5259294" y="3809719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>
            <a:stCxn id="286" idx="4"/>
            <a:endCxn id="291" idx="0"/>
          </p:cNvCxnSpPr>
          <p:nvPr/>
        </p:nvCxnSpPr>
        <p:spPr>
          <a:xfrm>
            <a:off x="6586418" y="3809719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288" idx="6"/>
            <a:endCxn id="289" idx="2"/>
          </p:cNvCxnSpPr>
          <p:nvPr/>
        </p:nvCxnSpPr>
        <p:spPr>
          <a:xfrm flipV="1">
            <a:off x="2905531" y="4835638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stCxn id="289" idx="6"/>
            <a:endCxn id="290" idx="2"/>
          </p:cNvCxnSpPr>
          <p:nvPr/>
        </p:nvCxnSpPr>
        <p:spPr>
          <a:xfrm>
            <a:off x="4232655" y="4835638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290" idx="6"/>
            <a:endCxn id="291" idx="2"/>
          </p:cNvCxnSpPr>
          <p:nvPr/>
        </p:nvCxnSpPr>
        <p:spPr>
          <a:xfrm>
            <a:off x="5559779" y="4836358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286" idx="1"/>
          </p:cNvCxnSpPr>
          <p:nvPr/>
        </p:nvCxnSpPr>
        <p:spPr>
          <a:xfrm>
            <a:off x="2787965" y="2361647"/>
            <a:ext cx="3585977" cy="93511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802742" y="2377755"/>
            <a:ext cx="2156066" cy="98403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802742" y="2377755"/>
            <a:ext cx="1129428" cy="8302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289" idx="1"/>
          </p:cNvCxnSpPr>
          <p:nvPr/>
        </p:nvCxnSpPr>
        <p:spPr>
          <a:xfrm>
            <a:off x="2836320" y="2378475"/>
            <a:ext cx="883374" cy="22446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72" idx="5"/>
          </p:cNvCxnSpPr>
          <p:nvPr/>
        </p:nvCxnSpPr>
        <p:spPr>
          <a:xfrm>
            <a:off x="2817521" y="2406027"/>
            <a:ext cx="953120" cy="87582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1" idx="1"/>
          </p:cNvCxnSpPr>
          <p:nvPr/>
        </p:nvCxnSpPr>
        <p:spPr>
          <a:xfrm>
            <a:off x="2826920" y="2369700"/>
            <a:ext cx="3547022" cy="225418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6200000">
            <a:off x="2964211" y="1251425"/>
            <a:ext cx="627592" cy="1336524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/>
          <p:cNvSpPr/>
          <p:nvPr/>
        </p:nvSpPr>
        <p:spPr>
          <a:xfrm rot="16200000">
            <a:off x="3472840" y="575194"/>
            <a:ext cx="883918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c 137"/>
          <p:cNvSpPr/>
          <p:nvPr/>
        </p:nvSpPr>
        <p:spPr>
          <a:xfrm rot="16200000">
            <a:off x="4007496" y="-64879"/>
            <a:ext cx="1141734" cy="4016115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c 138"/>
          <p:cNvSpPr/>
          <p:nvPr/>
        </p:nvSpPr>
        <p:spPr>
          <a:xfrm flipH="1">
            <a:off x="1981089" y="2187831"/>
            <a:ext cx="646941" cy="1336524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/>
          <p:cNvSpPr/>
          <p:nvPr/>
        </p:nvSpPr>
        <p:spPr>
          <a:xfrm flipH="1">
            <a:off x="1919432" y="2174136"/>
            <a:ext cx="770256" cy="2670196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152400" y="53340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/>
              <a:t>What Do Free Taxi Rides Mean in the Terms of the Alignment Graph?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1CE1AE-21A4-274F-BB7E-41EC127A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604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val 271"/>
          <p:cNvSpPr/>
          <p:nvPr/>
        </p:nvSpPr>
        <p:spPr>
          <a:xfrm>
            <a:off x="2304560" y="1893066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3631684" y="1881624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4958808" y="1881624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285932" y="1881624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4560" y="3208748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3631684" y="3208028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4958808" y="3208748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285932" y="3208748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4560" y="4535872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3631684" y="4535152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4958808" y="4535872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6285932" y="4535872"/>
            <a:ext cx="600971" cy="6009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305" name="Straight Arrow Connector 304"/>
          <p:cNvCxnSpPr>
            <a:stCxn id="272" idx="6"/>
            <a:endCxn id="273" idx="2"/>
          </p:cNvCxnSpPr>
          <p:nvPr/>
        </p:nvCxnSpPr>
        <p:spPr>
          <a:xfrm flipV="1">
            <a:off x="2905531" y="2182110"/>
            <a:ext cx="726153" cy="1144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stCxn id="273" idx="6"/>
            <a:endCxn id="275" idx="2"/>
          </p:cNvCxnSpPr>
          <p:nvPr/>
        </p:nvCxnSpPr>
        <p:spPr>
          <a:xfrm>
            <a:off x="4232655" y="2182110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275" idx="6"/>
            <a:endCxn id="277" idx="2"/>
          </p:cNvCxnSpPr>
          <p:nvPr/>
        </p:nvCxnSpPr>
        <p:spPr>
          <a:xfrm>
            <a:off x="5559779" y="2182110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277" idx="4"/>
            <a:endCxn id="286" idx="0"/>
          </p:cNvCxnSpPr>
          <p:nvPr/>
        </p:nvCxnSpPr>
        <p:spPr>
          <a:xfrm>
            <a:off x="6586418" y="2482595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275" idx="4"/>
            <a:endCxn id="285" idx="0"/>
          </p:cNvCxnSpPr>
          <p:nvPr/>
        </p:nvCxnSpPr>
        <p:spPr>
          <a:xfrm>
            <a:off x="5259294" y="2482595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73" idx="4"/>
            <a:endCxn id="283" idx="0"/>
          </p:cNvCxnSpPr>
          <p:nvPr/>
        </p:nvCxnSpPr>
        <p:spPr>
          <a:xfrm>
            <a:off x="3932170" y="2482595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272" idx="4"/>
            <a:endCxn id="281" idx="0"/>
          </p:cNvCxnSpPr>
          <p:nvPr/>
        </p:nvCxnSpPr>
        <p:spPr>
          <a:xfrm>
            <a:off x="2605046" y="2494037"/>
            <a:ext cx="0" cy="71471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stCxn id="281" idx="6"/>
            <a:endCxn id="283" idx="2"/>
          </p:cNvCxnSpPr>
          <p:nvPr/>
        </p:nvCxnSpPr>
        <p:spPr>
          <a:xfrm flipV="1">
            <a:off x="2905531" y="3508514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283" idx="6"/>
            <a:endCxn id="285" idx="2"/>
          </p:cNvCxnSpPr>
          <p:nvPr/>
        </p:nvCxnSpPr>
        <p:spPr>
          <a:xfrm>
            <a:off x="4232655" y="3508514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>
            <a:stCxn id="285" idx="6"/>
            <a:endCxn id="286" idx="2"/>
          </p:cNvCxnSpPr>
          <p:nvPr/>
        </p:nvCxnSpPr>
        <p:spPr>
          <a:xfrm>
            <a:off x="5559779" y="3509234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>
            <a:stCxn id="281" idx="4"/>
            <a:endCxn id="288" idx="0"/>
          </p:cNvCxnSpPr>
          <p:nvPr/>
        </p:nvCxnSpPr>
        <p:spPr>
          <a:xfrm>
            <a:off x="2605046" y="3809719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283" idx="4"/>
            <a:endCxn id="289" idx="0"/>
          </p:cNvCxnSpPr>
          <p:nvPr/>
        </p:nvCxnSpPr>
        <p:spPr>
          <a:xfrm>
            <a:off x="3932170" y="3808999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stCxn id="285" idx="4"/>
            <a:endCxn id="290" idx="0"/>
          </p:cNvCxnSpPr>
          <p:nvPr/>
        </p:nvCxnSpPr>
        <p:spPr>
          <a:xfrm>
            <a:off x="5259294" y="3809719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>
            <a:stCxn id="286" idx="4"/>
            <a:endCxn id="291" idx="0"/>
          </p:cNvCxnSpPr>
          <p:nvPr/>
        </p:nvCxnSpPr>
        <p:spPr>
          <a:xfrm>
            <a:off x="6586418" y="3809719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288" idx="6"/>
            <a:endCxn id="289" idx="2"/>
          </p:cNvCxnSpPr>
          <p:nvPr/>
        </p:nvCxnSpPr>
        <p:spPr>
          <a:xfrm flipV="1">
            <a:off x="2905531" y="4835638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stCxn id="289" idx="6"/>
            <a:endCxn id="290" idx="2"/>
          </p:cNvCxnSpPr>
          <p:nvPr/>
        </p:nvCxnSpPr>
        <p:spPr>
          <a:xfrm>
            <a:off x="4232655" y="4835638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290" idx="6"/>
            <a:endCxn id="291" idx="2"/>
          </p:cNvCxnSpPr>
          <p:nvPr/>
        </p:nvCxnSpPr>
        <p:spPr>
          <a:xfrm>
            <a:off x="5559779" y="4836358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286" idx="1"/>
          </p:cNvCxnSpPr>
          <p:nvPr/>
        </p:nvCxnSpPr>
        <p:spPr>
          <a:xfrm>
            <a:off x="2787965" y="2361647"/>
            <a:ext cx="3585977" cy="93511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802742" y="2377755"/>
            <a:ext cx="2156066" cy="98403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802742" y="2377755"/>
            <a:ext cx="1129428" cy="8302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289" idx="1"/>
          </p:cNvCxnSpPr>
          <p:nvPr/>
        </p:nvCxnSpPr>
        <p:spPr>
          <a:xfrm>
            <a:off x="2836320" y="2378475"/>
            <a:ext cx="883374" cy="22446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72" idx="5"/>
          </p:cNvCxnSpPr>
          <p:nvPr/>
        </p:nvCxnSpPr>
        <p:spPr>
          <a:xfrm>
            <a:off x="2817521" y="2406027"/>
            <a:ext cx="953120" cy="87582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1" idx="1"/>
          </p:cNvCxnSpPr>
          <p:nvPr/>
        </p:nvCxnSpPr>
        <p:spPr>
          <a:xfrm>
            <a:off x="2826920" y="2369700"/>
            <a:ext cx="3547022" cy="225418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6200000">
            <a:off x="2964211" y="1251425"/>
            <a:ext cx="627592" cy="1336524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/>
          <p:cNvSpPr/>
          <p:nvPr/>
        </p:nvSpPr>
        <p:spPr>
          <a:xfrm rot="16200000">
            <a:off x="3472840" y="575194"/>
            <a:ext cx="883918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c 137"/>
          <p:cNvSpPr/>
          <p:nvPr/>
        </p:nvSpPr>
        <p:spPr>
          <a:xfrm rot="16200000">
            <a:off x="4007496" y="-64879"/>
            <a:ext cx="1141734" cy="4016115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c 138"/>
          <p:cNvSpPr/>
          <p:nvPr/>
        </p:nvSpPr>
        <p:spPr>
          <a:xfrm flipH="1">
            <a:off x="1981089" y="2187831"/>
            <a:ext cx="646941" cy="1336524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/>
          <p:cNvSpPr/>
          <p:nvPr/>
        </p:nvSpPr>
        <p:spPr>
          <a:xfrm flipH="1">
            <a:off x="1919432" y="2174136"/>
            <a:ext cx="770256" cy="2670196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807442" y="3705601"/>
            <a:ext cx="3585977" cy="93511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232655" y="3626963"/>
            <a:ext cx="2156066" cy="1013749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5" idx="5"/>
          </p:cNvCxnSpPr>
          <p:nvPr/>
        </p:nvCxnSpPr>
        <p:spPr>
          <a:xfrm>
            <a:off x="5471769" y="3721709"/>
            <a:ext cx="892773" cy="90145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81168" y="2348039"/>
            <a:ext cx="883374" cy="224468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16200000" flipH="1">
            <a:off x="5628798" y="4448717"/>
            <a:ext cx="597517" cy="1336524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16200000" flipH="1">
            <a:off x="4765737" y="3762070"/>
            <a:ext cx="1010261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6200000" flipH="1">
            <a:off x="3981665" y="3098505"/>
            <a:ext cx="1237531" cy="4016115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6473281" y="3500818"/>
            <a:ext cx="780988" cy="1336524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6264429" y="2193552"/>
            <a:ext cx="1198691" cy="2670196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chemeClr val="tx1"/>
            </a:solidFill>
            <a:prstDash val="sys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9121905">
            <a:off x="4895352" y="1849009"/>
            <a:ext cx="801368" cy="3220662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457200" y="533400"/>
            <a:ext cx="807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/>
              <a:t>Building Manhattan for the Local Alignment Problem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1045" y="5867400"/>
            <a:ext cx="51671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How many edges have we added?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BA8C7-6323-6645-9861-1CFE9A00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566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ChangeArrowheads="1"/>
          </p:cNvSpPr>
          <p:nvPr/>
        </p:nvSpPr>
        <p:spPr bwMode="auto">
          <a:xfrm>
            <a:off x="440422" y="11430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8032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3175" indent="0" eaLnBrk="1" hangingPunct="1">
              <a:spcBef>
                <a:spcPts val="575"/>
              </a:spcBef>
              <a:buClrTx/>
              <a:buNone/>
            </a:pPr>
            <a:endParaRPr lang="en-US" altLang="en-US" dirty="0"/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i-1, j  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↓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j-1 </a:t>
            </a:r>
            <a:r>
              <a:rPr lang="en-US" altLang="en-US" sz="2800" i="1" dirty="0"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→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                      s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i-1, j-1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cs typeface="Arial" pitchFamily="34" charset="0"/>
              </a:rPr>
              <a:t>↘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en-US" sz="2800" dirty="0">
              <a:latin typeface="+mn-lt"/>
              <a:cs typeface="Arial" pitchFamily="34" charset="0"/>
            </a:endParaRPr>
          </a:p>
          <a:p>
            <a:pPr marL="460375" lvl="2" indent="0" eaLnBrk="1" hangingPunct="1">
              <a:spcBef>
                <a:spcPts val="575"/>
              </a:spcBef>
              <a:buClrTx/>
              <a:buNone/>
            </a:pPr>
            <a:endParaRPr lang="en-US" altLang="en-US" i="0" dirty="0"/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/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>
          <a:xfrm>
            <a:off x="364222" y="381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Dynamic Programming for the Local Alignment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312" y="211100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>
                <a:latin typeface="+mn-lt"/>
                <a:cs typeface="Arial" pitchFamily="34" charset="0"/>
              </a:rPr>
              <a:t>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dirty="0">
                <a:latin typeface="+mn-lt"/>
                <a:cs typeface="Arial" pitchFamily="34" charset="0"/>
              </a:rPr>
              <a:t>= max 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374" y="1913691"/>
            <a:ext cx="38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>
                <a:latin typeface="+mn-lt"/>
                <a:cs typeface="Arial" pitchFamily="34" charset="0"/>
              </a:rPr>
              <a:t>{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53" y="3701935"/>
            <a:ext cx="2776538" cy="31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4725" y="1097459"/>
            <a:ext cx="533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latin typeface="+mn-lt"/>
                <a:cs typeface="Arial" pitchFamily="34" charset="0"/>
              </a:rPr>
              <a:t>weight of edge from (0,0) to (</a:t>
            </a:r>
            <a:r>
              <a:rPr lang="en-US" altLang="en-US" sz="2800" i="1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cs typeface="Arial" pitchFamily="34" charset="0"/>
              </a:rPr>
              <a:t>)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9000" y="3962400"/>
            <a:ext cx="17526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464EB-39A5-1B45-B113-E5F3B144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953000" cy="5486400"/>
          </a:xfrm>
          <a:noFill/>
        </p:spPr>
        <p:txBody>
          <a:bodyPr>
            <a:normAutofit fontScale="62500" lnSpcReduction="20000"/>
          </a:bodyPr>
          <a:lstStyle/>
          <a:p>
            <a:pPr eaLnBrk="1" hangingPunct="1">
              <a:buClrTx/>
            </a:pPr>
            <a:r>
              <a:rPr lang="en-US" altLang="zh-TW" sz="4500" b="1" dirty="0">
                <a:latin typeface="Calibri" pitchFamily="34" charset="0"/>
                <a:cs typeface="Times New Roman" pitchFamily="18" charset="0"/>
              </a:rPr>
              <a:t>Cystic fibrosis (CF)</a:t>
            </a:r>
            <a:r>
              <a:rPr lang="en-US" altLang="zh-TW" sz="4500" dirty="0">
                <a:latin typeface="Calibri" pitchFamily="34" charset="0"/>
                <a:cs typeface="Times New Roman" pitchFamily="18" charset="0"/>
              </a:rPr>
              <a:t>: An often fatal disease which affects the respiratory system and  produces an abnormally large amount of mucus.</a:t>
            </a:r>
          </a:p>
          <a:p>
            <a:pPr lvl="1" eaLnBrk="1" hangingPunct="1">
              <a:buClrTx/>
            </a:pPr>
            <a:r>
              <a:rPr lang="en-US" altLang="zh-TW" sz="4500" dirty="0">
                <a:latin typeface="Calibri" pitchFamily="34" charset="0"/>
                <a:cs typeface="Times New Roman" pitchFamily="18" charset="0"/>
              </a:rPr>
              <a:t>Mucus is a slimy material that coats epithelial surfaces and is secreted into fluids such as saliva.</a:t>
            </a:r>
          </a:p>
          <a:p>
            <a:pPr marL="457200" lvl="1" indent="0" eaLnBrk="1" hangingPunct="1">
              <a:buClrTx/>
              <a:buNone/>
            </a:pPr>
            <a:endParaRPr lang="en-US" altLang="zh-TW" sz="4500" dirty="0">
              <a:latin typeface="Calibri" pitchFamily="34" charset="0"/>
              <a:cs typeface="Times New Roman" pitchFamily="18" charset="0"/>
            </a:endParaRPr>
          </a:p>
          <a:p>
            <a:pPr marL="457200" lvl="1" indent="0" eaLnBrk="1" hangingPunct="1">
              <a:buClrTx/>
              <a:buNone/>
            </a:pPr>
            <a:r>
              <a:rPr lang="en-US" altLang="zh-TW" sz="4500" dirty="0">
                <a:latin typeface="Calibri" pitchFamily="34" charset="0"/>
                <a:cs typeface="Times New Roman" pitchFamily="18" charset="0"/>
              </a:rPr>
              <a:t> </a:t>
            </a:r>
            <a:endParaRPr lang="en-US" altLang="en-US" sz="4500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zh-TW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zh-TW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221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  <a:latin typeface="Calibri" pitchFamily="34" charset="0"/>
              </a:rPr>
              <a:t>Cystic Fibrosis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47B6AB-CCD5-2E48-A011-C40BC695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90578090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ChangeArrowheads="1"/>
          </p:cNvSpPr>
          <p:nvPr/>
        </p:nvSpPr>
        <p:spPr bwMode="auto">
          <a:xfrm>
            <a:off x="440422" y="11430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8032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3175" indent="0" eaLnBrk="1" hangingPunct="1">
              <a:spcBef>
                <a:spcPts val="575"/>
              </a:spcBef>
              <a:buClrTx/>
              <a:buNone/>
            </a:pPr>
            <a:endParaRPr lang="en-US" altLang="en-US" dirty="0"/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i-1, j  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↓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j-1 </a:t>
            </a:r>
            <a:r>
              <a:rPr lang="en-US" altLang="en-US" sz="2800" i="1" dirty="0"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→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                      s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i-1, j-1</a:t>
            </a:r>
            <a:r>
              <a:rPr lang="en-US" altLang="en-US" sz="28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cs typeface="Arial" pitchFamily="34" charset="0"/>
              </a:rPr>
              <a:t>↘</a:t>
            </a:r>
            <a:r>
              <a:rPr lang="en-US" altLang="en-US" sz="2800" dirty="0"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en-US" sz="2800" dirty="0">
              <a:latin typeface="+mn-lt"/>
              <a:cs typeface="Arial" pitchFamily="34" charset="0"/>
            </a:endParaRPr>
          </a:p>
          <a:p>
            <a:pPr marL="460375" lvl="2" indent="0" eaLnBrk="1" hangingPunct="1">
              <a:spcBef>
                <a:spcPts val="575"/>
              </a:spcBef>
              <a:buClrTx/>
              <a:buNone/>
            </a:pPr>
            <a:endParaRPr lang="en-US" altLang="en-US" i="0" dirty="0"/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/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>
          <a:xfrm>
            <a:off x="364222" y="381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Dynamic Programming for the Local Alignment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312" y="211100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>
                <a:latin typeface="+mn-lt"/>
                <a:cs typeface="Arial" pitchFamily="34" charset="0"/>
              </a:rPr>
              <a:t>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dirty="0">
                <a:latin typeface="+mn-lt"/>
                <a:cs typeface="Arial" pitchFamily="34" charset="0"/>
              </a:rPr>
              <a:t>= max 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374" y="1913691"/>
            <a:ext cx="38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>
                <a:latin typeface="+mn-lt"/>
                <a:cs typeface="Arial" pitchFamily="34" charset="0"/>
              </a:rPr>
              <a:t>{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53" y="3701935"/>
            <a:ext cx="2776538" cy="31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4725" y="1097459"/>
            <a:ext cx="533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latin typeface="+mn-lt"/>
                <a:cs typeface="Arial" pitchFamily="34" charset="0"/>
              </a:rPr>
              <a:t>0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9000" y="3962400"/>
            <a:ext cx="17526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68C2F8-9F8C-F845-84F7-2ECFEE41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4902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the Alignment Graph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16200-F01A-5840-A9D5-CE476426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28248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Scoring Gaps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8575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cs typeface="Times New Roman" pitchFamily="18" charset="0"/>
              </a:rPr>
              <a:t>We previously assigned a fixed penalty </a:t>
            </a:r>
            <a:r>
              <a:rPr lang="el-GR" altLang="en-US" i="1" dirty="0">
                <a:cs typeface="Times New Roman" pitchFamily="18" charset="0"/>
              </a:rPr>
              <a:t>σ</a:t>
            </a:r>
            <a:r>
              <a:rPr lang="en-US" altLang="en-US" i="1" dirty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to each </a:t>
            </a:r>
            <a:r>
              <a:rPr lang="en-US" altLang="en-US" dirty="0" err="1">
                <a:cs typeface="Times New Roman" pitchFamily="18" charset="0"/>
              </a:rPr>
              <a:t>indel</a:t>
            </a:r>
            <a:r>
              <a:rPr lang="en-US" altLang="en-US" dirty="0">
                <a:cs typeface="Times New Roman" pitchFamily="18" charset="0"/>
              </a:rPr>
              <a:t>.</a:t>
            </a:r>
            <a:endParaRPr lang="en-US" altLang="en-US" sz="3400" i="1" dirty="0"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</a:pPr>
            <a:r>
              <a:rPr lang="en-US" altLang="en-US" dirty="0">
                <a:cs typeface="Times New Roman" pitchFamily="18" charset="0"/>
              </a:rPr>
              <a:t>However, this fixed penalty may be too severe for a series of 100 consecutive </a:t>
            </a:r>
            <a:r>
              <a:rPr lang="en-US" altLang="en-US" dirty="0" err="1">
                <a:cs typeface="Times New Roman" pitchFamily="18" charset="0"/>
              </a:rPr>
              <a:t>indels</a:t>
            </a:r>
            <a:r>
              <a:rPr lang="en-US" altLang="en-US" dirty="0">
                <a:cs typeface="Times New Roman" pitchFamily="18" charset="0"/>
              </a:rPr>
              <a:t>.</a:t>
            </a:r>
          </a:p>
          <a:p>
            <a:pPr>
              <a:spcBef>
                <a:spcPts val="575"/>
              </a:spcBef>
            </a:pPr>
            <a:r>
              <a:rPr lang="en-US" altLang="en-US" dirty="0">
                <a:cs typeface="Times New Roman" pitchFamily="18" charset="0"/>
              </a:rPr>
              <a:t>A series of </a:t>
            </a:r>
            <a:r>
              <a:rPr lang="en-US" altLang="en-US" i="1" dirty="0">
                <a:cs typeface="Times New Roman" pitchFamily="18" charset="0"/>
              </a:rPr>
              <a:t>k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indels</a:t>
            </a:r>
            <a:r>
              <a:rPr lang="en-US" altLang="en-US" dirty="0">
                <a:cs typeface="Times New Roman" pitchFamily="18" charset="0"/>
              </a:rPr>
              <a:t> often represents a single evolutionary event (</a:t>
            </a:r>
            <a:r>
              <a:rPr lang="en-US" altLang="en-US" b="1" dirty="0">
                <a:cs typeface="Times New Roman" pitchFamily="18" charset="0"/>
              </a:rPr>
              <a:t>gap</a:t>
            </a:r>
            <a:r>
              <a:rPr lang="en-US" altLang="en-US" dirty="0">
                <a:cs typeface="Times New Roman" pitchFamily="18" charset="0"/>
              </a:rPr>
              <a:t>) rather than </a:t>
            </a:r>
            <a:r>
              <a:rPr lang="en-US" altLang="en-US" i="1" dirty="0">
                <a:cs typeface="Times New Roman" pitchFamily="18" charset="0"/>
              </a:rPr>
              <a:t>k</a:t>
            </a:r>
            <a:r>
              <a:rPr lang="en-US" altLang="en-US" dirty="0">
                <a:cs typeface="Times New Roman" pitchFamily="18" charset="0"/>
              </a:rPr>
              <a:t> events:</a:t>
            </a:r>
          </a:p>
          <a:p>
            <a:pPr eaLnBrk="1" hangingPunct="1">
              <a:spcBef>
                <a:spcPts val="575"/>
              </a:spcBef>
            </a:pP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5040332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GATCCAG  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GATCCAG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GA-C-AG      GA--CAG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5029200"/>
            <a:ext cx="259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Courier New" panose="02070309020205020404" pitchFamily="49" charset="0"/>
              </a:rPr>
              <a:t>a single gap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Courier New" panose="02070309020205020404" pitchFamily="49" charset="0"/>
              </a:rPr>
              <a:t>(higher score)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-152400" y="5059977"/>
            <a:ext cx="259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Courier New" panose="02070309020205020404" pitchFamily="49" charset="0"/>
              </a:rPr>
              <a:t>two gaps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Courier New" panose="02070309020205020404" pitchFamily="49" charset="0"/>
              </a:rPr>
              <a:t>(lower score)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28532-1CE7-B840-AA09-EA9792FC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8661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More Adequate Gap Penalties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62200"/>
            <a:ext cx="7315200" cy="3121025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575"/>
              </a:spcBef>
              <a:buNone/>
            </a:pPr>
            <a:r>
              <a:rPr lang="en-US" i="1" dirty="0"/>
              <a:t>σ</a:t>
            </a:r>
            <a:r>
              <a:rPr lang="en-US" altLang="en-US" dirty="0">
                <a:cs typeface="Times New Roman" pitchFamily="18" charset="0"/>
              </a:rPr>
              <a:t>  - the </a:t>
            </a:r>
            <a:r>
              <a:rPr lang="en-US" altLang="en-US" b="1" dirty="0">
                <a:cs typeface="Times New Roman" pitchFamily="18" charset="0"/>
              </a:rPr>
              <a:t>gap opening penalty</a:t>
            </a:r>
            <a:r>
              <a:rPr lang="en-US" altLang="en-US" dirty="0">
                <a:cs typeface="Times New Roman" pitchFamily="18" charset="0"/>
              </a:rPr>
              <a:t> </a:t>
            </a:r>
          </a:p>
          <a:p>
            <a:pPr marL="457200" lvl="1" indent="0">
              <a:spcBef>
                <a:spcPts val="575"/>
              </a:spcBef>
              <a:buNone/>
            </a:pPr>
            <a:r>
              <a:rPr lang="en-US" i="1" dirty="0"/>
              <a:t>ε</a:t>
            </a:r>
            <a:r>
              <a:rPr lang="en-US" altLang="en-US" dirty="0">
                <a:cs typeface="Times New Roman" pitchFamily="18" charset="0"/>
              </a:rPr>
              <a:t>  - the </a:t>
            </a:r>
            <a:r>
              <a:rPr lang="en-US" altLang="en-US" b="1" dirty="0">
                <a:cs typeface="Times New Roman" pitchFamily="18" charset="0"/>
              </a:rPr>
              <a:t>gap extension penalty</a:t>
            </a:r>
            <a:endParaRPr lang="en-US" altLang="en-US" i="1" dirty="0">
              <a:cs typeface="Times New Roman" pitchFamily="18" charset="0"/>
            </a:endParaRPr>
          </a:p>
          <a:p>
            <a:pPr marL="457200" lvl="1" indent="0">
              <a:spcBef>
                <a:spcPts val="575"/>
              </a:spcBef>
              <a:buNone/>
            </a:pPr>
            <a:r>
              <a:rPr lang="en-US" i="1" dirty="0"/>
              <a:t>σ &gt; ε</a:t>
            </a:r>
            <a:r>
              <a:rPr lang="en-US" altLang="en-US" dirty="0">
                <a:cs typeface="Times New Roman" pitchFamily="18" charset="0"/>
              </a:rPr>
              <a:t>, since starting a gap should be penalized more than extending it.</a:t>
            </a:r>
            <a:endParaRPr lang="en-US" alt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95402"/>
            <a:ext cx="8610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575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2800" b="1" dirty="0"/>
              <a:t>Affine gap penalty</a:t>
            </a:r>
            <a:r>
              <a:rPr lang="en-US" sz="2800" dirty="0"/>
              <a:t> for a gap of length</a:t>
            </a:r>
            <a:r>
              <a:rPr lang="en-US" sz="2800" i="1" dirty="0"/>
              <a:t> k:  </a:t>
            </a:r>
            <a:r>
              <a:rPr lang="en-US" sz="2800" i="1" dirty="0" err="1"/>
              <a:t>σ+ε</a:t>
            </a:r>
            <a:r>
              <a:rPr lang="en-US" sz="2800" i="1" dirty="0"/>
              <a:t>∙(k-1)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51CA90-A00D-2B49-8B2A-17CCDC73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3992110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65256" y="1842052"/>
            <a:ext cx="3286092" cy="3286090"/>
            <a:chOff x="1940951" y="389290"/>
            <a:chExt cx="3286092" cy="3286090"/>
          </a:xfrm>
        </p:grpSpPr>
        <p:sp>
          <p:nvSpPr>
            <p:cNvPr id="5" name="Oval 4"/>
            <p:cNvSpPr/>
            <p:nvPr/>
          </p:nvSpPr>
          <p:spPr>
            <a:xfrm>
              <a:off x="3752643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940951" y="389290"/>
              <a:ext cx="266605" cy="2666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148746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544849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356541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960438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940951" y="98489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544849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148746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752643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356541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960438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752643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940951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148746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544849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356541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4960438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943289" y="2199603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544849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148746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752643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356541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4960438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752643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1943708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148746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544849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356541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960438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940951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544849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148746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752643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4356541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960438" y="3408776"/>
              <a:ext cx="266605" cy="2666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54" name="Straight Arrow Connector 153"/>
            <p:cNvCxnSpPr>
              <a:stCxn id="6" idx="6"/>
              <a:endCxn id="75" idx="2"/>
            </p:cNvCxnSpPr>
            <p:nvPr/>
          </p:nvCxnSpPr>
          <p:spPr>
            <a:xfrm>
              <a:off x="2207556" y="522592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75" idx="6"/>
              <a:endCxn id="74" idx="2"/>
            </p:cNvCxnSpPr>
            <p:nvPr/>
          </p:nvCxnSpPr>
          <p:spPr>
            <a:xfrm>
              <a:off x="2811454" y="522592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74" idx="6"/>
              <a:endCxn id="5" idx="2"/>
            </p:cNvCxnSpPr>
            <p:nvPr/>
          </p:nvCxnSpPr>
          <p:spPr>
            <a:xfrm>
              <a:off x="3415351" y="522592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5" idx="6"/>
              <a:endCxn id="76" idx="2"/>
            </p:cNvCxnSpPr>
            <p:nvPr/>
          </p:nvCxnSpPr>
          <p:spPr>
            <a:xfrm>
              <a:off x="4019248" y="522592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76" idx="6"/>
              <a:endCxn id="77" idx="2"/>
            </p:cNvCxnSpPr>
            <p:nvPr/>
          </p:nvCxnSpPr>
          <p:spPr>
            <a:xfrm>
              <a:off x="4623146" y="522592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6" idx="4"/>
              <a:endCxn id="79" idx="0"/>
            </p:cNvCxnSpPr>
            <p:nvPr/>
          </p:nvCxnSpPr>
          <p:spPr>
            <a:xfrm>
              <a:off x="2074254" y="65589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>
              <a:off x="2207556" y="1121806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3415351" y="112180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4623146" y="112180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2207556" y="1721476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2811454" y="172147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3415351" y="172147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4623146" y="172147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2207556" y="2332905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>
              <a:off x="3415351" y="2332905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4019248" y="2332905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4623146" y="2332905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>
              <a:off x="2207556" y="2944334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>
              <a:off x="2811454" y="2944334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>
              <a:off x="4623146" y="2944334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>
              <a:off x="2207556" y="3544005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>
              <a:off x="2811454" y="3544005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4019248" y="3544005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4623146" y="3544005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79" idx="4"/>
              <a:endCxn id="89" idx="0"/>
            </p:cNvCxnSpPr>
            <p:nvPr/>
          </p:nvCxnSpPr>
          <p:spPr>
            <a:xfrm>
              <a:off x="2074254" y="125149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89" idx="4"/>
              <a:endCxn id="95" idx="0"/>
            </p:cNvCxnSpPr>
            <p:nvPr/>
          </p:nvCxnSpPr>
          <p:spPr>
            <a:xfrm>
              <a:off x="2074254" y="186368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>
              <a:stCxn id="95" idx="4"/>
              <a:endCxn id="105" idx="0"/>
            </p:cNvCxnSpPr>
            <p:nvPr/>
          </p:nvCxnSpPr>
          <p:spPr>
            <a:xfrm>
              <a:off x="2076592" y="246620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>
              <a:stCxn id="105" idx="4"/>
              <a:endCxn id="111" idx="0"/>
            </p:cNvCxnSpPr>
            <p:nvPr/>
          </p:nvCxnSpPr>
          <p:spPr>
            <a:xfrm flipH="1">
              <a:off x="2074254" y="3071483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>
              <a:off x="2673492" y="664186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2675830" y="2474499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flipH="1">
              <a:off x="2673492" y="3079775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3273195" y="65589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3273195" y="125149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>
              <a:off x="3273195" y="186368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>
              <a:off x="3275533" y="246620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/>
            <p:nvPr/>
          </p:nvCxnSpPr>
          <p:spPr>
            <a:xfrm>
              <a:off x="3884657" y="66485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3884657" y="126045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>
              <a:off x="3884657" y="187264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>
              <a:off x="3886995" y="247516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>
              <a:off x="3884657" y="3080443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>
              <a:off x="4494518" y="65589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4494518" y="125149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4494518" y="186368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>
              <a:off x="4496856" y="246620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/>
            <p:nvPr/>
          </p:nvCxnSpPr>
          <p:spPr>
            <a:xfrm flipH="1">
              <a:off x="4494518" y="3071483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>
              <a:off x="5095821" y="66485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>
              <a:off x="5095821" y="126045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>
              <a:off x="5095821" y="187264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>
              <a:off x="5098159" y="247516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>
              <a:off x="5095821" y="3080443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>
              <a:off x="2826285" y="2336833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>
              <a:off x="2811454" y="1144400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>
              <a:off x="4019248" y="1140123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>
              <a:off x="3433188" y="3542078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>
              <a:off x="4019248" y="1730387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H="1">
              <a:off x="3282048" y="3073364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6" idx="5"/>
              <a:endCxn id="80" idx="1"/>
            </p:cNvCxnSpPr>
            <p:nvPr/>
          </p:nvCxnSpPr>
          <p:spPr>
            <a:xfrm>
              <a:off x="2168513" y="616851"/>
              <a:ext cx="415379" cy="41537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endCxn id="81" idx="1"/>
            </p:cNvCxnSpPr>
            <p:nvPr/>
          </p:nvCxnSpPr>
          <p:spPr>
            <a:xfrm>
              <a:off x="2772410" y="612704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2772410" y="125149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3374287" y="1832916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3980204" y="244541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4584102" y="3041399"/>
              <a:ext cx="415379" cy="41537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2156726" y="1224894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2772409" y="3040731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394144" y="304139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3986472" y="303243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4579119" y="2427853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2161705" y="304139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3383788" y="616851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3376307" y="1235629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980203" y="1832916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2776870" y="1838803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3370286" y="2436145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3968124" y="1220747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4579118" y="1852697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2168512" y="1838803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2168513" y="244541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2748198" y="2425779"/>
              <a:ext cx="415379" cy="41952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3979664" y="624700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4584102" y="1241182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4577527" y="624700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Arc 139"/>
            <p:cNvSpPr/>
            <p:nvPr/>
          </p:nvSpPr>
          <p:spPr>
            <a:xfrm rot="16200000">
              <a:off x="3541467" y="2232446"/>
              <a:ext cx="684534" cy="1221569"/>
            </a:xfrm>
            <a:prstGeom prst="arc">
              <a:avLst>
                <a:gd name="adj1" fmla="val 16200000"/>
                <a:gd name="adj2" fmla="val 5306265"/>
              </a:avLst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Arc 140"/>
            <p:cNvSpPr/>
            <p:nvPr/>
          </p:nvSpPr>
          <p:spPr>
            <a:xfrm flipH="1">
              <a:off x="2269999" y="1121259"/>
              <a:ext cx="556286" cy="1215027"/>
            </a:xfrm>
            <a:prstGeom prst="arc">
              <a:avLst>
                <a:gd name="adj1" fmla="val 16200000"/>
                <a:gd name="adj2" fmla="val 5421121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>
              <a:off x="3409329" y="2932227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4018707" y="2932227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681277" y="1257717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2688758" y="1832916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668598" y="1841363"/>
            <a:ext cx="3286092" cy="3286090"/>
            <a:chOff x="1940951" y="389290"/>
            <a:chExt cx="3286092" cy="3286090"/>
          </a:xfrm>
        </p:grpSpPr>
        <p:sp>
          <p:nvSpPr>
            <p:cNvPr id="147" name="Oval 146"/>
            <p:cNvSpPr/>
            <p:nvPr/>
          </p:nvSpPr>
          <p:spPr>
            <a:xfrm>
              <a:off x="3752643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1940951" y="389290"/>
              <a:ext cx="266605" cy="2666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3148746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544849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4356541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4960438" y="389290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940951" y="98489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2544849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3148746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3752643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4356541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960438" y="993187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3752643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940951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148746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2544849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356541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4960438" y="1597085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943289" y="2199603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2544849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3148746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3752643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4356541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4960438" y="2200982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3752643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1943708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3148746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2544849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4356541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4960438" y="2804879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1940951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2544849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3148746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3752643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4356541" y="3408776"/>
              <a:ext cx="266605" cy="26660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4960438" y="3408776"/>
              <a:ext cx="266605" cy="2666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00" name="Straight Arrow Connector 199"/>
            <p:cNvCxnSpPr>
              <a:stCxn id="148" idx="6"/>
              <a:endCxn id="150" idx="2"/>
            </p:cNvCxnSpPr>
            <p:nvPr/>
          </p:nvCxnSpPr>
          <p:spPr>
            <a:xfrm>
              <a:off x="2207556" y="522592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50" idx="6"/>
              <a:endCxn id="149" idx="2"/>
            </p:cNvCxnSpPr>
            <p:nvPr/>
          </p:nvCxnSpPr>
          <p:spPr>
            <a:xfrm>
              <a:off x="2811454" y="522592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49" idx="6"/>
              <a:endCxn id="147" idx="2"/>
            </p:cNvCxnSpPr>
            <p:nvPr/>
          </p:nvCxnSpPr>
          <p:spPr>
            <a:xfrm>
              <a:off x="3415351" y="522592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47" idx="6"/>
              <a:endCxn id="151" idx="2"/>
            </p:cNvCxnSpPr>
            <p:nvPr/>
          </p:nvCxnSpPr>
          <p:spPr>
            <a:xfrm>
              <a:off x="4019248" y="522592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51" idx="6"/>
              <a:endCxn id="152" idx="2"/>
            </p:cNvCxnSpPr>
            <p:nvPr/>
          </p:nvCxnSpPr>
          <p:spPr>
            <a:xfrm>
              <a:off x="4623146" y="522592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stCxn id="148" idx="4"/>
              <a:endCxn id="153" idx="0"/>
            </p:cNvCxnSpPr>
            <p:nvPr/>
          </p:nvCxnSpPr>
          <p:spPr>
            <a:xfrm>
              <a:off x="2074254" y="65589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>
              <a:off x="2207556" y="1121806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3415351" y="112180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>
              <a:off x="4623146" y="112180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>
              <a:off x="2207556" y="1721476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2811454" y="172147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3415351" y="172147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>
              <a:off x="4623146" y="1721476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>
              <a:off x="2207556" y="2332905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3415351" y="2332905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>
              <a:off x="4019248" y="2332905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4623146" y="2332905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>
              <a:off x="2207556" y="2944334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>
              <a:off x="2811454" y="2944334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>
              <a:off x="3415351" y="2944334"/>
              <a:ext cx="337292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>
              <a:off x="4623146" y="2944334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>
              <a:off x="2207556" y="3544005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>
              <a:off x="2811454" y="3544005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>
              <a:off x="4019248" y="3544005"/>
              <a:ext cx="33729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4623146" y="3544005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153" idx="4"/>
              <a:endCxn id="163" idx="0"/>
            </p:cNvCxnSpPr>
            <p:nvPr/>
          </p:nvCxnSpPr>
          <p:spPr>
            <a:xfrm>
              <a:off x="2074254" y="125149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stCxn id="163" idx="4"/>
              <a:endCxn id="170" idx="0"/>
            </p:cNvCxnSpPr>
            <p:nvPr/>
          </p:nvCxnSpPr>
          <p:spPr>
            <a:xfrm>
              <a:off x="2074254" y="186368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stCxn id="170" idx="4"/>
              <a:endCxn id="178" idx="0"/>
            </p:cNvCxnSpPr>
            <p:nvPr/>
          </p:nvCxnSpPr>
          <p:spPr>
            <a:xfrm>
              <a:off x="2076592" y="246620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178" idx="4"/>
              <a:endCxn id="189" idx="0"/>
            </p:cNvCxnSpPr>
            <p:nvPr/>
          </p:nvCxnSpPr>
          <p:spPr>
            <a:xfrm flipH="1">
              <a:off x="2074254" y="3071483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2673492" y="664186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2673492" y="1259791"/>
              <a:ext cx="0" cy="345586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2673492" y="1871981"/>
              <a:ext cx="2338" cy="335914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>
              <a:off x="2675830" y="2474499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 flipH="1">
              <a:off x="2673492" y="3079775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>
              <a:off x="3273195" y="65589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>
              <a:off x="3273195" y="125149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>
              <a:off x="3273195" y="186368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>
              <a:off x="3275533" y="246620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3884657" y="66485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>
              <a:off x="3884657" y="126045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>
              <a:off x="3884657" y="187264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>
              <a:off x="3886995" y="247516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flipH="1">
              <a:off x="3884657" y="3080443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>
              <a:off x="4494518" y="65589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>
              <a:off x="4494518" y="125149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>
              <a:off x="4494518" y="186368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4496856" y="246620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H="1">
              <a:off x="4494518" y="3071483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5095821" y="664854"/>
              <a:ext cx="0" cy="32900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>
              <a:off x="5095821" y="1260459"/>
              <a:ext cx="0" cy="34558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>
              <a:off x="5095821" y="1872649"/>
              <a:ext cx="2338" cy="3359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>
              <a:off x="5098159" y="2475167"/>
              <a:ext cx="419" cy="33867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>
              <a:off x="5095821" y="3080443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>
              <a:off x="2826285" y="2336833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>
              <a:off x="2811454" y="1144400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>
              <a:off x="4019248" y="1140123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>
              <a:off x="3433188" y="3542078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>
              <a:off x="4019249" y="2944334"/>
              <a:ext cx="337292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>
              <a:off x="4019248" y="1730387"/>
              <a:ext cx="33729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>
              <a:off x="3282048" y="3073364"/>
              <a:ext cx="2757" cy="33729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48" idx="5"/>
              <a:endCxn id="155" idx="1"/>
            </p:cNvCxnSpPr>
            <p:nvPr/>
          </p:nvCxnSpPr>
          <p:spPr>
            <a:xfrm>
              <a:off x="2168513" y="616851"/>
              <a:ext cx="415379" cy="41537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endCxn id="156" idx="1"/>
            </p:cNvCxnSpPr>
            <p:nvPr/>
          </p:nvCxnSpPr>
          <p:spPr>
            <a:xfrm>
              <a:off x="2772410" y="612704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>
              <a:off x="2772410" y="125149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>
              <a:off x="3374287" y="1832916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>
              <a:off x="3980204" y="244541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>
              <a:off x="4584102" y="3041399"/>
              <a:ext cx="415379" cy="41537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>
              <a:off x="2156726" y="1224894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>
              <a:off x="2772409" y="3040731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>
              <a:off x="3394144" y="304139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>
              <a:off x="3986472" y="303243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4579119" y="2427853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>
              <a:off x="2161705" y="304139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>
              <a:off x="3383788" y="616851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>
              <a:off x="3376307" y="1235629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>
              <a:off x="3980203" y="1832916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>
              <a:off x="2776870" y="1838803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>
              <a:off x="3370286" y="2436145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>
              <a:off x="3968124" y="1220747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4579118" y="1852697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2168512" y="1838803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2168513" y="2445419"/>
              <a:ext cx="415379" cy="41537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2748198" y="2425779"/>
              <a:ext cx="415379" cy="41952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>
              <a:off x="3979664" y="624700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4584102" y="1241182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/>
            <p:nvPr/>
          </p:nvCxnSpPr>
          <p:spPr>
            <a:xfrm>
              <a:off x="4577527" y="624700"/>
              <a:ext cx="415379" cy="41952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/>
              <a:t>Modelling Affine Gap Penalties by Long Edges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9AFD-054B-DA4B-ADDE-7FC093B3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4958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val 271"/>
          <p:cNvSpPr/>
          <p:nvPr/>
        </p:nvSpPr>
        <p:spPr>
          <a:xfrm>
            <a:off x="2366519" y="187892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3693643" y="186748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5020767" y="186748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347891" y="186748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66519" y="319461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3693643" y="319389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5020767" y="319461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347891" y="319461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66519" y="452173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3693643" y="452101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5020767" y="452173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6347891" y="4521735"/>
            <a:ext cx="600971" cy="6009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306" name="Straight Arrow Connector 305"/>
          <p:cNvCxnSpPr>
            <a:stCxn id="273" idx="6"/>
            <a:endCxn id="275" idx="2"/>
          </p:cNvCxnSpPr>
          <p:nvPr/>
        </p:nvCxnSpPr>
        <p:spPr>
          <a:xfrm>
            <a:off x="4294614" y="2167973"/>
            <a:ext cx="72615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275" idx="6"/>
            <a:endCxn id="277" idx="2"/>
          </p:cNvCxnSpPr>
          <p:nvPr/>
        </p:nvCxnSpPr>
        <p:spPr>
          <a:xfrm>
            <a:off x="5621738" y="2167973"/>
            <a:ext cx="72615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277" idx="4"/>
            <a:endCxn id="286" idx="0"/>
          </p:cNvCxnSpPr>
          <p:nvPr/>
        </p:nvCxnSpPr>
        <p:spPr>
          <a:xfrm>
            <a:off x="6648377" y="2468458"/>
            <a:ext cx="0" cy="7261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275" idx="4"/>
            <a:endCxn id="285" idx="0"/>
          </p:cNvCxnSpPr>
          <p:nvPr/>
        </p:nvCxnSpPr>
        <p:spPr>
          <a:xfrm>
            <a:off x="5321253" y="2468458"/>
            <a:ext cx="0" cy="7261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73" idx="4"/>
            <a:endCxn id="283" idx="0"/>
          </p:cNvCxnSpPr>
          <p:nvPr/>
        </p:nvCxnSpPr>
        <p:spPr>
          <a:xfrm>
            <a:off x="3994129" y="2468458"/>
            <a:ext cx="0" cy="7254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272" idx="4"/>
            <a:endCxn id="281" idx="0"/>
          </p:cNvCxnSpPr>
          <p:nvPr/>
        </p:nvCxnSpPr>
        <p:spPr>
          <a:xfrm>
            <a:off x="2667005" y="2479900"/>
            <a:ext cx="0" cy="7147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stCxn id="281" idx="6"/>
            <a:endCxn id="283" idx="2"/>
          </p:cNvCxnSpPr>
          <p:nvPr/>
        </p:nvCxnSpPr>
        <p:spPr>
          <a:xfrm flipV="1">
            <a:off x="2967490" y="3494377"/>
            <a:ext cx="726153" cy="7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283" idx="6"/>
            <a:endCxn id="285" idx="2"/>
          </p:cNvCxnSpPr>
          <p:nvPr/>
        </p:nvCxnSpPr>
        <p:spPr>
          <a:xfrm>
            <a:off x="4294614" y="3494377"/>
            <a:ext cx="726153" cy="7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>
            <a:stCxn id="285" idx="6"/>
            <a:endCxn id="286" idx="2"/>
          </p:cNvCxnSpPr>
          <p:nvPr/>
        </p:nvCxnSpPr>
        <p:spPr>
          <a:xfrm>
            <a:off x="5621738" y="3495097"/>
            <a:ext cx="72615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>
            <a:stCxn id="281" idx="4"/>
            <a:endCxn id="288" idx="0"/>
          </p:cNvCxnSpPr>
          <p:nvPr/>
        </p:nvCxnSpPr>
        <p:spPr>
          <a:xfrm>
            <a:off x="2667005" y="3795582"/>
            <a:ext cx="0" cy="7261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283" idx="4"/>
            <a:endCxn id="289" idx="0"/>
          </p:cNvCxnSpPr>
          <p:nvPr/>
        </p:nvCxnSpPr>
        <p:spPr>
          <a:xfrm>
            <a:off x="3994129" y="3794862"/>
            <a:ext cx="0" cy="7261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stCxn id="285" idx="4"/>
            <a:endCxn id="290" idx="0"/>
          </p:cNvCxnSpPr>
          <p:nvPr/>
        </p:nvCxnSpPr>
        <p:spPr>
          <a:xfrm>
            <a:off x="5321253" y="3795582"/>
            <a:ext cx="0" cy="7261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>
            <a:stCxn id="286" idx="4"/>
            <a:endCxn id="291" idx="0"/>
          </p:cNvCxnSpPr>
          <p:nvPr/>
        </p:nvCxnSpPr>
        <p:spPr>
          <a:xfrm>
            <a:off x="6648377" y="3795582"/>
            <a:ext cx="0" cy="7261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288" idx="6"/>
            <a:endCxn id="289" idx="2"/>
          </p:cNvCxnSpPr>
          <p:nvPr/>
        </p:nvCxnSpPr>
        <p:spPr>
          <a:xfrm flipV="1">
            <a:off x="2967490" y="4821501"/>
            <a:ext cx="726153" cy="7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stCxn id="289" idx="6"/>
            <a:endCxn id="290" idx="2"/>
          </p:cNvCxnSpPr>
          <p:nvPr/>
        </p:nvCxnSpPr>
        <p:spPr>
          <a:xfrm>
            <a:off x="4294614" y="4821501"/>
            <a:ext cx="726153" cy="7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290" idx="6"/>
            <a:endCxn id="291" idx="2"/>
          </p:cNvCxnSpPr>
          <p:nvPr/>
        </p:nvCxnSpPr>
        <p:spPr>
          <a:xfrm>
            <a:off x="5621738" y="4822221"/>
            <a:ext cx="72615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Arc 136"/>
          <p:cNvSpPr/>
          <p:nvPr/>
        </p:nvSpPr>
        <p:spPr>
          <a:xfrm rot="16200000">
            <a:off x="3669231" y="578936"/>
            <a:ext cx="684533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c 137"/>
          <p:cNvSpPr/>
          <p:nvPr/>
        </p:nvSpPr>
        <p:spPr>
          <a:xfrm rot="16200000">
            <a:off x="4191326" y="-39362"/>
            <a:ext cx="932726" cy="4016115"/>
          </a:xfrm>
          <a:prstGeom prst="arc">
            <a:avLst>
              <a:gd name="adj1" fmla="val 16324502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/>
          <p:cNvSpPr/>
          <p:nvPr/>
        </p:nvSpPr>
        <p:spPr>
          <a:xfrm flipH="1">
            <a:off x="1981391" y="2159999"/>
            <a:ext cx="770256" cy="2670196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6200000">
            <a:off x="3651858" y="1850117"/>
            <a:ext cx="684533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6200000">
            <a:off x="4961617" y="583296"/>
            <a:ext cx="684533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6200000">
            <a:off x="4996350" y="1851666"/>
            <a:ext cx="684533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>
            <a:off x="3651857" y="3177242"/>
            <a:ext cx="684533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4996356" y="3177241"/>
            <a:ext cx="684533" cy="2688987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6200000">
            <a:off x="4209567" y="1185833"/>
            <a:ext cx="932726" cy="4016115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16200000">
            <a:off x="4208694" y="2512957"/>
            <a:ext cx="932726" cy="4016115"/>
          </a:xfrm>
          <a:prstGeom prst="arc">
            <a:avLst>
              <a:gd name="adj1" fmla="val 16200000"/>
              <a:gd name="adj2" fmla="val 530626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flipH="1">
            <a:off x="3330566" y="2173694"/>
            <a:ext cx="770256" cy="2670196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flipH="1">
            <a:off x="4635639" y="2178419"/>
            <a:ext cx="770256" cy="2670196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H="1">
            <a:off x="5962763" y="2179415"/>
            <a:ext cx="770256" cy="2670196"/>
          </a:xfrm>
          <a:prstGeom prst="arc">
            <a:avLst>
              <a:gd name="adj1" fmla="val 16200000"/>
              <a:gd name="adj2" fmla="val 542112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283" idx="1"/>
          </p:cNvCxnSpPr>
          <p:nvPr/>
        </p:nvCxnSpPr>
        <p:spPr>
          <a:xfrm>
            <a:off x="2915187" y="2340948"/>
            <a:ext cx="866466" cy="94095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24457" y="3708991"/>
            <a:ext cx="866466" cy="94095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16939" y="3687461"/>
            <a:ext cx="866466" cy="94095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551581" y="2361057"/>
            <a:ext cx="866466" cy="94095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242697" y="2360697"/>
            <a:ext cx="866466" cy="94095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51581" y="3688181"/>
            <a:ext cx="866466" cy="94095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/>
              <a:t>Building Manhattan with Affine Gap Penalties</a:t>
            </a:r>
          </a:p>
        </p:txBody>
      </p:sp>
      <p:cxnSp>
        <p:nvCxnSpPr>
          <p:cNvPr id="62" name="Straight Arrow Connector 61"/>
          <p:cNvCxnSpPr>
            <a:endCxn id="273" idx="2"/>
          </p:cNvCxnSpPr>
          <p:nvPr/>
        </p:nvCxnSpPr>
        <p:spPr>
          <a:xfrm>
            <a:off x="2967490" y="2159999"/>
            <a:ext cx="726153" cy="797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0516" y="5629275"/>
            <a:ext cx="69708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We have just added O(</a:t>
            </a:r>
            <a:r>
              <a:rPr lang="en-US" sz="2800" i="1" dirty="0">
                <a:latin typeface="+mn-lt"/>
              </a:rPr>
              <a:t>n</a:t>
            </a:r>
            <a:r>
              <a:rPr lang="en-US" sz="2800" i="1" baseline="30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edges to the graph…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9126" y="1594194"/>
            <a:ext cx="3726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  </a:t>
            </a:r>
            <a:r>
              <a:rPr lang="en-US" i="1" dirty="0" err="1"/>
              <a:t>σ+ε</a:t>
            </a:r>
            <a:r>
              <a:rPr lang="en-US" i="1" dirty="0"/>
              <a:t>                                         </a:t>
            </a:r>
            <a:r>
              <a:rPr lang="en-US" i="1" dirty="0" err="1"/>
              <a:t>σ+ε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22785" y="1049923"/>
            <a:ext cx="689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σ+ε∙2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2DE8D-513C-7B47-A6C3-022AF01D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083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4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2" grpId="0" animBg="1"/>
      <p:bldP spid="3" grpId="0"/>
      <p:bldP spid="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37561" y="212116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88990" y="2121163"/>
            <a:ext cx="213169" cy="2092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254705" y="212116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771848" y="212116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220419" y="212116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703276" y="212116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288990" y="2588734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771848" y="2595244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254705" y="2595244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737561" y="2595244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220419" y="2595244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703276" y="2595244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737561" y="306932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288990" y="306932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254705" y="306932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771848" y="306932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220419" y="306932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703276" y="306932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290859" y="3542324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3771848" y="354340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4254705" y="354340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4737561" y="354340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5220419" y="354340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703276" y="3543406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737561" y="4017487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291194" y="4017487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254705" y="4017487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771848" y="4017487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220419" y="4017487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703276" y="4017487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288990" y="449156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771848" y="449156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254705" y="449156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737561" y="449156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220419" y="449156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703276" y="4491568"/>
            <a:ext cx="213169" cy="2092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10" name="Straight Arrow Connector 109"/>
          <p:cNvCxnSpPr>
            <a:endCxn id="81" idx="1"/>
          </p:cNvCxnSpPr>
          <p:nvPr/>
        </p:nvCxnSpPr>
        <p:spPr>
          <a:xfrm>
            <a:off x="3953798" y="2296551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3953798" y="2798028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435040" y="3254461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919512" y="3735298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461517" y="2777142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953797" y="4202640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450917" y="4203164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924524" y="4196130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398386" y="3721508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465498" y="4203164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442637" y="2299807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436655" y="2785570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919511" y="3254461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3957364" y="3259083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431841" y="3728018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909853" y="2773887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5398385" y="3269990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470941" y="3259083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3470941" y="3735298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4919080" y="2305968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402370" y="2789929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397113" y="2305968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1531628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12864" y="4122134"/>
            <a:ext cx="208783" cy="2092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1058707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585786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004550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477471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12864" y="458970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585786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058707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1531628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004550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477471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1531628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112864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1058707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585786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004550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477471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14695" y="554329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585786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1058707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1531628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004550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477471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1531628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115023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1058707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585786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004550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477471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112864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585786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1058707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1531628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004550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477471" y="6492539"/>
            <a:ext cx="208783" cy="2092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22" name="Straight Arrow Connector 221"/>
          <p:cNvCxnSpPr>
            <a:stCxn id="187" idx="4"/>
            <a:endCxn id="192" idx="0"/>
          </p:cNvCxnSpPr>
          <p:nvPr/>
        </p:nvCxnSpPr>
        <p:spPr>
          <a:xfrm>
            <a:off x="217256" y="4331428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92" idx="4"/>
            <a:endCxn id="199" idx="0"/>
          </p:cNvCxnSpPr>
          <p:nvPr/>
        </p:nvCxnSpPr>
        <p:spPr>
          <a:xfrm>
            <a:off x="217256" y="4798999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199" idx="4"/>
            <a:endCxn id="204" idx="0"/>
          </p:cNvCxnSpPr>
          <p:nvPr/>
        </p:nvCxnSpPr>
        <p:spPr>
          <a:xfrm>
            <a:off x="217256" y="5279590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04" idx="4"/>
            <a:endCxn id="211" idx="0"/>
          </p:cNvCxnSpPr>
          <p:nvPr/>
        </p:nvCxnSpPr>
        <p:spPr>
          <a:xfrm>
            <a:off x="219087" y="5752589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211" idx="4"/>
            <a:endCxn id="216" idx="0"/>
          </p:cNvCxnSpPr>
          <p:nvPr/>
        </p:nvCxnSpPr>
        <p:spPr>
          <a:xfrm flipH="1">
            <a:off x="217256" y="6227752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686528" y="4337937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688359" y="5759098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686528" y="6234262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1156165" y="4331428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1156165" y="4798999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1156165" y="5279590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1157996" y="5752589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1635011" y="4338462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1635011" y="4806033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1635011" y="5286624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1636841" y="5759623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H="1">
            <a:off x="1635011" y="6234786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2112602" y="4331428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2112602" y="4798999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2112602" y="5279590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2114433" y="5752589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>
            <a:off x="2112602" y="6227752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583492" y="4338462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583492" y="4806033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2583492" y="5286624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2585323" y="5759623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H="1">
            <a:off x="2583492" y="6234786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flipH="1">
            <a:off x="1163098" y="6229229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688687" y="4806033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7814003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6348549" y="193647"/>
            <a:ext cx="215653" cy="209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7325518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6837034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302488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8790972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6348549" y="661316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6837034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7325518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814003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8302488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8790972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7814003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6348549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7325518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6837034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8302488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8790972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350440" y="1615106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837034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7325518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7814003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8302488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8790972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7814003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6350779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325518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6837034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302488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8790972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6348549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6837034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7325518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7814003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8302488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8790972" y="2564549"/>
            <a:ext cx="215653" cy="209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89" name="Straight Arrow Connector 288"/>
          <p:cNvCxnSpPr>
            <a:stCxn id="254" idx="6"/>
            <a:endCxn id="256" idx="2"/>
          </p:cNvCxnSpPr>
          <p:nvPr/>
        </p:nvCxnSpPr>
        <p:spPr>
          <a:xfrm>
            <a:off x="6564202" y="298316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stCxn id="256" idx="6"/>
            <a:endCxn id="255" idx="2"/>
          </p:cNvCxnSpPr>
          <p:nvPr/>
        </p:nvCxnSpPr>
        <p:spPr>
          <a:xfrm>
            <a:off x="7052687" y="298316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stCxn id="255" idx="6"/>
            <a:endCxn id="253" idx="2"/>
          </p:cNvCxnSpPr>
          <p:nvPr/>
        </p:nvCxnSpPr>
        <p:spPr>
          <a:xfrm>
            <a:off x="7541171" y="298316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253" idx="6"/>
            <a:endCxn id="257" idx="2"/>
          </p:cNvCxnSpPr>
          <p:nvPr/>
        </p:nvCxnSpPr>
        <p:spPr>
          <a:xfrm>
            <a:off x="8029656" y="298316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257" idx="6"/>
            <a:endCxn id="258" idx="2"/>
          </p:cNvCxnSpPr>
          <p:nvPr/>
        </p:nvCxnSpPr>
        <p:spPr>
          <a:xfrm>
            <a:off x="8518141" y="298316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6564202" y="768819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7541171" y="76881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>
            <a:off x="8518141" y="76881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>
            <a:off x="6564202" y="1239680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7052687" y="1239680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>
            <a:off x="7541171" y="1239680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8518141" y="1239680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6564202" y="1719775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7541171" y="1719775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8029656" y="1719775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8518141" y="1719775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6564202" y="2199869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7052687" y="219986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8518141" y="219986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>
            <a:off x="6564202" y="2670731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7052687" y="2670731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8029656" y="2670731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8518141" y="2670731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7064684" y="172285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7052687" y="786560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>
            <a:off x="8029656" y="783202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7555600" y="2669218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>
            <a:off x="8029656" y="1246677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>
            <a:off x="7555600" y="219986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>
          <a:xfrm>
            <a:off x="690177" y="5286623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>
            <a:off x="5397113" y="4205853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>
            <a:off x="3953798" y="3718252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3470941" y="2316601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>
            <a:off x="8036358" y="2195038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9415" y="298316"/>
            <a:ext cx="569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Building Manhattan on 3 levels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20382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bottom level</a:t>
            </a:r>
          </a:p>
          <a:p>
            <a:r>
              <a:rPr lang="en-US" sz="2400" dirty="0">
                <a:latin typeface="+mn-lt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insertions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3067930" y="4824959"/>
            <a:ext cx="310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middle level</a:t>
            </a:r>
          </a:p>
          <a:p>
            <a:pPr algn="ctr"/>
            <a:r>
              <a:rPr lang="en-US" sz="2400" dirty="0">
                <a:latin typeface="+mn-lt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matches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mismatches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6777615" y="28840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upper level</a:t>
            </a:r>
          </a:p>
          <a:p>
            <a:pPr algn="ctr"/>
            <a:r>
              <a:rPr lang="en-US" sz="2400" dirty="0">
                <a:latin typeface="+mn-lt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deletions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3B79E-C4CE-7642-971B-5AFDE8D6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672991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4" name="Straight Arrow Connector 443"/>
          <p:cNvCxnSpPr/>
          <p:nvPr/>
        </p:nvCxnSpPr>
        <p:spPr>
          <a:xfrm>
            <a:off x="679744" y="5299882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5361580" y="4166756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>
            <a:off x="3934439" y="3707522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>
            <a:off x="3456362" y="2293558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728036" y="211163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9465" y="2111638"/>
            <a:ext cx="213169" cy="20929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245180" y="211163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762323" y="211163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210894" y="211163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693751" y="2111638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279465" y="2579209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762323" y="2585719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245180" y="2585719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728036" y="2585719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210894" y="2585719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693751" y="2585719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728036" y="305980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279465" y="305980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245180" y="305980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762323" y="305980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210894" y="305980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693751" y="305980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281334" y="3532799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3762323" y="353388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4245180" y="353388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4728036" y="353388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5210894" y="353388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693751" y="3533881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728036" y="4007962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281669" y="4007962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245180" y="4007962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762323" y="4007962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210894" y="4007962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693751" y="4007962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279465" y="448204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762323" y="448204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245180" y="448204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728036" y="448204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210894" y="4482043"/>
            <a:ext cx="213169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693751" y="4482043"/>
            <a:ext cx="213169" cy="209294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3464776" y="2299700"/>
            <a:ext cx="332124" cy="3260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81" idx="1"/>
          </p:cNvCxnSpPr>
          <p:nvPr/>
        </p:nvCxnSpPr>
        <p:spPr>
          <a:xfrm>
            <a:off x="3944273" y="2287026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3944273" y="2788503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425515" y="3244936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909987" y="3725773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5383320" y="4184114"/>
            <a:ext cx="332124" cy="3260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451992" y="2767617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944272" y="4193115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441392" y="4193639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914999" y="4186605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388861" y="3711983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455973" y="4193639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433112" y="2290282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427130" y="2776045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909986" y="3244936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3947839" y="3249558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422316" y="3718493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900328" y="2764362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5388860" y="3260465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461416" y="3249558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3461416" y="3725773"/>
            <a:ext cx="332124" cy="326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3924914" y="3710355"/>
            <a:ext cx="332124" cy="32934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4909555" y="2296443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392845" y="2780404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387588" y="2296443"/>
            <a:ext cx="332124" cy="32934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1531628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12864" y="4122134"/>
            <a:ext cx="208783" cy="2092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1058707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585786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004550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477471" y="4122134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12864" y="458970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585786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058707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1531628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004550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477471" y="459621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1531628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112864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1058707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585786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004550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477471" y="507029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14695" y="5543295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585786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1058707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1531628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004550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477471" y="5544377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1531628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115023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1058707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585786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004550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477471" y="6018458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112864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585786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1058707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1531628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004550" y="6492539"/>
            <a:ext cx="208783" cy="209294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477471" y="6492539"/>
            <a:ext cx="208783" cy="2092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22" name="Straight Arrow Connector 221"/>
          <p:cNvCxnSpPr>
            <a:stCxn id="187" idx="4"/>
            <a:endCxn id="192" idx="0"/>
          </p:cNvCxnSpPr>
          <p:nvPr/>
        </p:nvCxnSpPr>
        <p:spPr>
          <a:xfrm>
            <a:off x="217256" y="4331428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92" idx="4"/>
            <a:endCxn id="199" idx="0"/>
          </p:cNvCxnSpPr>
          <p:nvPr/>
        </p:nvCxnSpPr>
        <p:spPr>
          <a:xfrm>
            <a:off x="217256" y="4798999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199" idx="4"/>
            <a:endCxn id="204" idx="0"/>
          </p:cNvCxnSpPr>
          <p:nvPr/>
        </p:nvCxnSpPr>
        <p:spPr>
          <a:xfrm>
            <a:off x="217256" y="5279590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04" idx="4"/>
            <a:endCxn id="211" idx="0"/>
          </p:cNvCxnSpPr>
          <p:nvPr/>
        </p:nvCxnSpPr>
        <p:spPr>
          <a:xfrm>
            <a:off x="219087" y="5752589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211" idx="4"/>
            <a:endCxn id="216" idx="0"/>
          </p:cNvCxnSpPr>
          <p:nvPr/>
        </p:nvCxnSpPr>
        <p:spPr>
          <a:xfrm flipH="1">
            <a:off x="217256" y="6227752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686528" y="4337937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686528" y="5286100"/>
            <a:ext cx="1831" cy="26370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688359" y="5759098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686528" y="6234262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1156165" y="4331428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1156165" y="4798999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1156165" y="5279590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1157996" y="5752589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1635011" y="4338462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1635011" y="4806033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1635011" y="5286624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1636841" y="5759623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H="1">
            <a:off x="1635011" y="6234786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2112602" y="4331428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2112602" y="4798999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2112602" y="5279590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2114433" y="5752589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>
            <a:off x="2112602" y="6227752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583492" y="4338462"/>
            <a:ext cx="0" cy="25827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583492" y="4806033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2583492" y="5286624"/>
            <a:ext cx="1831" cy="26370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2585323" y="5759623"/>
            <a:ext cx="328" cy="26587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H="1">
            <a:off x="2583492" y="6234786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flipH="1">
            <a:off x="1163098" y="6229229"/>
            <a:ext cx="2159" cy="2647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688687" y="4806033"/>
            <a:ext cx="0" cy="27129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7814003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6348549" y="193647"/>
            <a:ext cx="215653" cy="209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7325518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6837034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302488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8790972" y="19364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6348549" y="661316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6837034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7325518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814003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8302488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8790972" y="667827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7814003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6348549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7325518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6837034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8302488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8790972" y="1142008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350440" y="1615106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837034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7325518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7814003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8302488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8790972" y="161618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7814003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6350779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325518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6837034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302488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8790972" y="209036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6348549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6837034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7325518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7814003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8302488" y="2564549"/>
            <a:ext cx="215653" cy="20933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8790972" y="2564549"/>
            <a:ext cx="215653" cy="209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89" name="Straight Arrow Connector 288"/>
          <p:cNvCxnSpPr>
            <a:stCxn id="254" idx="6"/>
            <a:endCxn id="256" idx="2"/>
          </p:cNvCxnSpPr>
          <p:nvPr/>
        </p:nvCxnSpPr>
        <p:spPr>
          <a:xfrm>
            <a:off x="6564202" y="298316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stCxn id="256" idx="6"/>
            <a:endCxn id="255" idx="2"/>
          </p:cNvCxnSpPr>
          <p:nvPr/>
        </p:nvCxnSpPr>
        <p:spPr>
          <a:xfrm>
            <a:off x="7052687" y="298316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stCxn id="255" idx="6"/>
            <a:endCxn id="253" idx="2"/>
          </p:cNvCxnSpPr>
          <p:nvPr/>
        </p:nvCxnSpPr>
        <p:spPr>
          <a:xfrm>
            <a:off x="7541171" y="298316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253" idx="6"/>
            <a:endCxn id="257" idx="2"/>
          </p:cNvCxnSpPr>
          <p:nvPr/>
        </p:nvCxnSpPr>
        <p:spPr>
          <a:xfrm>
            <a:off x="8029656" y="298316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257" idx="6"/>
            <a:endCxn id="258" idx="2"/>
          </p:cNvCxnSpPr>
          <p:nvPr/>
        </p:nvCxnSpPr>
        <p:spPr>
          <a:xfrm>
            <a:off x="8518141" y="298316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6564202" y="768819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7541171" y="76881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>
            <a:off x="8518141" y="76881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>
            <a:off x="6564202" y="1239680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7052687" y="1239680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>
            <a:off x="7541171" y="1239680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8518141" y="1239680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6564202" y="1719775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7541171" y="1719775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8029656" y="1719775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8518141" y="1719775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6564202" y="2199869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7052687" y="219986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8518141" y="219986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>
            <a:off x="6564202" y="2670731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7052687" y="2670731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8029656" y="2670731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8518141" y="2670731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7064684" y="172285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7052687" y="786560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>
            <a:off x="8029656" y="783202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7555600" y="2669218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>
            <a:off x="8029657" y="2199869"/>
            <a:ext cx="272831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>
            <a:off x="8029656" y="1246677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>
            <a:off x="7555600" y="2199869"/>
            <a:ext cx="272831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>
            <a:endCxn id="201" idx="6"/>
          </p:cNvCxnSpPr>
          <p:nvPr/>
        </p:nvCxnSpPr>
        <p:spPr>
          <a:xfrm flipH="1">
            <a:off x="794569" y="2789929"/>
            <a:ext cx="3011722" cy="2385015"/>
          </a:xfrm>
          <a:prstGeom prst="straightConnector1">
            <a:avLst/>
          </a:prstGeom>
          <a:ln w="28575" cmpd="sng">
            <a:solidFill>
              <a:srgbClr val="00B050"/>
            </a:solidFill>
            <a:prstDash val="lgDash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>
            <a:stCxn id="205" idx="7"/>
            <a:endCxn id="96" idx="3"/>
          </p:cNvCxnSpPr>
          <p:nvPr/>
        </p:nvCxnSpPr>
        <p:spPr>
          <a:xfrm flipV="1">
            <a:off x="763993" y="3712525"/>
            <a:ext cx="3029548" cy="1862502"/>
          </a:xfrm>
          <a:prstGeom prst="straightConnector1">
            <a:avLst/>
          </a:prstGeom>
          <a:ln w="28575" cmpd="sng">
            <a:solidFill>
              <a:srgbClr val="00B050"/>
            </a:solidFill>
            <a:prstDash val="sysDot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>
            <a:stCxn id="106" idx="7"/>
            <a:endCxn id="277" idx="3"/>
          </p:cNvCxnSpPr>
          <p:nvPr/>
        </p:nvCxnSpPr>
        <p:spPr>
          <a:xfrm flipV="1">
            <a:off x="4427131" y="2269050"/>
            <a:ext cx="3418454" cy="1769562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lgDash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>
            <a:endCxn id="108" idx="7"/>
          </p:cNvCxnSpPr>
          <p:nvPr/>
        </p:nvCxnSpPr>
        <p:spPr>
          <a:xfrm flipH="1">
            <a:off x="5392845" y="2283626"/>
            <a:ext cx="2956118" cy="1754986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ot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8" name="Rectangle 447"/>
          <p:cNvSpPr/>
          <p:nvPr/>
        </p:nvSpPr>
        <p:spPr>
          <a:xfrm>
            <a:off x="2345383" y="342053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σ</a:t>
            </a:r>
            <a:endParaRPr lang="en-US" dirty="0"/>
          </a:p>
        </p:txBody>
      </p:sp>
      <p:sp>
        <p:nvSpPr>
          <p:cNvPr id="449" name="Rectangle 448"/>
          <p:cNvSpPr/>
          <p:nvPr/>
        </p:nvSpPr>
        <p:spPr>
          <a:xfrm>
            <a:off x="401670" y="5202674"/>
            <a:ext cx="274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ε</a:t>
            </a:r>
            <a:endParaRPr lang="en-US" dirty="0"/>
          </a:p>
        </p:txBody>
      </p:sp>
      <p:sp>
        <p:nvSpPr>
          <p:cNvPr id="450" name="Rectangle 449"/>
          <p:cNvSpPr/>
          <p:nvPr/>
        </p:nvSpPr>
        <p:spPr>
          <a:xfrm>
            <a:off x="6033360" y="2773348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σ</a:t>
            </a:r>
            <a:endParaRPr lang="en-US" dirty="0"/>
          </a:p>
        </p:txBody>
      </p:sp>
      <p:sp>
        <p:nvSpPr>
          <p:cNvPr id="452" name="Rectangle 451"/>
          <p:cNvSpPr/>
          <p:nvPr/>
        </p:nvSpPr>
        <p:spPr>
          <a:xfrm>
            <a:off x="7996318" y="1877731"/>
            <a:ext cx="274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ε</a:t>
            </a:r>
            <a:endParaRPr lang="en-US" dirty="0"/>
          </a:p>
        </p:txBody>
      </p:sp>
      <p:sp>
        <p:nvSpPr>
          <p:cNvPr id="453" name="Rectangle 452"/>
          <p:cNvSpPr/>
          <p:nvPr/>
        </p:nvSpPr>
        <p:spPr>
          <a:xfrm>
            <a:off x="2805881" y="424364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6716107" y="3188463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8992" y="2525597"/>
            <a:ext cx="150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                                       </a:t>
            </a:r>
            <a:r>
              <a:rPr lang="en-US" sz="2000" i="1" dirty="0">
                <a:solidFill>
                  <a:srgbClr val="00B050"/>
                </a:solidFill>
                <a:latin typeface="+mn-lt"/>
              </a:rPr>
              <a:t>lower</a:t>
            </a:r>
            <a:r>
              <a:rPr lang="en-US" sz="2000" i="1" baseline="-25000" dirty="0">
                <a:solidFill>
                  <a:srgbClr val="00B050"/>
                </a:solidFill>
                <a:latin typeface="+mn-lt"/>
              </a:rPr>
              <a:t>i-1,j</a:t>
            </a:r>
            <a:r>
              <a:rPr lang="en-US" sz="2000" i="1" baseline="-25000" dirty="0">
                <a:latin typeface="+mn-lt"/>
              </a:rPr>
              <a:t>  </a:t>
            </a:r>
            <a:r>
              <a:rPr lang="en-US" sz="2000" i="1" dirty="0">
                <a:latin typeface="+mn-lt"/>
              </a:rPr>
              <a:t>- ε                                     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middle</a:t>
            </a:r>
            <a:r>
              <a:rPr lang="en-US" sz="2000" i="1" baseline="-25000" dirty="0">
                <a:solidFill>
                  <a:srgbClr val="FF0000"/>
                </a:solidFill>
                <a:latin typeface="+mn-lt"/>
              </a:rPr>
              <a:t>i-1,j </a:t>
            </a:r>
            <a:r>
              <a:rPr lang="en-US" sz="2000" i="1" baseline="-25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- σ</a:t>
            </a:r>
            <a:r>
              <a:rPr lang="en-US" sz="2000" dirty="0">
                <a:latin typeface="+mn-lt"/>
              </a:rPr>
              <a:t>                                                                                                                  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-76200" y="2934195"/>
            <a:ext cx="199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  <a:latin typeface="+mn-lt"/>
              </a:rPr>
              <a:t>  </a:t>
            </a:r>
            <a:r>
              <a:rPr lang="en-US" sz="2000" i="1" dirty="0" err="1">
                <a:solidFill>
                  <a:srgbClr val="00B050"/>
                </a:solidFill>
                <a:latin typeface="+mn-lt"/>
              </a:rPr>
              <a:t>lower</a:t>
            </a:r>
            <a:r>
              <a:rPr lang="en-US" sz="2000" i="1" baseline="-25000" dirty="0" err="1">
                <a:solidFill>
                  <a:srgbClr val="00B050"/>
                </a:solidFill>
                <a:latin typeface="+mn-lt"/>
              </a:rPr>
              <a:t>i,j</a:t>
            </a:r>
            <a:r>
              <a:rPr lang="en-US" sz="2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= max {    </a:t>
            </a:r>
            <a:r>
              <a:rPr lang="en-US" sz="2000" b="1" dirty="0">
                <a:latin typeface="+mn-lt"/>
              </a:rPr>
              <a:t>            </a:t>
            </a:r>
            <a:r>
              <a:rPr lang="en-US" sz="2000" dirty="0">
                <a:latin typeface="+mn-lt"/>
              </a:rPr>
              <a:t>                                                                                                  </a:t>
            </a:r>
          </a:p>
        </p:txBody>
      </p:sp>
      <p:sp>
        <p:nvSpPr>
          <p:cNvPr id="457" name="Rectangle 456"/>
          <p:cNvSpPr/>
          <p:nvPr/>
        </p:nvSpPr>
        <p:spPr>
          <a:xfrm>
            <a:off x="7686668" y="3364550"/>
            <a:ext cx="1505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+mn-lt"/>
              </a:rPr>
              <a:t>upper</a:t>
            </a:r>
            <a:r>
              <a:rPr lang="en-US" sz="2000" i="1" baseline="-25000" dirty="0">
                <a:solidFill>
                  <a:srgbClr val="0000FF"/>
                </a:solidFill>
                <a:latin typeface="+mn-lt"/>
              </a:rPr>
              <a:t>i,j-1</a:t>
            </a:r>
            <a:r>
              <a:rPr lang="en-US" sz="2000" i="1" baseline="-25000" dirty="0">
                <a:latin typeface="+mn-lt"/>
              </a:rPr>
              <a:t>  </a:t>
            </a:r>
            <a:r>
              <a:rPr lang="en-US" sz="2000" i="1" dirty="0">
                <a:latin typeface="+mn-lt"/>
              </a:rPr>
              <a:t>- ε                                     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middle</a:t>
            </a:r>
            <a:r>
              <a:rPr lang="en-US" sz="2000" i="1" baseline="-25000" dirty="0">
                <a:solidFill>
                  <a:srgbClr val="FF0000"/>
                </a:solidFill>
                <a:latin typeface="+mn-lt"/>
              </a:rPr>
              <a:t>i,j-1</a:t>
            </a:r>
            <a:r>
              <a:rPr lang="en-US" sz="2000" i="1" baseline="-25000" dirty="0">
                <a:latin typeface="+mn-lt"/>
              </a:rPr>
              <a:t>  </a:t>
            </a:r>
            <a:r>
              <a:rPr lang="en-US" sz="2000" i="1" dirty="0">
                <a:latin typeface="+mn-lt"/>
              </a:rPr>
              <a:t>- σ</a:t>
            </a:r>
            <a:r>
              <a:rPr lang="en-US" sz="2000" dirty="0">
                <a:latin typeface="+mn-lt"/>
              </a:rPr>
              <a:t>                                                                                                                  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6033360" y="3506906"/>
            <a:ext cx="1888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+mn-lt"/>
              </a:rPr>
              <a:t>  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upper</a:t>
            </a:r>
            <a:r>
              <a:rPr lang="en-US" sz="2000" i="1" baseline="-25000" dirty="0" err="1">
                <a:solidFill>
                  <a:srgbClr val="0000FF"/>
                </a:solidFill>
                <a:latin typeface="+mn-lt"/>
              </a:rPr>
              <a:t>i,j</a:t>
            </a:r>
            <a:r>
              <a:rPr lang="en-US" sz="2000" dirty="0">
                <a:latin typeface="+mn-lt"/>
              </a:rPr>
              <a:t> = max {                                                                                                                 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4938888" y="4798447"/>
            <a:ext cx="3455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B050"/>
                </a:solidFill>
                <a:latin typeface="+mn-lt"/>
              </a:rPr>
              <a:t>lower</a:t>
            </a:r>
            <a:r>
              <a:rPr lang="en-US" sz="2000" i="1" baseline="-25000" dirty="0" err="1">
                <a:solidFill>
                  <a:srgbClr val="00B050"/>
                </a:solidFill>
                <a:latin typeface="+mn-lt"/>
              </a:rPr>
              <a:t>i,j</a:t>
            </a:r>
            <a:r>
              <a:rPr lang="en-US" sz="2000" i="1" baseline="-25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+mn-lt"/>
              </a:rPr>
              <a:t>  </a:t>
            </a:r>
            <a:r>
              <a:rPr lang="en-US" sz="2000" i="1" dirty="0">
                <a:latin typeface="+mn-lt"/>
              </a:rPr>
              <a:t>                                   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middle</a:t>
            </a:r>
            <a:r>
              <a:rPr lang="en-US" sz="2000" i="1" baseline="-25000" dirty="0">
                <a:solidFill>
                  <a:srgbClr val="FF0000"/>
                </a:solidFill>
                <a:latin typeface="+mn-lt"/>
              </a:rPr>
              <a:t>i-1,j-1</a:t>
            </a:r>
            <a:r>
              <a:rPr lang="en-US" sz="2000" i="1" baseline="-25000" dirty="0">
                <a:latin typeface="+mn-lt"/>
              </a:rPr>
              <a:t>  </a:t>
            </a:r>
            <a:r>
              <a:rPr lang="en-US" sz="2000" i="1" dirty="0">
                <a:latin typeface="+mn-lt"/>
              </a:rPr>
              <a:t>+ score(</a:t>
            </a:r>
            <a:r>
              <a:rPr lang="en-US" sz="2000" i="1" dirty="0" err="1">
                <a:latin typeface="+mn-lt"/>
              </a:rPr>
              <a:t>v</a:t>
            </a:r>
            <a:r>
              <a:rPr lang="en-US" sz="2000" i="1" baseline="-25000" dirty="0" err="1">
                <a:latin typeface="+mn-lt"/>
              </a:rPr>
              <a:t>i</a:t>
            </a:r>
            <a:r>
              <a:rPr lang="en-US" sz="2000" i="1" dirty="0" err="1">
                <a:latin typeface="+mn-lt"/>
              </a:rPr>
              <a:t>,w</a:t>
            </a:r>
            <a:r>
              <a:rPr lang="en-US" sz="2000" i="1" baseline="-25000" dirty="0" err="1">
                <a:latin typeface="+mn-lt"/>
              </a:rPr>
              <a:t>j</a:t>
            </a:r>
            <a:r>
              <a:rPr lang="en-US" sz="2000" i="1" dirty="0">
                <a:latin typeface="+mn-lt"/>
              </a:rPr>
              <a:t>)  </a:t>
            </a:r>
            <a:endParaRPr lang="en-US" sz="2000" dirty="0">
              <a:latin typeface="+mn-lt"/>
            </a:endParaRPr>
          </a:p>
          <a:p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upper</a:t>
            </a:r>
            <a:r>
              <a:rPr lang="en-US" sz="2000" i="1" baseline="-25000" dirty="0" err="1">
                <a:solidFill>
                  <a:srgbClr val="0000FF"/>
                </a:solidFill>
                <a:latin typeface="+mn-lt"/>
              </a:rPr>
              <a:t>i,j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  <a:p>
            <a:r>
              <a:rPr lang="en-US" sz="2000" dirty="0">
                <a:latin typeface="+mn-lt"/>
              </a:rPr>
              <a:t>                                                                                                                  </a:t>
            </a:r>
          </a:p>
        </p:txBody>
      </p:sp>
      <p:sp>
        <p:nvSpPr>
          <p:cNvPr id="461" name="Rectangle 460"/>
          <p:cNvSpPr/>
          <p:nvPr/>
        </p:nvSpPr>
        <p:spPr>
          <a:xfrm>
            <a:off x="3165287" y="5093987"/>
            <a:ext cx="199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+mn-lt"/>
              </a:rPr>
              <a:t>  </a:t>
            </a:r>
            <a:r>
              <a:rPr lang="en-US" sz="2000" i="1" dirty="0" err="1">
                <a:solidFill>
                  <a:srgbClr val="FF0000"/>
                </a:solidFill>
                <a:latin typeface="+mn-lt"/>
              </a:rPr>
              <a:t>middle</a:t>
            </a:r>
            <a:r>
              <a:rPr lang="en-US" sz="2000" i="1" baseline="-25000" dirty="0" err="1">
                <a:solidFill>
                  <a:srgbClr val="FF0000"/>
                </a:solidFill>
                <a:latin typeface="+mn-lt"/>
              </a:rPr>
              <a:t>i,j</a:t>
            </a:r>
            <a:r>
              <a:rPr lang="en-US" sz="2000" dirty="0">
                <a:latin typeface="+mn-lt"/>
              </a:rPr>
              <a:t> = max {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                  </a:t>
            </a:r>
            <a:r>
              <a:rPr lang="en-US" sz="2000" dirty="0">
                <a:latin typeface="+mn-lt"/>
              </a:rPr>
              <a:t>   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6" y="198923"/>
            <a:ext cx="1353952" cy="132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6695" y="428016"/>
            <a:ext cx="23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How can we emulate this path in the 3-level Manhattan? </a:t>
            </a:r>
          </a:p>
        </p:txBody>
      </p:sp>
      <p:cxnSp>
        <p:nvCxnSpPr>
          <p:cNvPr id="451" name="Straight Arrow Connector 450"/>
          <p:cNvCxnSpPr/>
          <p:nvPr/>
        </p:nvCxnSpPr>
        <p:spPr>
          <a:xfrm>
            <a:off x="8029657" y="2195038"/>
            <a:ext cx="27283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DA042-20C7-C341-99AC-5E1E073E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1402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/>
      <p:bldP spid="449" grpId="0"/>
      <p:bldP spid="450" grpId="0"/>
      <p:bldP spid="452" grpId="0"/>
      <p:bldP spid="453" grpId="0"/>
      <p:bldP spid="454" grpId="0"/>
      <p:bldP spid="3" grpId="0"/>
      <p:bldP spid="456" grpId="0"/>
      <p:bldP spid="457" grpId="0"/>
      <p:bldP spid="458" grpId="0"/>
      <p:bldP spid="460" grpId="0"/>
      <p:bldP spid="461" grpId="0"/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an Arbitrary Directed Acyclic Graph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B36138-588B-884C-8857-3F208E0F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0222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/>
          <p:cNvSpPr/>
          <p:nvPr/>
        </p:nvSpPr>
        <p:spPr>
          <a:xfrm>
            <a:off x="430688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703638" y="19240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098800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91013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514975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495550" y="25209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098800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703638" y="252888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30688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91013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514975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30688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49555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703638" y="313213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09880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91013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514975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497138" y="37353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98800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703638" y="373697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30688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91013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514975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306888" y="43402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497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703638" y="434022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098800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910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514975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49555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09880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703638" y="4945063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30688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91013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514975" y="49450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0" name="Straight Arrow Connector 199"/>
          <p:cNvCxnSpPr>
            <a:endCxn id="150" idx="2"/>
          </p:cNvCxnSpPr>
          <p:nvPr/>
        </p:nvCxnSpPr>
        <p:spPr>
          <a:xfrm>
            <a:off x="2762250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336550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96875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4573588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5176838" y="20574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endCxn id="153" idx="0"/>
          </p:cNvCxnSpPr>
          <p:nvPr/>
        </p:nvCxnSpPr>
        <p:spPr>
          <a:xfrm>
            <a:off x="262890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762250" y="2657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3968750" y="26574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5176838" y="2657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762250" y="32575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336550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96875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5176838" y="32575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762250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968750" y="386873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573588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176838" y="38687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762250" y="4479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365500" y="44799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3968750" y="44799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176838" y="44799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762250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3365500" y="5080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573588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176838" y="50800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62890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628900" y="33988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630488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628900" y="4606925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3227388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3227388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3227388" y="34067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3230563" y="40100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3227388" y="46148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827463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827463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827463" y="33988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829050" y="400208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4438650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4438650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4438650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4441825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4438650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504825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504825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5048250" y="33988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5051425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5048250" y="46069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649913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649913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649913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653088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649913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379788" y="38719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3365500" y="2679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4573588" y="2674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987800" y="50768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4573588" y="4479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45735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836988" y="460851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endCxn id="155" idx="1"/>
          </p:cNvCxnSpPr>
          <p:nvPr/>
        </p:nvCxnSpPr>
        <p:spPr>
          <a:xfrm>
            <a:off x="2722563" y="21526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56" idx="1"/>
          </p:cNvCxnSpPr>
          <p:nvPr/>
        </p:nvCxnSpPr>
        <p:spPr>
          <a:xfrm>
            <a:off x="3325813" y="21478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3325813" y="27876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929063" y="33686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4533900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138738" y="45767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711450" y="276066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3325813" y="457676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948113" y="4576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4540250" y="45672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5133975" y="3963988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716213" y="45767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938588" y="21526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930650" y="27717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4533900" y="33686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3330575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924300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4522788" y="275590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5133975" y="33877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722563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722563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302000" y="396081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4533900" y="21605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5138738" y="2776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5132388" y="216058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6142038" y="19335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42038" y="25368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42038" y="31416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42038" y="37449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42038" y="4348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42038" y="49530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805488" y="2066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805488" y="26654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8054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805488" y="38766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805488" y="44878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805488" y="5087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6276975" y="2208213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6276975" y="28035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6276975" y="34163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280150" y="401955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6276975" y="46243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761038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761038" y="339725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765800" y="2784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59450" y="21685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2487613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09245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69570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430053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90378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5507038" y="55721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754313" y="57070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3359150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456723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517048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2620963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3221038" y="52435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4432300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5041900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643563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979863" y="5705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829050" y="52371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33194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9417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4533900" y="51958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709863" y="5203825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/>
          <p:nvPr/>
        </p:nvCxnSpPr>
        <p:spPr>
          <a:xfrm>
            <a:off x="5797550" y="5715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6270625" y="52514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759450" y="5213350"/>
            <a:ext cx="414338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741988" y="4567238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5127625" y="51927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5450" y="1849438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90" name="TextBox 1"/>
          <p:cNvSpPr txBox="1">
            <a:spLocks noChangeArrowheads="1"/>
          </p:cNvSpPr>
          <p:nvPr/>
        </p:nvSpPr>
        <p:spPr bwMode="auto">
          <a:xfrm>
            <a:off x="2032000" y="2176463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C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</p:txBody>
      </p:sp>
      <p:sp>
        <p:nvSpPr>
          <p:cNvPr id="5291" name="TextBox 2"/>
          <p:cNvSpPr txBox="1">
            <a:spLocks noChangeArrowheads="1"/>
          </p:cNvSpPr>
          <p:nvPr/>
        </p:nvSpPr>
        <p:spPr bwMode="auto">
          <a:xfrm>
            <a:off x="2379663" y="1483542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+mn-lt"/>
              </a:rPr>
              <a:t>      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135688" y="55800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495550" y="19240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294" name="TextBox 3"/>
          <p:cNvSpPr txBox="1">
            <a:spLocks noChangeArrowheads="1"/>
          </p:cNvSpPr>
          <p:nvPr/>
        </p:nvSpPr>
        <p:spPr bwMode="auto">
          <a:xfrm>
            <a:off x="695325" y="3810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itchFamily="34" charset="0"/>
              </a:rPr>
              <a:t>Middle Column of the Alignment</a:t>
            </a:r>
          </a:p>
        </p:txBody>
      </p:sp>
      <p:sp>
        <p:nvSpPr>
          <p:cNvPr id="5295" name="TextBox 4"/>
          <p:cNvSpPr txBox="1">
            <a:spLocks noChangeArrowheads="1"/>
          </p:cNvSpPr>
          <p:nvPr/>
        </p:nvSpPr>
        <p:spPr bwMode="auto">
          <a:xfrm>
            <a:off x="2994422" y="5908675"/>
            <a:ext cx="3056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middle column</a:t>
            </a: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(</a:t>
            </a:r>
            <a:r>
              <a:rPr lang="en-US" altLang="en-US" i="1" dirty="0">
                <a:latin typeface="Calibri" pitchFamily="34" charset="0"/>
              </a:rPr>
              <a:t>middle</a:t>
            </a:r>
            <a:r>
              <a:rPr lang="en-US" altLang="en-US" dirty="0">
                <a:latin typeface="Calibri" pitchFamily="34" charset="0"/>
              </a:rPr>
              <a:t>=#columns/2)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8F2EF-9F4D-CF4B-8205-B7E209C1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5662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5181600" cy="4876800"/>
          </a:xfrm>
          <a:noFill/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en-US" altLang="zh-TW" dirty="0">
                <a:latin typeface="Calibri" pitchFamily="34" charset="0"/>
                <a:cs typeface="Times New Roman" pitchFamily="18" charset="0"/>
              </a:rPr>
              <a:t>In the early 1980s biologists hypothesized that CF is caused by mutations in an unidentified gene.</a:t>
            </a:r>
          </a:p>
          <a:p>
            <a:pPr eaLnBrk="1" hangingPunct="1">
              <a:buClrTx/>
            </a:pPr>
            <a:endParaRPr lang="en-US" altLang="zh-TW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ClrTx/>
            </a:pPr>
            <a:r>
              <a:rPr lang="en-US" altLang="zh-TW" dirty="0">
                <a:latin typeface="Calibri" pitchFamily="34" charset="0"/>
                <a:cs typeface="Times New Roman" pitchFamily="18" charset="0"/>
              </a:rPr>
              <a:t>When BOTH parent carry a faulty gene, there is a 25% chance that their child will have cystic fibrosis. </a:t>
            </a:r>
          </a:p>
          <a:p>
            <a:pPr eaLnBrk="1" hangingPunct="1">
              <a:buClrTx/>
            </a:pPr>
            <a:endParaRPr lang="en-US" alt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alibri" pitchFamily="34" charset="0"/>
              </a:rPr>
              <a:t>Approximately 1 in 25 Humans Carry a Faulty CF Gene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44837-E6FF-DF45-B6AA-CDEA094F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4303437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/>
          <p:cNvSpPr/>
          <p:nvPr/>
        </p:nvSpPr>
        <p:spPr>
          <a:xfrm>
            <a:off x="430688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703638" y="19240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098800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91013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514975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495550" y="25209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098800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703638" y="252888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30688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91013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514975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30688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49555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703638" y="313213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09880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91013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514975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497138" y="37353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98800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703638" y="373697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30688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91013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514975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306888" y="4340225"/>
            <a:ext cx="266700" cy="266700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497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703638" y="434022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098800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910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514975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49555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09880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703638" y="4945063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30688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91013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514975" y="49450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0" name="Straight Arrow Connector 199"/>
          <p:cNvCxnSpPr>
            <a:endCxn id="150" idx="2"/>
          </p:cNvCxnSpPr>
          <p:nvPr/>
        </p:nvCxnSpPr>
        <p:spPr>
          <a:xfrm>
            <a:off x="2762250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336550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96875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4573588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5176838" y="20574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endCxn id="153" idx="0"/>
          </p:cNvCxnSpPr>
          <p:nvPr/>
        </p:nvCxnSpPr>
        <p:spPr>
          <a:xfrm>
            <a:off x="262890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762250" y="2657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3968750" y="26574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5176838" y="2657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762250" y="32575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336550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96875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5176838" y="32575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762250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968750" y="386873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573588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176838" y="38687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762250" y="4479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365500" y="44799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3968750" y="4479925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176838" y="44799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762250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3365500" y="5080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573588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176838" y="50800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62890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628900" y="33988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630488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628900" y="4606925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3227388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3227388" y="2795588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3227388" y="3406775"/>
            <a:ext cx="3175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3230563" y="40100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3227388" y="46148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827463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827463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827463" y="33988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829050" y="400208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4438650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4438650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4438650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4441825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4438650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504825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504825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5048250" y="33988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5051425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5048250" y="46069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649913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649913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649913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653088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649913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379788" y="38719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3365500" y="2679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4573588" y="2674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987800" y="50768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4573588" y="4479925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45735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836988" y="460851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endCxn id="155" idx="1"/>
          </p:cNvCxnSpPr>
          <p:nvPr/>
        </p:nvCxnSpPr>
        <p:spPr>
          <a:xfrm>
            <a:off x="2722563" y="2152650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56" idx="1"/>
          </p:cNvCxnSpPr>
          <p:nvPr/>
        </p:nvCxnSpPr>
        <p:spPr>
          <a:xfrm>
            <a:off x="3325813" y="21478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3325813" y="27876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929063" y="33686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4533900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138738" y="4576763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711450" y="276066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3325813" y="457676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948113" y="4576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4540250" y="45672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5133975" y="3963988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716213" y="45767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938588" y="21526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930650" y="27717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4533900" y="33686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3330575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924300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4522788" y="275590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5133975" y="33877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722563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722563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302000" y="3960813"/>
            <a:ext cx="415925" cy="4206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4533900" y="21605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5138738" y="2776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5132388" y="216058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6142038" y="19335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42038" y="25368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42038" y="31416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42038" y="37449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42038" y="4348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42038" y="49530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805488" y="2066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805488" y="26654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8054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805488" y="38766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805488" y="44878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805488" y="5087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6276975" y="2208213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6276975" y="28035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6276975" y="34163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280150" y="401955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6276975" y="46243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761038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761038" y="339725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765800" y="2784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59450" y="21685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2487613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09245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69570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430053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90378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5507038" y="55721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754313" y="57070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3359150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456723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517048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2620963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3221038" y="52435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4432300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5041900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643563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979863" y="5705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829050" y="52371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33194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9417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4533900" y="51958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709863" y="5203825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/>
          <p:nvPr/>
        </p:nvCxnSpPr>
        <p:spPr>
          <a:xfrm>
            <a:off x="5797550" y="5715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6270625" y="52514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759450" y="5213350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741988" y="4567238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5127625" y="51927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5450" y="1849438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90" name="TextBox 1"/>
          <p:cNvSpPr txBox="1">
            <a:spLocks noChangeArrowheads="1"/>
          </p:cNvSpPr>
          <p:nvPr/>
        </p:nvSpPr>
        <p:spPr bwMode="auto">
          <a:xfrm>
            <a:off x="2032000" y="2176463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C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</p:txBody>
      </p:sp>
      <p:sp>
        <p:nvSpPr>
          <p:cNvPr id="5291" name="TextBox 2"/>
          <p:cNvSpPr txBox="1">
            <a:spLocks noChangeArrowheads="1"/>
          </p:cNvSpPr>
          <p:nvPr/>
        </p:nvSpPr>
        <p:spPr bwMode="auto">
          <a:xfrm>
            <a:off x="2379663" y="1483542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+mn-lt"/>
              </a:rPr>
              <a:t>      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135688" y="55800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495550" y="19240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294" name="TextBox 3"/>
          <p:cNvSpPr txBox="1">
            <a:spLocks noChangeArrowheads="1"/>
          </p:cNvSpPr>
          <p:nvPr/>
        </p:nvSpPr>
        <p:spPr bwMode="auto">
          <a:xfrm>
            <a:off x="695325" y="3810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7030A0"/>
                </a:solidFill>
                <a:latin typeface="Calibri" pitchFamily="34" charset="0"/>
              </a:rPr>
              <a:t>Middle Node </a:t>
            </a:r>
            <a:r>
              <a:rPr lang="en-US" altLang="en-US" sz="3600">
                <a:latin typeface="Calibri" pitchFamily="34" charset="0"/>
              </a:rPr>
              <a:t>of the Alignment</a:t>
            </a:r>
          </a:p>
        </p:txBody>
      </p:sp>
      <p:sp>
        <p:nvSpPr>
          <p:cNvPr id="5295" name="TextBox 4"/>
          <p:cNvSpPr txBox="1">
            <a:spLocks noChangeArrowheads="1"/>
          </p:cNvSpPr>
          <p:nvPr/>
        </p:nvSpPr>
        <p:spPr bwMode="auto">
          <a:xfrm>
            <a:off x="228600" y="5908675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  <a:latin typeface="Calibri" pitchFamily="34" charset="0"/>
              </a:rPr>
              <a:t>middle node </a:t>
            </a: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(a node where an optimal alignment path crosses the middle column)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075E70-E084-3045-BDCE-C1D60F2E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1600683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63" y="228600"/>
            <a:ext cx="9126437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Divide and Conquer Approach to Sequence Alignment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7563" y="1600200"/>
            <a:ext cx="463927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100" b="1" dirty="0" err="1">
                <a:latin typeface="Calibri" pitchFamily="34" charset="0"/>
                <a:cs typeface="Arial" pitchFamily="34" charset="0"/>
              </a:rPr>
              <a:t>AlignmentPath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(source, sink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      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find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2100" i="1" dirty="0" err="1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MiddleNode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100" b="1" dirty="0">
                <a:latin typeface="Calibri" pitchFamily="34" charset="0"/>
                <a:cs typeface="Arial" pitchFamily="34" charset="0"/>
              </a:rPr>
              <a:t>      </a:t>
            </a:r>
            <a:endParaRPr lang="en-US" altLang="en-US" sz="2100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31731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8481" y="1806529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23643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34981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39818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20393" y="24034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23643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8481" y="2411367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31731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34981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39818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31731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20393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28481" y="3014617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23643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4981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39818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21981" y="36178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23643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8481" y="3619454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1731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34981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139818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31731" y="4222704"/>
            <a:ext cx="266700" cy="266700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21981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28481" y="4222704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23643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34981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39818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20393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23643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8481" y="4827542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31731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34981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39818" y="4827542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0" name="Straight Arrow Connector 39"/>
          <p:cNvCxnSpPr>
            <a:endCxn id="7" idx="2"/>
          </p:cNvCxnSpPr>
          <p:nvPr/>
        </p:nvCxnSpPr>
        <p:spPr>
          <a:xfrm>
            <a:off x="5387093" y="19398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6"/>
            <a:endCxn id="6" idx="2"/>
          </p:cNvCxnSpPr>
          <p:nvPr/>
        </p:nvCxnSpPr>
        <p:spPr>
          <a:xfrm>
            <a:off x="5990343" y="19398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6"/>
            <a:endCxn id="5" idx="2"/>
          </p:cNvCxnSpPr>
          <p:nvPr/>
        </p:nvCxnSpPr>
        <p:spPr>
          <a:xfrm>
            <a:off x="6593593" y="19398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6"/>
            <a:endCxn id="8" idx="2"/>
          </p:cNvCxnSpPr>
          <p:nvPr/>
        </p:nvCxnSpPr>
        <p:spPr>
          <a:xfrm>
            <a:off x="7198431" y="19398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6"/>
            <a:endCxn id="9" idx="2"/>
          </p:cNvCxnSpPr>
          <p:nvPr/>
        </p:nvCxnSpPr>
        <p:spPr>
          <a:xfrm>
            <a:off x="7801681" y="193987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0" idx="0"/>
          </p:cNvCxnSpPr>
          <p:nvPr/>
        </p:nvCxnSpPr>
        <p:spPr>
          <a:xfrm>
            <a:off x="5253743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87093" y="253995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93593" y="2539954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01681" y="253995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387093" y="314002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990343" y="314002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93593" y="314002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01681" y="314002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387093" y="37512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93593" y="3751217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198431" y="37512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801681" y="3751217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87093" y="43624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990343" y="4362404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593593" y="4362404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801681" y="436240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87093" y="49624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990343" y="49624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98431" y="49624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801681" y="496247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4"/>
            <a:endCxn id="17" idx="0"/>
          </p:cNvCxnSpPr>
          <p:nvPr/>
        </p:nvCxnSpPr>
        <p:spPr>
          <a:xfrm>
            <a:off x="5253743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7" idx="4"/>
            <a:endCxn id="22" idx="0"/>
          </p:cNvCxnSpPr>
          <p:nvPr/>
        </p:nvCxnSpPr>
        <p:spPr>
          <a:xfrm>
            <a:off x="5253743" y="3281317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2" idx="4"/>
            <a:endCxn id="29" idx="0"/>
          </p:cNvCxnSpPr>
          <p:nvPr/>
        </p:nvCxnSpPr>
        <p:spPr>
          <a:xfrm>
            <a:off x="5255331" y="3884567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9" idx="4"/>
            <a:endCxn id="34" idx="0"/>
          </p:cNvCxnSpPr>
          <p:nvPr/>
        </p:nvCxnSpPr>
        <p:spPr>
          <a:xfrm flipH="1">
            <a:off x="5253743" y="4489404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852231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852231" y="2678067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852231" y="3289254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855406" y="3892504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852231" y="449734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52306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452306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452306" y="3281317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53893" y="3884567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063493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063493" y="2678067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063493" y="3290842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066668" y="3892504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063493" y="449892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673093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673093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673093" y="3281317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676268" y="3884567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7673093" y="4489404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274756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274756" y="2678067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274756" y="3290842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8277931" y="3892504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8274756" y="449892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004631" y="3754392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990343" y="25621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198431" y="25574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612643" y="49593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198431" y="43624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198431" y="314796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461831" y="4490992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1" idx="1"/>
          </p:cNvCxnSpPr>
          <p:nvPr/>
        </p:nvCxnSpPr>
        <p:spPr>
          <a:xfrm>
            <a:off x="5347406" y="20351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2" idx="1"/>
          </p:cNvCxnSpPr>
          <p:nvPr/>
        </p:nvCxnSpPr>
        <p:spPr>
          <a:xfrm>
            <a:off x="5950656" y="2030367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950656" y="26701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553906" y="3251154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158743" y="38639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763581" y="4459242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336293" y="2643142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950656" y="4459242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572956" y="4459242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165093" y="4449717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758818" y="3846467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341056" y="4459242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563431" y="2035129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555493" y="265425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158743" y="325115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955418" y="32575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549143" y="38544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147631" y="2638379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758818" y="3270204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347406" y="32575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5347406" y="38639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5926843" y="3843292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7158743" y="2043067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7763581" y="2659017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7757231" y="2043067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8766881" y="18160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8766881" y="24193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766881" y="30241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8766881" y="3627392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766881" y="4230642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8766881" y="4835479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31" name="Straight Arrow Connector 130"/>
          <p:cNvCxnSpPr>
            <a:endCxn id="125" idx="2"/>
          </p:cNvCxnSpPr>
          <p:nvPr/>
        </p:nvCxnSpPr>
        <p:spPr>
          <a:xfrm>
            <a:off x="8430331" y="19494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8430331" y="254789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8430331" y="314796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8430331" y="375915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8430331" y="43703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430331" y="49704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8901818" y="2090692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8901818" y="2686004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8901818" y="329877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904993" y="3902029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8901818" y="4506867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8385881" y="38544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8385881" y="3279729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8390643" y="2666954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8384293" y="205100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112456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717293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320543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925381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528631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8131881" y="5454604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5379156" y="5589542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5983993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192081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795331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endCxn id="146" idx="0"/>
          </p:cNvCxnSpPr>
          <p:nvPr/>
        </p:nvCxnSpPr>
        <p:spPr>
          <a:xfrm flipH="1">
            <a:off x="5245806" y="5116467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5845881" y="5125992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H="1">
            <a:off x="7057143" y="512599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H="1">
            <a:off x="7666743" y="5116467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H="1">
            <a:off x="8268406" y="512599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6604706" y="558795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6453893" y="5119642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5944306" y="5086304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566606" y="5086304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7158743" y="5078367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5334706" y="5086304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8422393" y="55974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8895468" y="5133929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8384293" y="5095829"/>
            <a:ext cx="414338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33" idx="5"/>
          </p:cNvCxnSpPr>
          <p:nvPr/>
        </p:nvCxnSpPr>
        <p:spPr>
          <a:xfrm>
            <a:off x="8366831" y="4449717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752468" y="5075192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860293" y="1731917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TextBox 1"/>
          <p:cNvSpPr txBox="1">
            <a:spLocks noChangeArrowheads="1"/>
          </p:cNvSpPr>
          <p:nvPr/>
        </p:nvSpPr>
        <p:spPr bwMode="auto">
          <a:xfrm>
            <a:off x="4656843" y="2058942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C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</p:txBody>
      </p:sp>
      <p:sp>
        <p:nvSpPr>
          <p:cNvPr id="174" name="TextBox 2"/>
          <p:cNvSpPr txBox="1">
            <a:spLocks noChangeArrowheads="1"/>
          </p:cNvSpPr>
          <p:nvPr/>
        </p:nvSpPr>
        <p:spPr bwMode="auto">
          <a:xfrm>
            <a:off x="5004506" y="1366021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+mn-lt"/>
              </a:rPr>
              <a:t>      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8760531" y="5462542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120393" y="1806529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6EAD38-1DAB-1344-B4B9-B0AC2216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874297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5331" y="1939879"/>
            <a:ext cx="1811337" cy="24161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63" y="228600"/>
            <a:ext cx="9126437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Divide and Conquer Approach to Sequence Alignment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7563" y="1600200"/>
            <a:ext cx="463927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100" b="1" dirty="0" err="1">
                <a:latin typeface="Calibri" pitchFamily="34" charset="0"/>
                <a:cs typeface="Arial" pitchFamily="34" charset="0"/>
              </a:rPr>
              <a:t>AlignmentPath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(source, sink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      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find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2100" i="1" dirty="0" err="1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MiddleNode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100" b="1" dirty="0">
                <a:latin typeface="Calibri" pitchFamily="34" charset="0"/>
                <a:cs typeface="Arial" pitchFamily="34" charset="0"/>
              </a:rPr>
              <a:t>      </a:t>
            </a:r>
            <a:r>
              <a:rPr lang="en-US" altLang="en-US" sz="2100" b="1" dirty="0" err="1">
                <a:latin typeface="Calibri" pitchFamily="34" charset="0"/>
                <a:cs typeface="Arial" pitchFamily="34" charset="0"/>
              </a:rPr>
              <a:t>AlignmentPath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(source, </a:t>
            </a:r>
            <a:r>
              <a:rPr lang="en-US" altLang="en-US" sz="2100" i="1" dirty="0" err="1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MiddleNode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100" b="1" dirty="0">
                <a:latin typeface="Calibri" pitchFamily="34" charset="0"/>
                <a:cs typeface="Arial" pitchFamily="34" charset="0"/>
              </a:rPr>
              <a:t>      </a:t>
            </a:r>
            <a:endParaRPr lang="en-US" altLang="en-US" sz="2100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31731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8481" y="1806529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23643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34981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39818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20393" y="24034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23643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8481" y="2411367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31731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34981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39818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31731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20393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28481" y="3014617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23643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4981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39818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21981" y="36178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23643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8481" y="3619454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1731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34981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139818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31731" y="4222704"/>
            <a:ext cx="266700" cy="266700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21981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28481" y="4222704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23643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34981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39818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20393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23643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8481" y="4827542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31731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34981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39818" y="4827542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0" name="Straight Arrow Connector 39"/>
          <p:cNvCxnSpPr>
            <a:endCxn id="7" idx="2"/>
          </p:cNvCxnSpPr>
          <p:nvPr/>
        </p:nvCxnSpPr>
        <p:spPr>
          <a:xfrm>
            <a:off x="5387093" y="19398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6"/>
            <a:endCxn id="6" idx="2"/>
          </p:cNvCxnSpPr>
          <p:nvPr/>
        </p:nvCxnSpPr>
        <p:spPr>
          <a:xfrm>
            <a:off x="5990343" y="19398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6"/>
            <a:endCxn id="5" idx="2"/>
          </p:cNvCxnSpPr>
          <p:nvPr/>
        </p:nvCxnSpPr>
        <p:spPr>
          <a:xfrm>
            <a:off x="6593593" y="19398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6"/>
            <a:endCxn id="8" idx="2"/>
          </p:cNvCxnSpPr>
          <p:nvPr/>
        </p:nvCxnSpPr>
        <p:spPr>
          <a:xfrm>
            <a:off x="7198431" y="19398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6"/>
            <a:endCxn id="9" idx="2"/>
          </p:cNvCxnSpPr>
          <p:nvPr/>
        </p:nvCxnSpPr>
        <p:spPr>
          <a:xfrm>
            <a:off x="7801681" y="193987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0" idx="0"/>
          </p:cNvCxnSpPr>
          <p:nvPr/>
        </p:nvCxnSpPr>
        <p:spPr>
          <a:xfrm>
            <a:off x="5253743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87093" y="253995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93593" y="2539954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01681" y="253995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387093" y="314002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990343" y="314002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93593" y="314002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01681" y="314002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387093" y="37512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93593" y="3751217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198431" y="37512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801681" y="3751217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87093" y="43624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990343" y="4362404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593593" y="4362404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801681" y="436240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87093" y="49624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990343" y="49624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98431" y="49624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801681" y="496247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4"/>
            <a:endCxn id="17" idx="0"/>
          </p:cNvCxnSpPr>
          <p:nvPr/>
        </p:nvCxnSpPr>
        <p:spPr>
          <a:xfrm>
            <a:off x="5253743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7" idx="4"/>
            <a:endCxn id="22" idx="0"/>
          </p:cNvCxnSpPr>
          <p:nvPr/>
        </p:nvCxnSpPr>
        <p:spPr>
          <a:xfrm>
            <a:off x="5253743" y="3281317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2" idx="4"/>
            <a:endCxn id="29" idx="0"/>
          </p:cNvCxnSpPr>
          <p:nvPr/>
        </p:nvCxnSpPr>
        <p:spPr>
          <a:xfrm>
            <a:off x="5255331" y="3884567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9" idx="4"/>
            <a:endCxn id="34" idx="0"/>
          </p:cNvCxnSpPr>
          <p:nvPr/>
        </p:nvCxnSpPr>
        <p:spPr>
          <a:xfrm flipH="1">
            <a:off x="5253743" y="4489404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852231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852231" y="2678067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852231" y="3289254"/>
            <a:ext cx="3175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855406" y="3892504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852231" y="449734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52306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452306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452306" y="3281317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53893" y="3884567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063493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063493" y="2678067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063493" y="3290842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066668" y="3892504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063493" y="449892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673093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673093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673093" y="3281317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676268" y="3884567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7673093" y="4489404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274756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274756" y="2678067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274756" y="3290842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8277931" y="3892504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8274756" y="449892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004631" y="3754392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990343" y="25621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198431" y="25574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612643" y="49593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198431" y="43624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198431" y="314796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461831" y="4490992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1" idx="1"/>
          </p:cNvCxnSpPr>
          <p:nvPr/>
        </p:nvCxnSpPr>
        <p:spPr>
          <a:xfrm>
            <a:off x="5347406" y="2035129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2" idx="1"/>
          </p:cNvCxnSpPr>
          <p:nvPr/>
        </p:nvCxnSpPr>
        <p:spPr>
          <a:xfrm>
            <a:off x="5950656" y="2030367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950656" y="26701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553906" y="3251154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158743" y="38639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763581" y="4459242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336293" y="2643142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950656" y="4459242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572956" y="4459242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165093" y="4449717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758818" y="3846467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341056" y="4459242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563431" y="2035129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555493" y="265425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158743" y="325115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955418" y="32575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549143" y="38544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147631" y="2638379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758818" y="3270204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347406" y="32575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5347406" y="38639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5926843" y="3843292"/>
            <a:ext cx="415925" cy="4206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7158743" y="2043067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7763581" y="2659017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7757231" y="2043067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8766881" y="18160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8766881" y="24193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766881" y="30241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8766881" y="3627392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766881" y="4230642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8766881" y="4835479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31" name="Straight Arrow Connector 130"/>
          <p:cNvCxnSpPr>
            <a:endCxn id="125" idx="2"/>
          </p:cNvCxnSpPr>
          <p:nvPr/>
        </p:nvCxnSpPr>
        <p:spPr>
          <a:xfrm>
            <a:off x="8430331" y="19494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8430331" y="254789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8430331" y="314796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8430331" y="375915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8430331" y="43703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430331" y="49704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8901818" y="2090692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8901818" y="2686004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8901818" y="329877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904993" y="3902029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8901818" y="4506867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8385881" y="38544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8385881" y="3279729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8390643" y="2666954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8384293" y="205100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112456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717293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320543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925381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528631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8131881" y="5454604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5379156" y="5589542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5983993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192081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795331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endCxn id="146" idx="0"/>
          </p:cNvCxnSpPr>
          <p:nvPr/>
        </p:nvCxnSpPr>
        <p:spPr>
          <a:xfrm flipH="1">
            <a:off x="5245806" y="5116467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5845881" y="5125992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H="1">
            <a:off x="7057143" y="512599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H="1">
            <a:off x="7666743" y="5116467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H="1">
            <a:off x="8268406" y="512599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6604706" y="558795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6453893" y="5119642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5944306" y="5086304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566606" y="5086304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7158743" y="5078367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5334706" y="5086304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8422393" y="55974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8895468" y="5133929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8384293" y="5095829"/>
            <a:ext cx="414338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33" idx="5"/>
          </p:cNvCxnSpPr>
          <p:nvPr/>
        </p:nvCxnSpPr>
        <p:spPr>
          <a:xfrm>
            <a:off x="8366831" y="4449717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752468" y="5075192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860293" y="1731917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TextBox 1"/>
          <p:cNvSpPr txBox="1">
            <a:spLocks noChangeArrowheads="1"/>
          </p:cNvSpPr>
          <p:nvPr/>
        </p:nvSpPr>
        <p:spPr bwMode="auto">
          <a:xfrm>
            <a:off x="4656843" y="2058942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C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</p:txBody>
      </p:sp>
      <p:sp>
        <p:nvSpPr>
          <p:cNvPr id="174" name="TextBox 2"/>
          <p:cNvSpPr txBox="1">
            <a:spLocks noChangeArrowheads="1"/>
          </p:cNvSpPr>
          <p:nvPr/>
        </p:nvSpPr>
        <p:spPr bwMode="auto">
          <a:xfrm>
            <a:off x="5004506" y="1366021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+mn-lt"/>
              </a:rPr>
              <a:t>      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8760531" y="5462542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120393" y="1806529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9D4938-B4C4-D84E-871A-D31D1D91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1278801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7084131" y="4370342"/>
            <a:ext cx="1811337" cy="1198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55331" y="1939879"/>
            <a:ext cx="1811337" cy="24161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63" y="228600"/>
            <a:ext cx="9126437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Divide and Conquer Approach to Sequence Alignment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7625" y="6123692"/>
            <a:ext cx="9048750" cy="430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6075" indent="-34607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spcBef>
                <a:spcPts val="575"/>
              </a:spcBef>
              <a:defRPr/>
            </a:pPr>
            <a:r>
              <a:rPr lang="en-US" altLang="en-US" sz="2200" dirty="0">
                <a:latin typeface="Calibri" panose="020F0502020204030204" pitchFamily="34" charset="0"/>
                <a:cs typeface="Times New Roman" pitchFamily="18" charset="0"/>
              </a:rPr>
              <a:t>The only problem left is how to find this middle node in </a:t>
            </a:r>
            <a:r>
              <a:rPr lang="en-US" altLang="en-US" sz="2200" b="1" dirty="0">
                <a:latin typeface="Calibri" panose="020F0502020204030204" pitchFamily="34" charset="0"/>
                <a:cs typeface="Times New Roman" pitchFamily="18" charset="0"/>
              </a:rPr>
              <a:t>linear space</a:t>
            </a:r>
            <a:r>
              <a:rPr lang="en-US" altLang="en-US" sz="2200" dirty="0">
                <a:latin typeface="Calibri" panose="020F0502020204030204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7563" y="1600200"/>
            <a:ext cx="463927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100" b="1" dirty="0" err="1">
                <a:latin typeface="Calibri" pitchFamily="34" charset="0"/>
                <a:cs typeface="Arial" pitchFamily="34" charset="0"/>
              </a:rPr>
              <a:t>AlignmentPath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(source, sink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      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find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2100" i="1" dirty="0" err="1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MiddleNode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100" b="1" dirty="0">
                <a:latin typeface="Calibri" pitchFamily="34" charset="0"/>
                <a:cs typeface="Arial" pitchFamily="34" charset="0"/>
              </a:rPr>
              <a:t>      </a:t>
            </a:r>
            <a:r>
              <a:rPr lang="en-US" altLang="en-US" sz="2100" b="1" dirty="0" err="1">
                <a:latin typeface="Calibri" pitchFamily="34" charset="0"/>
                <a:cs typeface="Arial" pitchFamily="34" charset="0"/>
              </a:rPr>
              <a:t>AlignmentPath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(source, </a:t>
            </a:r>
            <a:r>
              <a:rPr lang="en-US" altLang="en-US" sz="2100" i="1" dirty="0" err="1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MiddleNode</a:t>
            </a:r>
            <a:r>
              <a:rPr lang="en-US" altLang="en-US" sz="2100" dirty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100" b="1" dirty="0">
                <a:latin typeface="Calibri" pitchFamily="34" charset="0"/>
                <a:cs typeface="Arial" pitchFamily="34" charset="0"/>
              </a:rPr>
              <a:t>      </a:t>
            </a:r>
            <a:r>
              <a:rPr lang="en-US" altLang="en-US" sz="2100" b="1" dirty="0" err="1">
                <a:latin typeface="Calibri" pitchFamily="34" charset="0"/>
                <a:cs typeface="Arial" pitchFamily="34" charset="0"/>
              </a:rPr>
              <a:t>AlignmentPath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(</a:t>
            </a:r>
            <a:r>
              <a:rPr lang="en-US" altLang="en-US" sz="2100" i="1" dirty="0" err="1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MiddleNode</a:t>
            </a:r>
            <a:r>
              <a:rPr lang="en-US" altLang="en-US" sz="2100" i="1" dirty="0">
                <a:latin typeface="Calibri" pitchFamily="34" charset="0"/>
                <a:cs typeface="Arial" pitchFamily="34" charset="0"/>
              </a:rPr>
              <a:t>, sink)</a:t>
            </a:r>
          </a:p>
        </p:txBody>
      </p:sp>
      <p:sp>
        <p:nvSpPr>
          <p:cNvPr id="5" name="Oval 4"/>
          <p:cNvSpPr/>
          <p:nvPr/>
        </p:nvSpPr>
        <p:spPr>
          <a:xfrm>
            <a:off x="6931731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8481" y="1806529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23643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34981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39818" y="18065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20393" y="2403429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23643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8481" y="2411367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31731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34981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39818" y="24113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31731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20393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28481" y="3014617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23643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4981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39818" y="301461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21981" y="3617867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23643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8481" y="3619454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1731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34981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139818" y="36194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31731" y="4222704"/>
            <a:ext cx="266700" cy="266700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21981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28481" y="4222704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23643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34981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39818" y="42227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20393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23643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8481" y="4827542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31731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34981" y="48275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39818" y="4827542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0" name="Straight Arrow Connector 39"/>
          <p:cNvCxnSpPr>
            <a:endCxn id="7" idx="2"/>
          </p:cNvCxnSpPr>
          <p:nvPr/>
        </p:nvCxnSpPr>
        <p:spPr>
          <a:xfrm>
            <a:off x="5387093" y="19398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6"/>
            <a:endCxn id="6" idx="2"/>
          </p:cNvCxnSpPr>
          <p:nvPr/>
        </p:nvCxnSpPr>
        <p:spPr>
          <a:xfrm>
            <a:off x="5990343" y="19398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6"/>
            <a:endCxn id="5" idx="2"/>
          </p:cNvCxnSpPr>
          <p:nvPr/>
        </p:nvCxnSpPr>
        <p:spPr>
          <a:xfrm>
            <a:off x="6593593" y="19398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6"/>
            <a:endCxn id="8" idx="2"/>
          </p:cNvCxnSpPr>
          <p:nvPr/>
        </p:nvCxnSpPr>
        <p:spPr>
          <a:xfrm>
            <a:off x="7198431" y="19398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6"/>
            <a:endCxn id="9" idx="2"/>
          </p:cNvCxnSpPr>
          <p:nvPr/>
        </p:nvCxnSpPr>
        <p:spPr>
          <a:xfrm>
            <a:off x="7801681" y="193987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0" idx="0"/>
          </p:cNvCxnSpPr>
          <p:nvPr/>
        </p:nvCxnSpPr>
        <p:spPr>
          <a:xfrm>
            <a:off x="5253743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87093" y="253995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93593" y="2539954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01681" y="253995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387093" y="314002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990343" y="314002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93593" y="314002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01681" y="314002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387093" y="37512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93593" y="3751217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198431" y="37512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801681" y="3751217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87093" y="43624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990343" y="4362404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593593" y="4362404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801681" y="436240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87093" y="49624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990343" y="49624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98431" y="4962479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801681" y="4962479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4"/>
            <a:endCxn id="17" idx="0"/>
          </p:cNvCxnSpPr>
          <p:nvPr/>
        </p:nvCxnSpPr>
        <p:spPr>
          <a:xfrm>
            <a:off x="5253743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7" idx="4"/>
            <a:endCxn id="22" idx="0"/>
          </p:cNvCxnSpPr>
          <p:nvPr/>
        </p:nvCxnSpPr>
        <p:spPr>
          <a:xfrm>
            <a:off x="5253743" y="3281317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2" idx="4"/>
            <a:endCxn id="29" idx="0"/>
          </p:cNvCxnSpPr>
          <p:nvPr/>
        </p:nvCxnSpPr>
        <p:spPr>
          <a:xfrm>
            <a:off x="5255331" y="3884567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9" idx="4"/>
            <a:endCxn id="34" idx="0"/>
          </p:cNvCxnSpPr>
          <p:nvPr/>
        </p:nvCxnSpPr>
        <p:spPr>
          <a:xfrm flipH="1">
            <a:off x="5253743" y="4489404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852231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852231" y="2678067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852231" y="3289254"/>
            <a:ext cx="3175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855406" y="3892504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852231" y="449734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52306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452306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452306" y="3281317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53893" y="3884567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063493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063493" y="2678067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063493" y="3290842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066668" y="3892504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063493" y="449892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673093" y="2073229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673093" y="2670129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673093" y="3281317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676268" y="3884567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7673093" y="4489404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274756" y="2082754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274756" y="2678067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274756" y="3290842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8277931" y="3892504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8274756" y="449892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004631" y="3754392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990343" y="25621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198431" y="25574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612643" y="49593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198431" y="4362404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198431" y="314796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461831" y="4490992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1" idx="1"/>
          </p:cNvCxnSpPr>
          <p:nvPr/>
        </p:nvCxnSpPr>
        <p:spPr>
          <a:xfrm>
            <a:off x="5347406" y="2035129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2" idx="1"/>
          </p:cNvCxnSpPr>
          <p:nvPr/>
        </p:nvCxnSpPr>
        <p:spPr>
          <a:xfrm>
            <a:off x="5950656" y="2030367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950656" y="26701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553906" y="3251154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158743" y="38639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763581" y="4459242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336293" y="2643142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950656" y="4459242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572956" y="4459242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165093" y="4449717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758818" y="3846467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341056" y="4459242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563431" y="2035129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555493" y="265425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158743" y="325115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955418" y="32575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549143" y="38544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147631" y="2638379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758818" y="3270204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347406" y="32575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5347406" y="3863929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5926843" y="3843292"/>
            <a:ext cx="415925" cy="4206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7158743" y="2043067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7763581" y="2659017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7757231" y="2043067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8766881" y="181605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8766881" y="24193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766881" y="3024142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8766881" y="3627392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766881" y="4230642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8766881" y="4835479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31" name="Straight Arrow Connector 130"/>
          <p:cNvCxnSpPr>
            <a:endCxn id="125" idx="2"/>
          </p:cNvCxnSpPr>
          <p:nvPr/>
        </p:nvCxnSpPr>
        <p:spPr>
          <a:xfrm>
            <a:off x="8430331" y="194940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8430331" y="254789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8430331" y="314796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8430331" y="3759154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8430331" y="43703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430331" y="4970417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8901818" y="2090692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8901818" y="2686004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8901818" y="3298779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904993" y="3902029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8901818" y="4506867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8385881" y="3854404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8385881" y="3279729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8390643" y="2666954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8384293" y="2051004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112456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717293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320543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925381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528631" y="5454604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8131881" y="5454604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5379156" y="5589542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5983993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192081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795331" y="5589542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endCxn id="146" idx="0"/>
          </p:cNvCxnSpPr>
          <p:nvPr/>
        </p:nvCxnSpPr>
        <p:spPr>
          <a:xfrm flipH="1">
            <a:off x="5245806" y="5116467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5845881" y="5125992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H="1">
            <a:off x="7057143" y="512599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H="1">
            <a:off x="7666743" y="5116467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H="1">
            <a:off x="8268406" y="5125992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6604706" y="5587954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6453893" y="5119642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5944306" y="5086304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566606" y="5086304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7158743" y="5078367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5334706" y="5086304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8422393" y="5597479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8895468" y="5133929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8384293" y="5095829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33" idx="5"/>
          </p:cNvCxnSpPr>
          <p:nvPr/>
        </p:nvCxnSpPr>
        <p:spPr>
          <a:xfrm>
            <a:off x="8366831" y="4449717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752468" y="5075192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860293" y="1731917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TextBox 1"/>
          <p:cNvSpPr txBox="1">
            <a:spLocks noChangeArrowheads="1"/>
          </p:cNvSpPr>
          <p:nvPr/>
        </p:nvSpPr>
        <p:spPr bwMode="auto">
          <a:xfrm>
            <a:off x="4656843" y="2058942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T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C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  <a:p>
            <a:pPr eaLnBrk="1" hangingPunct="1"/>
            <a:endParaRPr lang="en-US" altLang="en-US" sz="2000" dirty="0">
              <a:latin typeface="+mj-lt"/>
            </a:endParaRPr>
          </a:p>
          <a:p>
            <a:pPr eaLnBrk="1" hangingPunct="1"/>
            <a:r>
              <a:rPr lang="en-US" altLang="en-US" sz="2000" dirty="0">
                <a:latin typeface="+mj-lt"/>
              </a:rPr>
              <a:t>A</a:t>
            </a:r>
          </a:p>
        </p:txBody>
      </p:sp>
      <p:sp>
        <p:nvSpPr>
          <p:cNvPr id="174" name="TextBox 2"/>
          <p:cNvSpPr txBox="1">
            <a:spLocks noChangeArrowheads="1"/>
          </p:cNvSpPr>
          <p:nvPr/>
        </p:nvSpPr>
        <p:spPr bwMode="auto">
          <a:xfrm>
            <a:off x="5004506" y="1366021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+mn-lt"/>
              </a:rPr>
              <a:t>      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8760531" y="5462542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120393" y="1806529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52D078-5364-744D-A2AF-CC06B030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509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Computing Alignment Score in Linear Space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681038" y="1235075"/>
            <a:ext cx="770096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endParaRPr lang="en-US" altLang="en-US" sz="2800" dirty="0">
              <a:latin typeface="Calibri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altLang="en-US" sz="2800" dirty="0">
                <a:latin typeface="Calibri" pitchFamily="34" charset="0"/>
                <a:cs typeface="Arial" pitchFamily="34" charset="0"/>
              </a:rPr>
              <a:t>Finding the </a:t>
            </a:r>
            <a:r>
              <a:rPr lang="en-US" altLang="en-US" sz="2800" b="1" dirty="0">
                <a:latin typeface="Calibri" pitchFamily="34" charset="0"/>
                <a:cs typeface="Arial" pitchFamily="34" charset="0"/>
              </a:rPr>
              <a:t>longest path 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in the alignment graph </a:t>
            </a:r>
            <a:r>
              <a:rPr lang="en-US" altLang="en-US" sz="2800" b="1" dirty="0">
                <a:latin typeface="Calibri" pitchFamily="34" charset="0"/>
                <a:cs typeface="Arial" pitchFamily="34" charset="0"/>
              </a:rPr>
              <a:t>requires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 storing all backtracking pointers – O(</a:t>
            </a:r>
            <a:r>
              <a:rPr lang="en-US" altLang="en-US" sz="2800" i="1" dirty="0">
                <a:latin typeface="Calibri" pitchFamily="34" charset="0"/>
                <a:cs typeface="Arial" pitchFamily="34" charset="0"/>
              </a:rPr>
              <a:t>nm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) memory. 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en-US" altLang="en-US" sz="2800" dirty="0">
              <a:latin typeface="Calibri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altLang="en-US" sz="2800" dirty="0">
                <a:latin typeface="Calibri" pitchFamily="34" charset="0"/>
                <a:cs typeface="Arial" pitchFamily="34" charset="0"/>
              </a:rPr>
              <a:t>Finding the </a:t>
            </a:r>
            <a:r>
              <a:rPr lang="en-US" altLang="en-US" sz="2800" b="1" dirty="0">
                <a:latin typeface="Calibri" pitchFamily="34" charset="0"/>
                <a:cs typeface="Arial" pitchFamily="34" charset="0"/>
              </a:rPr>
              <a:t>length of the longest path 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in the alignment graph </a:t>
            </a:r>
            <a:r>
              <a:rPr lang="en-US" altLang="en-US" sz="2800" b="1" dirty="0">
                <a:latin typeface="Calibri" pitchFamily="34" charset="0"/>
                <a:cs typeface="Arial" pitchFamily="34" charset="0"/>
              </a:rPr>
              <a:t>does not require 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storing any backtracking pointers – O(</a:t>
            </a:r>
            <a:r>
              <a:rPr lang="en-US" altLang="en-US" sz="2800" i="1" dirty="0">
                <a:latin typeface="Calibri" pitchFamily="34" charset="0"/>
                <a:cs typeface="Arial" pitchFamily="34" charset="0"/>
              </a:rPr>
              <a:t>n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) memory. </a:t>
            </a:r>
          </a:p>
          <a:p>
            <a:pPr>
              <a:spcBef>
                <a:spcPct val="0"/>
              </a:spcBef>
              <a:buClrTx/>
            </a:pPr>
            <a:endParaRPr lang="en-US" altLang="en-US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6A7298-2BB0-6742-BBDC-13623D78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5073659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Arrow Connector 537"/>
          <p:cNvCxnSpPr/>
          <p:nvPr/>
        </p:nvCxnSpPr>
        <p:spPr bwMode="auto">
          <a:xfrm>
            <a:off x="6394450" y="5456129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 bwMode="auto">
          <a:xfrm>
            <a:off x="5667469" y="4694129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/>
          <p:cNvCxnSpPr/>
          <p:nvPr/>
        </p:nvCxnSpPr>
        <p:spPr bwMode="auto">
          <a:xfrm>
            <a:off x="5010421" y="4584700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/>
          <p:cNvCxnSpPr/>
          <p:nvPr/>
        </p:nvCxnSpPr>
        <p:spPr bwMode="auto">
          <a:xfrm>
            <a:off x="4311921" y="4578350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/>
          <p:cNvCxnSpPr/>
          <p:nvPr/>
        </p:nvCxnSpPr>
        <p:spPr bwMode="auto">
          <a:xfrm>
            <a:off x="3530231" y="3962400"/>
            <a:ext cx="482969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 bwMode="auto">
          <a:xfrm>
            <a:off x="3448050" y="3311334"/>
            <a:ext cx="0" cy="39071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/>
          <p:nvPr/>
        </p:nvCxnSpPr>
        <p:spPr bwMode="auto">
          <a:xfrm>
            <a:off x="3448050" y="2584450"/>
            <a:ext cx="0" cy="39071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1066800"/>
            <a:ext cx="472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Calibri (Headings)"/>
                <a:cs typeface="Calibri (Headings)"/>
              </a:rPr>
              <a:t>A          C          G          G          A          A</a:t>
            </a:r>
          </a:p>
        </p:txBody>
      </p:sp>
      <p:sp>
        <p:nvSpPr>
          <p:cNvPr id="147" name="Oval 146"/>
          <p:cNvSpPr/>
          <p:nvPr/>
        </p:nvSpPr>
        <p:spPr bwMode="auto">
          <a:xfrm>
            <a:off x="4709973" y="1539678"/>
            <a:ext cx="309317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48" name="Oval 147"/>
          <p:cNvSpPr/>
          <p:nvPr/>
        </p:nvSpPr>
        <p:spPr bwMode="auto">
          <a:xfrm>
            <a:off x="2593597" y="1539678"/>
            <a:ext cx="312030" cy="31745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49" name="Oval 148"/>
          <p:cNvSpPr/>
          <p:nvPr/>
        </p:nvSpPr>
        <p:spPr bwMode="auto">
          <a:xfrm>
            <a:off x="4004514" y="1539678"/>
            <a:ext cx="309317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50" name="Oval 149"/>
          <p:cNvSpPr/>
          <p:nvPr/>
        </p:nvSpPr>
        <p:spPr bwMode="auto">
          <a:xfrm>
            <a:off x="3299055" y="1539678"/>
            <a:ext cx="312030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412720" y="1539678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52" name="Oval 151"/>
          <p:cNvSpPr/>
          <p:nvPr/>
        </p:nvSpPr>
        <p:spPr bwMode="auto">
          <a:xfrm>
            <a:off x="6118179" y="1539678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53" name="Oval 152"/>
          <p:cNvSpPr/>
          <p:nvPr/>
        </p:nvSpPr>
        <p:spPr bwMode="auto">
          <a:xfrm>
            <a:off x="2593597" y="2250564"/>
            <a:ext cx="312030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55" name="Oval 154"/>
          <p:cNvSpPr/>
          <p:nvPr/>
        </p:nvSpPr>
        <p:spPr bwMode="auto">
          <a:xfrm>
            <a:off x="3299055" y="2258704"/>
            <a:ext cx="312030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56" name="Oval 155"/>
          <p:cNvSpPr/>
          <p:nvPr/>
        </p:nvSpPr>
        <p:spPr bwMode="auto">
          <a:xfrm>
            <a:off x="4004514" y="2258704"/>
            <a:ext cx="309317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57" name="Oval 156"/>
          <p:cNvSpPr/>
          <p:nvPr/>
        </p:nvSpPr>
        <p:spPr bwMode="auto">
          <a:xfrm>
            <a:off x="4709973" y="2258704"/>
            <a:ext cx="309317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59" name="Oval 158"/>
          <p:cNvSpPr/>
          <p:nvPr/>
        </p:nvSpPr>
        <p:spPr bwMode="auto">
          <a:xfrm>
            <a:off x="5412720" y="2258704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60" name="Oval 159"/>
          <p:cNvSpPr/>
          <p:nvPr/>
        </p:nvSpPr>
        <p:spPr bwMode="auto">
          <a:xfrm>
            <a:off x="6118179" y="2258704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4709973" y="2977729"/>
            <a:ext cx="309317" cy="32017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63" name="Oval 162"/>
          <p:cNvSpPr/>
          <p:nvPr/>
        </p:nvSpPr>
        <p:spPr bwMode="auto">
          <a:xfrm>
            <a:off x="2593597" y="2977729"/>
            <a:ext cx="312030" cy="32017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65" name="Oval 164"/>
          <p:cNvSpPr/>
          <p:nvPr/>
        </p:nvSpPr>
        <p:spPr bwMode="auto">
          <a:xfrm>
            <a:off x="4004514" y="2977729"/>
            <a:ext cx="309317" cy="32017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66" name="Oval 165"/>
          <p:cNvSpPr/>
          <p:nvPr/>
        </p:nvSpPr>
        <p:spPr bwMode="auto">
          <a:xfrm>
            <a:off x="3299055" y="2977729"/>
            <a:ext cx="312030" cy="32017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68" name="Oval 167"/>
          <p:cNvSpPr/>
          <p:nvPr/>
        </p:nvSpPr>
        <p:spPr bwMode="auto">
          <a:xfrm>
            <a:off x="5412720" y="2977729"/>
            <a:ext cx="312029" cy="32017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6118179" y="2977729"/>
            <a:ext cx="312029" cy="32017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0" name="Oval 169"/>
          <p:cNvSpPr/>
          <p:nvPr/>
        </p:nvSpPr>
        <p:spPr bwMode="auto">
          <a:xfrm>
            <a:off x="2596310" y="3696755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71" name="Oval 170"/>
          <p:cNvSpPr/>
          <p:nvPr/>
        </p:nvSpPr>
        <p:spPr bwMode="auto">
          <a:xfrm>
            <a:off x="3299055" y="3699467"/>
            <a:ext cx="312030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2" name="Oval 171"/>
          <p:cNvSpPr/>
          <p:nvPr/>
        </p:nvSpPr>
        <p:spPr bwMode="auto">
          <a:xfrm>
            <a:off x="4004514" y="3699467"/>
            <a:ext cx="309317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4709973" y="3699467"/>
            <a:ext cx="309317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4" name="Oval 173"/>
          <p:cNvSpPr/>
          <p:nvPr/>
        </p:nvSpPr>
        <p:spPr bwMode="auto">
          <a:xfrm>
            <a:off x="5412720" y="3699467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5" name="Oval 174"/>
          <p:cNvSpPr/>
          <p:nvPr/>
        </p:nvSpPr>
        <p:spPr bwMode="auto">
          <a:xfrm>
            <a:off x="6118179" y="3699467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7" name="Oval 176"/>
          <p:cNvSpPr/>
          <p:nvPr/>
        </p:nvSpPr>
        <p:spPr bwMode="auto">
          <a:xfrm>
            <a:off x="4709973" y="4418494"/>
            <a:ext cx="309317" cy="3174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78" name="Oval 177"/>
          <p:cNvSpPr/>
          <p:nvPr/>
        </p:nvSpPr>
        <p:spPr bwMode="auto">
          <a:xfrm>
            <a:off x="2596310" y="4418494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80" name="Oval 179"/>
          <p:cNvSpPr/>
          <p:nvPr/>
        </p:nvSpPr>
        <p:spPr bwMode="auto">
          <a:xfrm>
            <a:off x="4004514" y="4418494"/>
            <a:ext cx="309317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82" name="Oval 181"/>
          <p:cNvSpPr/>
          <p:nvPr/>
        </p:nvSpPr>
        <p:spPr bwMode="auto">
          <a:xfrm>
            <a:off x="3299055" y="4418494"/>
            <a:ext cx="312030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84" name="Oval 183"/>
          <p:cNvSpPr/>
          <p:nvPr/>
        </p:nvSpPr>
        <p:spPr bwMode="auto">
          <a:xfrm>
            <a:off x="5412720" y="4418494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85" name="Oval 184"/>
          <p:cNvSpPr/>
          <p:nvPr/>
        </p:nvSpPr>
        <p:spPr bwMode="auto">
          <a:xfrm>
            <a:off x="6118179" y="4418494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89" name="Oval 188"/>
          <p:cNvSpPr/>
          <p:nvPr/>
        </p:nvSpPr>
        <p:spPr bwMode="auto">
          <a:xfrm>
            <a:off x="2593597" y="5137519"/>
            <a:ext cx="312030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91" name="Oval 190"/>
          <p:cNvSpPr/>
          <p:nvPr/>
        </p:nvSpPr>
        <p:spPr bwMode="auto">
          <a:xfrm>
            <a:off x="3299055" y="5137519"/>
            <a:ext cx="312030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92" name="Oval 191"/>
          <p:cNvSpPr/>
          <p:nvPr/>
        </p:nvSpPr>
        <p:spPr bwMode="auto">
          <a:xfrm>
            <a:off x="4004514" y="5137519"/>
            <a:ext cx="309317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94" name="Oval 193"/>
          <p:cNvSpPr/>
          <p:nvPr/>
        </p:nvSpPr>
        <p:spPr bwMode="auto">
          <a:xfrm>
            <a:off x="4709973" y="5137519"/>
            <a:ext cx="309317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98" name="Oval 197"/>
          <p:cNvSpPr/>
          <p:nvPr/>
        </p:nvSpPr>
        <p:spPr bwMode="auto">
          <a:xfrm>
            <a:off x="5412720" y="5137519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99" name="Oval 198"/>
          <p:cNvSpPr/>
          <p:nvPr/>
        </p:nvSpPr>
        <p:spPr bwMode="auto">
          <a:xfrm>
            <a:off x="6118179" y="5137519"/>
            <a:ext cx="312029" cy="3174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</a:p>
        </p:txBody>
      </p:sp>
      <p:cxnSp>
        <p:nvCxnSpPr>
          <p:cNvPr id="200" name="Straight Arrow Connector 199"/>
          <p:cNvCxnSpPr>
            <a:stCxn id="148" idx="6"/>
            <a:endCxn id="150" idx="2"/>
          </p:cNvCxnSpPr>
          <p:nvPr/>
        </p:nvCxnSpPr>
        <p:spPr bwMode="auto">
          <a:xfrm>
            <a:off x="2905627" y="1699763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 bwMode="auto">
          <a:xfrm>
            <a:off x="3611085" y="1698407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 bwMode="auto">
          <a:xfrm>
            <a:off x="4313831" y="1698407"/>
            <a:ext cx="396142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 bwMode="auto">
          <a:xfrm>
            <a:off x="5019290" y="1699763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 bwMode="auto">
          <a:xfrm>
            <a:off x="5724749" y="1699763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48" idx="4"/>
            <a:endCxn id="153" idx="0"/>
          </p:cNvCxnSpPr>
          <p:nvPr/>
        </p:nvCxnSpPr>
        <p:spPr bwMode="auto">
          <a:xfrm>
            <a:off x="2748255" y="1857135"/>
            <a:ext cx="0" cy="39342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 bwMode="auto">
          <a:xfrm>
            <a:off x="2905627" y="2413362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 bwMode="auto">
          <a:xfrm>
            <a:off x="4313831" y="2413362"/>
            <a:ext cx="396143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 bwMode="auto">
          <a:xfrm>
            <a:off x="5724749" y="2413362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 bwMode="auto">
          <a:xfrm>
            <a:off x="2905627" y="3126962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 bwMode="auto">
          <a:xfrm>
            <a:off x="3611086" y="3126962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 bwMode="auto">
          <a:xfrm>
            <a:off x="4313831" y="3126962"/>
            <a:ext cx="396143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 bwMode="auto">
          <a:xfrm>
            <a:off x="5724749" y="3126962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 bwMode="auto">
          <a:xfrm>
            <a:off x="2905627" y="3856839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 bwMode="auto">
          <a:xfrm>
            <a:off x="4313831" y="3856839"/>
            <a:ext cx="396143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 bwMode="auto">
          <a:xfrm>
            <a:off x="5019290" y="3856839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 bwMode="auto">
          <a:xfrm>
            <a:off x="5724749" y="3856839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 bwMode="auto">
          <a:xfrm>
            <a:off x="2905627" y="4584005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 bwMode="auto">
          <a:xfrm>
            <a:off x="3611086" y="4584005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 bwMode="auto">
          <a:xfrm>
            <a:off x="4313831" y="4584005"/>
            <a:ext cx="396143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 bwMode="auto">
          <a:xfrm>
            <a:off x="5724749" y="4584005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 bwMode="auto">
          <a:xfrm>
            <a:off x="2905627" y="5297605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 bwMode="auto">
          <a:xfrm>
            <a:off x="3611086" y="5297605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 bwMode="auto">
          <a:xfrm>
            <a:off x="5019290" y="5297605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 bwMode="auto">
          <a:xfrm>
            <a:off x="5724749" y="5297605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 bwMode="auto">
          <a:xfrm>
            <a:off x="2748255" y="2568021"/>
            <a:ext cx="0" cy="40970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 bwMode="auto">
          <a:xfrm>
            <a:off x="2748255" y="3297899"/>
            <a:ext cx="2712" cy="39885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 bwMode="auto">
          <a:xfrm>
            <a:off x="2750968" y="4014211"/>
            <a:ext cx="0" cy="40428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 bwMode="auto">
          <a:xfrm flipH="1">
            <a:off x="2748255" y="4735949"/>
            <a:ext cx="2712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 bwMode="auto">
          <a:xfrm>
            <a:off x="3448288" y="1867988"/>
            <a:ext cx="0" cy="39071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 bwMode="auto">
          <a:xfrm>
            <a:off x="3448288" y="2576160"/>
            <a:ext cx="0" cy="412422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 bwMode="auto">
          <a:xfrm>
            <a:off x="3448288" y="3306039"/>
            <a:ext cx="2712" cy="401569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 bwMode="auto">
          <a:xfrm>
            <a:off x="3451001" y="4025064"/>
            <a:ext cx="0" cy="40428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 bwMode="auto">
          <a:xfrm flipH="1">
            <a:off x="3448288" y="4746803"/>
            <a:ext cx="2712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 bwMode="auto">
          <a:xfrm>
            <a:off x="4148320" y="1857135"/>
            <a:ext cx="0" cy="39342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 bwMode="auto">
          <a:xfrm>
            <a:off x="4148320" y="2568021"/>
            <a:ext cx="0" cy="40970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 bwMode="auto">
          <a:xfrm>
            <a:off x="4148320" y="3297899"/>
            <a:ext cx="2712" cy="39885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 bwMode="auto">
          <a:xfrm>
            <a:off x="4151032" y="4014211"/>
            <a:ext cx="0" cy="40428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 bwMode="auto">
          <a:xfrm>
            <a:off x="4861919" y="1867988"/>
            <a:ext cx="0" cy="39342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 bwMode="auto">
          <a:xfrm>
            <a:off x="4861919" y="2578874"/>
            <a:ext cx="0" cy="40970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 bwMode="auto">
          <a:xfrm>
            <a:off x="4861919" y="3306039"/>
            <a:ext cx="2714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 bwMode="auto">
          <a:xfrm>
            <a:off x="4864633" y="4025064"/>
            <a:ext cx="2712" cy="40428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 bwMode="auto">
          <a:xfrm flipH="1">
            <a:off x="4861919" y="4746803"/>
            <a:ext cx="5427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 bwMode="auto">
          <a:xfrm>
            <a:off x="5575518" y="1857135"/>
            <a:ext cx="0" cy="39342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 bwMode="auto">
          <a:xfrm>
            <a:off x="5575518" y="2568021"/>
            <a:ext cx="0" cy="40970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 bwMode="auto">
          <a:xfrm>
            <a:off x="5575518" y="3297899"/>
            <a:ext cx="2712" cy="39885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 bwMode="auto">
          <a:xfrm>
            <a:off x="5578230" y="4014211"/>
            <a:ext cx="0" cy="40428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 bwMode="auto">
          <a:xfrm flipH="1">
            <a:off x="5575518" y="4735949"/>
            <a:ext cx="2712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 bwMode="auto">
          <a:xfrm>
            <a:off x="6275550" y="1867988"/>
            <a:ext cx="0" cy="39342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 bwMode="auto">
          <a:xfrm>
            <a:off x="6275550" y="2578874"/>
            <a:ext cx="0" cy="40970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 bwMode="auto">
          <a:xfrm>
            <a:off x="6275550" y="3306039"/>
            <a:ext cx="2712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 bwMode="auto">
          <a:xfrm>
            <a:off x="6278263" y="4025064"/>
            <a:ext cx="2714" cy="40428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 bwMode="auto">
          <a:xfrm flipH="1">
            <a:off x="6275550" y="4746803"/>
            <a:ext cx="5427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 bwMode="auto">
          <a:xfrm>
            <a:off x="3627365" y="3859553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 bwMode="auto">
          <a:xfrm>
            <a:off x="3611086" y="2440495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 bwMode="auto">
          <a:xfrm>
            <a:off x="5019290" y="2435068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 bwMode="auto">
          <a:xfrm>
            <a:off x="4335537" y="5297605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 bwMode="auto">
          <a:xfrm>
            <a:off x="5019290" y="4584005"/>
            <a:ext cx="393429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 bwMode="auto">
          <a:xfrm>
            <a:off x="5019290" y="3137814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 bwMode="auto">
          <a:xfrm flipH="1">
            <a:off x="4159173" y="4738663"/>
            <a:ext cx="2712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stCxn id="148" idx="5"/>
            <a:endCxn id="155" idx="1"/>
          </p:cNvCxnSpPr>
          <p:nvPr/>
        </p:nvCxnSpPr>
        <p:spPr bwMode="auto">
          <a:xfrm>
            <a:off x="2859500" y="1811008"/>
            <a:ext cx="485682" cy="49382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56" idx="1"/>
          </p:cNvCxnSpPr>
          <p:nvPr/>
        </p:nvCxnSpPr>
        <p:spPr bwMode="auto">
          <a:xfrm>
            <a:off x="3564959" y="1805581"/>
            <a:ext cx="482969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 bwMode="auto">
          <a:xfrm>
            <a:off x="3564959" y="2568021"/>
            <a:ext cx="482969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 bwMode="auto">
          <a:xfrm>
            <a:off x="4267706" y="3259912"/>
            <a:ext cx="482969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 bwMode="auto">
          <a:xfrm>
            <a:off x="4973164" y="3989792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 bwMode="auto">
          <a:xfrm>
            <a:off x="5678624" y="4700678"/>
            <a:ext cx="485681" cy="49382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 bwMode="auto">
          <a:xfrm>
            <a:off x="2845934" y="2535461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 bwMode="auto">
          <a:xfrm>
            <a:off x="3564959" y="4697964"/>
            <a:ext cx="482969" cy="49653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 bwMode="auto">
          <a:xfrm>
            <a:off x="4289412" y="4700678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 bwMode="auto">
          <a:xfrm>
            <a:off x="4981304" y="4689824"/>
            <a:ext cx="485682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 bwMode="auto">
          <a:xfrm>
            <a:off x="5673197" y="3968085"/>
            <a:ext cx="485681" cy="49653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 bwMode="auto">
          <a:xfrm>
            <a:off x="2851361" y="4700678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 bwMode="auto">
          <a:xfrm>
            <a:off x="4278559" y="1811008"/>
            <a:ext cx="485681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 bwMode="auto">
          <a:xfrm>
            <a:off x="4270418" y="2549027"/>
            <a:ext cx="482969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 bwMode="auto">
          <a:xfrm>
            <a:off x="4973164" y="3259912"/>
            <a:ext cx="485681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 bwMode="auto">
          <a:xfrm>
            <a:off x="3570386" y="3268053"/>
            <a:ext cx="482969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 bwMode="auto">
          <a:xfrm>
            <a:off x="4262279" y="3978939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 bwMode="auto">
          <a:xfrm>
            <a:off x="4959598" y="2530035"/>
            <a:ext cx="485682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 bwMode="auto">
          <a:xfrm>
            <a:off x="5673197" y="3284332"/>
            <a:ext cx="485681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 bwMode="auto">
          <a:xfrm>
            <a:off x="2859500" y="3268053"/>
            <a:ext cx="485682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 bwMode="auto">
          <a:xfrm>
            <a:off x="2859500" y="3989792"/>
            <a:ext cx="485682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 bwMode="auto">
          <a:xfrm>
            <a:off x="3535114" y="3965371"/>
            <a:ext cx="485681" cy="50196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 bwMode="auto">
          <a:xfrm>
            <a:off x="4973164" y="1819149"/>
            <a:ext cx="485681" cy="50196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 bwMode="auto">
          <a:xfrm>
            <a:off x="5678624" y="2554453"/>
            <a:ext cx="485681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 bwMode="auto">
          <a:xfrm>
            <a:off x="5670483" y="1819149"/>
            <a:ext cx="485682" cy="50196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 bwMode="auto">
          <a:xfrm>
            <a:off x="6850771" y="1550530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297" name="Oval 296"/>
          <p:cNvSpPr/>
          <p:nvPr/>
        </p:nvSpPr>
        <p:spPr bwMode="auto">
          <a:xfrm>
            <a:off x="6850771" y="2269558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298" name="Oval 297"/>
          <p:cNvSpPr/>
          <p:nvPr/>
        </p:nvSpPr>
        <p:spPr bwMode="auto">
          <a:xfrm>
            <a:off x="6850771" y="2988582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313" name="Oval 312"/>
          <p:cNvSpPr/>
          <p:nvPr/>
        </p:nvSpPr>
        <p:spPr bwMode="auto">
          <a:xfrm>
            <a:off x="6850771" y="3707608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319" name="Oval 318"/>
          <p:cNvSpPr/>
          <p:nvPr/>
        </p:nvSpPr>
        <p:spPr bwMode="auto">
          <a:xfrm>
            <a:off x="6850771" y="4429347"/>
            <a:ext cx="312029" cy="317456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320" name="Oval 319"/>
          <p:cNvSpPr/>
          <p:nvPr/>
        </p:nvSpPr>
        <p:spPr bwMode="auto">
          <a:xfrm>
            <a:off x="6850771" y="5148372"/>
            <a:ext cx="312029" cy="3174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 bwMode="auto">
          <a:xfrm>
            <a:off x="6457342" y="1707902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 bwMode="auto">
          <a:xfrm>
            <a:off x="6457342" y="2421502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 bwMode="auto">
          <a:xfrm>
            <a:off x="6457342" y="3137814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 bwMode="auto">
          <a:xfrm>
            <a:off x="6457342" y="3864980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 bwMode="auto">
          <a:xfrm>
            <a:off x="6457342" y="4594858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 bwMode="auto">
          <a:xfrm>
            <a:off x="6457342" y="5308458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 bwMode="auto">
          <a:xfrm>
            <a:off x="7010855" y="1878842"/>
            <a:ext cx="0" cy="39071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 bwMode="auto">
          <a:xfrm>
            <a:off x="7010855" y="2587013"/>
            <a:ext cx="0" cy="41242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 bwMode="auto">
          <a:xfrm>
            <a:off x="7010855" y="3316893"/>
            <a:ext cx="2714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 bwMode="auto">
          <a:xfrm>
            <a:off x="7013569" y="4035917"/>
            <a:ext cx="0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 bwMode="auto">
          <a:xfrm flipH="1">
            <a:off x="7010855" y="4757656"/>
            <a:ext cx="2714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 bwMode="auto">
          <a:xfrm>
            <a:off x="6405789" y="3978939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 bwMode="auto">
          <a:xfrm>
            <a:off x="6405789" y="3292472"/>
            <a:ext cx="485681" cy="501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 bwMode="auto">
          <a:xfrm>
            <a:off x="6411215" y="2565306"/>
            <a:ext cx="485681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 bwMode="auto">
          <a:xfrm>
            <a:off x="6405789" y="1830002"/>
            <a:ext cx="482969" cy="49924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 bwMode="auto">
          <a:xfrm>
            <a:off x="2585457" y="5886391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374" name="Oval 373"/>
          <p:cNvSpPr/>
          <p:nvPr/>
        </p:nvSpPr>
        <p:spPr bwMode="auto">
          <a:xfrm>
            <a:off x="3290917" y="5886391"/>
            <a:ext cx="312029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375" name="Oval 374"/>
          <p:cNvSpPr/>
          <p:nvPr/>
        </p:nvSpPr>
        <p:spPr bwMode="auto">
          <a:xfrm>
            <a:off x="3996375" y="5886391"/>
            <a:ext cx="309317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376" name="Oval 375"/>
          <p:cNvSpPr/>
          <p:nvPr/>
        </p:nvSpPr>
        <p:spPr bwMode="auto">
          <a:xfrm>
            <a:off x="4701835" y="5886391"/>
            <a:ext cx="309317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377" name="Oval 376"/>
          <p:cNvSpPr/>
          <p:nvPr/>
        </p:nvSpPr>
        <p:spPr bwMode="auto">
          <a:xfrm>
            <a:off x="5404579" y="5886391"/>
            <a:ext cx="312030" cy="317458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378" name="Oval 377"/>
          <p:cNvSpPr/>
          <p:nvPr/>
        </p:nvSpPr>
        <p:spPr bwMode="auto">
          <a:xfrm>
            <a:off x="6110038" y="5886391"/>
            <a:ext cx="312030" cy="3174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</a:p>
        </p:txBody>
      </p:sp>
      <p:cxnSp>
        <p:nvCxnSpPr>
          <p:cNvPr id="379" name="Straight Arrow Connector 378"/>
          <p:cNvCxnSpPr/>
          <p:nvPr/>
        </p:nvCxnSpPr>
        <p:spPr bwMode="auto">
          <a:xfrm>
            <a:off x="2897486" y="6046476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 bwMode="auto">
          <a:xfrm>
            <a:off x="3602946" y="6046476"/>
            <a:ext cx="393429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 bwMode="auto">
          <a:xfrm>
            <a:off x="5011150" y="6046476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 bwMode="auto">
          <a:xfrm>
            <a:off x="5716610" y="6046476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 bwMode="auto">
          <a:xfrm flipH="1">
            <a:off x="2740114" y="5484822"/>
            <a:ext cx="5427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 bwMode="auto">
          <a:xfrm flipH="1">
            <a:off x="3440147" y="5492962"/>
            <a:ext cx="2714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 bwMode="auto">
          <a:xfrm flipH="1">
            <a:off x="4853780" y="5492962"/>
            <a:ext cx="5427" cy="40428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 bwMode="auto">
          <a:xfrm flipH="1">
            <a:off x="5567377" y="5484822"/>
            <a:ext cx="2714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 bwMode="auto">
          <a:xfrm flipH="1">
            <a:off x="6270123" y="5492962"/>
            <a:ext cx="2712" cy="40428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 bwMode="auto">
          <a:xfrm>
            <a:off x="4327398" y="6043762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 bwMode="auto">
          <a:xfrm flipH="1">
            <a:off x="4151032" y="5484822"/>
            <a:ext cx="2714" cy="40428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 bwMode="auto">
          <a:xfrm>
            <a:off x="3556821" y="5446835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 bwMode="auto">
          <a:xfrm>
            <a:off x="4281271" y="5446835"/>
            <a:ext cx="485682" cy="49653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 bwMode="auto">
          <a:xfrm>
            <a:off x="4973164" y="5435983"/>
            <a:ext cx="485681" cy="49653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 bwMode="auto">
          <a:xfrm>
            <a:off x="2843220" y="5446835"/>
            <a:ext cx="485682" cy="496536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 bwMode="auto">
          <a:xfrm>
            <a:off x="6842630" y="5894531"/>
            <a:ext cx="312030" cy="31745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4</a:t>
            </a:r>
          </a:p>
        </p:txBody>
      </p:sp>
      <p:cxnSp>
        <p:nvCxnSpPr>
          <p:cNvPr id="396" name="Straight Arrow Connector 395"/>
          <p:cNvCxnSpPr/>
          <p:nvPr/>
        </p:nvCxnSpPr>
        <p:spPr bwMode="auto">
          <a:xfrm>
            <a:off x="6449202" y="6057329"/>
            <a:ext cx="39342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 bwMode="auto">
          <a:xfrm flipH="1">
            <a:off x="7002716" y="5503816"/>
            <a:ext cx="2712" cy="40156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 bwMode="auto">
          <a:xfrm>
            <a:off x="6403075" y="5457688"/>
            <a:ext cx="485682" cy="49382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 bwMode="auto">
          <a:xfrm>
            <a:off x="6384082" y="4689824"/>
            <a:ext cx="531808" cy="51552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 bwMode="auto">
          <a:xfrm>
            <a:off x="5667771" y="5433269"/>
            <a:ext cx="485681" cy="493821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 bwMode="auto">
          <a:xfrm>
            <a:off x="1981200" y="1752600"/>
            <a:ext cx="406996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A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T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T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C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A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520" name="Rectangle 2"/>
          <p:cNvSpPr txBox="1">
            <a:spLocks noChangeArrowheads="1"/>
          </p:cNvSpPr>
          <p:nvPr/>
        </p:nvSpPr>
        <p:spPr>
          <a:xfrm>
            <a:off x="281045" y="15240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latin typeface="Calibri" pitchFamily="34" charset="0"/>
                <a:cs typeface="Arial" pitchFamily="34" charset="0"/>
              </a:rPr>
              <a:t>Recycling the Columns in the Alignment Graph</a:t>
            </a:r>
          </a:p>
        </p:txBody>
      </p:sp>
      <p:sp>
        <p:nvSpPr>
          <p:cNvPr id="521" name="Rectangle 520"/>
          <p:cNvSpPr/>
          <p:nvPr/>
        </p:nvSpPr>
        <p:spPr bwMode="auto">
          <a:xfrm>
            <a:off x="3098220" y="1396431"/>
            <a:ext cx="1321380" cy="495991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" name="Rectangle 521"/>
          <p:cNvSpPr/>
          <p:nvPr/>
        </p:nvSpPr>
        <p:spPr bwMode="auto">
          <a:xfrm>
            <a:off x="3860220" y="1396431"/>
            <a:ext cx="1321380" cy="495991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23" name="Rectangle 522"/>
          <p:cNvSpPr/>
          <p:nvPr/>
        </p:nvSpPr>
        <p:spPr bwMode="auto">
          <a:xfrm>
            <a:off x="4546020" y="1397000"/>
            <a:ext cx="1321380" cy="495991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4" name="Rectangle 523"/>
          <p:cNvSpPr/>
          <p:nvPr/>
        </p:nvSpPr>
        <p:spPr bwMode="auto">
          <a:xfrm>
            <a:off x="5231820" y="1397000"/>
            <a:ext cx="1321380" cy="495991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5" name="Rectangle 524"/>
          <p:cNvSpPr/>
          <p:nvPr/>
        </p:nvSpPr>
        <p:spPr bwMode="auto">
          <a:xfrm>
            <a:off x="5917620" y="1390081"/>
            <a:ext cx="1321380" cy="495991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7" name="Rectangle 526"/>
          <p:cNvSpPr/>
          <p:nvPr/>
        </p:nvSpPr>
        <p:spPr bwMode="auto">
          <a:xfrm>
            <a:off x="2450520" y="1397000"/>
            <a:ext cx="1321380" cy="495991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2E1D3-93BE-9B47-8571-CBBBA86A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128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7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/>
          <p:cNvSpPr/>
          <p:nvPr/>
        </p:nvSpPr>
        <p:spPr>
          <a:xfrm>
            <a:off x="430688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703638" y="19240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098800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91013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514975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495550" y="25209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098800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703638" y="252888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30688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91013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514975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30688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49555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703638" y="313213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09880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91013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514975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497138" y="37353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98800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703638" y="373697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30688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91013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514975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306888" y="4340225"/>
            <a:ext cx="266700" cy="266700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497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703638" y="434022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098800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910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514975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49555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09880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703638" y="4945063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30688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91013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514975" y="49450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0" name="Straight Arrow Connector 199"/>
          <p:cNvCxnSpPr>
            <a:endCxn id="150" idx="2"/>
          </p:cNvCxnSpPr>
          <p:nvPr/>
        </p:nvCxnSpPr>
        <p:spPr>
          <a:xfrm>
            <a:off x="2762250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336550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96875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4573588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5176838" y="20574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endCxn id="153" idx="0"/>
          </p:cNvCxnSpPr>
          <p:nvPr/>
        </p:nvCxnSpPr>
        <p:spPr>
          <a:xfrm>
            <a:off x="262890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762250" y="2657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3968750" y="26574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5176838" y="2657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762250" y="32575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336550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96875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5176838" y="32575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762250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968750" y="386873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573588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176838" y="38687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762250" y="4479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365500" y="44799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3968750" y="4479925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176838" y="44799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762250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3365500" y="5080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573588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176838" y="50800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62890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628900" y="33988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630488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628900" y="4606925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3227388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3227388" y="2795588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3227388" y="3406775"/>
            <a:ext cx="3175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3230563" y="40100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3227388" y="46148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827463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827463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827463" y="33988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829050" y="400208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4438650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4438650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4438650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4441825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4438650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504825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504825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5048250" y="33988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5051425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5048250" y="46069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649913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649913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649913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653088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649913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379788" y="38719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3365500" y="2679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4573588" y="2674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987800" y="50768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4573588" y="4479925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45735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836988" y="460851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endCxn id="155" idx="1"/>
          </p:cNvCxnSpPr>
          <p:nvPr/>
        </p:nvCxnSpPr>
        <p:spPr>
          <a:xfrm>
            <a:off x="2722563" y="2152650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56" idx="1"/>
          </p:cNvCxnSpPr>
          <p:nvPr/>
        </p:nvCxnSpPr>
        <p:spPr>
          <a:xfrm>
            <a:off x="3325813" y="21478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3325813" y="27876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929063" y="33686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4533900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138738" y="4576763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711450" y="276066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3325813" y="457676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948113" y="4576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4540250" y="45672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5133975" y="3963988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716213" y="45767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938588" y="21526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930650" y="27717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4533900" y="33686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3330575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924300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4522788" y="275590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5133975" y="33877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722563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722563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302000" y="3960813"/>
            <a:ext cx="415925" cy="4206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4533900" y="21605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5138738" y="2776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5132388" y="216058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6142038" y="19335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42038" y="25368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42038" y="31416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42038" y="37449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42038" y="4348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42038" y="49530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805488" y="2066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805488" y="26654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8054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805488" y="38766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805488" y="44878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805488" y="5087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6276975" y="2208213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6276975" y="28035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6276975" y="34163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280150" y="401955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6276975" y="46243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761038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761038" y="339725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765800" y="2784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59450" y="21685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2487613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09245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69570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430053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90378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5507038" y="55721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754313" y="57070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3359150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456723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517048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2620963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3221038" y="52435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4432300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5041900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643563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979863" y="5705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829050" y="52371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33194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9417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4533900" y="51958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709863" y="5203825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/>
          <p:nvPr/>
        </p:nvCxnSpPr>
        <p:spPr>
          <a:xfrm>
            <a:off x="5797550" y="5715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6270625" y="52514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759450" y="5213350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741988" y="4567238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5127625" y="51927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5450" y="1849438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86" name="TextBox 1"/>
          <p:cNvSpPr txBox="1">
            <a:spLocks noChangeArrowheads="1"/>
          </p:cNvSpPr>
          <p:nvPr/>
        </p:nvSpPr>
        <p:spPr bwMode="auto">
          <a:xfrm>
            <a:off x="2032000" y="2176463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C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</p:txBody>
      </p:sp>
      <p:sp>
        <p:nvSpPr>
          <p:cNvPr id="9387" name="TextBox 2"/>
          <p:cNvSpPr txBox="1">
            <a:spLocks noChangeArrowheads="1"/>
          </p:cNvSpPr>
          <p:nvPr/>
        </p:nvSpPr>
        <p:spPr bwMode="auto">
          <a:xfrm>
            <a:off x="2417762" y="1449388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135688" y="55800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495550" y="19240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390" name="TextBox 3"/>
          <p:cNvSpPr txBox="1">
            <a:spLocks noChangeArrowheads="1"/>
          </p:cNvSpPr>
          <p:nvPr/>
        </p:nvSpPr>
        <p:spPr bwMode="auto">
          <a:xfrm>
            <a:off x="1588" y="-762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Can We Find the Middle Node without Constructing the Longest Path?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5988050"/>
            <a:ext cx="9043988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i="1" dirty="0" err="1">
                <a:latin typeface="Calibri" panose="020F0502020204030204" pitchFamily="34" charset="0"/>
              </a:rPr>
              <a:t>i</a:t>
            </a:r>
            <a:r>
              <a:rPr lang="en-US" sz="1800" b="1" dirty="0">
                <a:latin typeface="Calibri" panose="020F0502020204030204" pitchFamily="34" charset="0"/>
              </a:rPr>
              <a:t>-path</a:t>
            </a:r>
            <a:r>
              <a:rPr lang="en-US" sz="1800" dirty="0">
                <a:latin typeface="Calibri" panose="020F0502020204030204" pitchFamily="34" charset="0"/>
              </a:rPr>
              <a:t> – a longest  path among paths that visit the </a:t>
            </a:r>
            <a:r>
              <a:rPr lang="en-US" sz="1800" i="1" dirty="0" err="1">
                <a:latin typeface="Calibri" panose="020F0502020204030204" pitchFamily="34" charset="0"/>
              </a:rPr>
              <a:t>i</a:t>
            </a:r>
            <a:r>
              <a:rPr lang="en-US" sz="1800" dirty="0" err="1">
                <a:latin typeface="Calibri" panose="020F0502020204030204" pitchFamily="34" charset="0"/>
              </a:rPr>
              <a:t>-th</a:t>
            </a:r>
            <a:r>
              <a:rPr lang="en-US" sz="1800" dirty="0">
                <a:latin typeface="Calibri" panose="020F0502020204030204" pitchFamily="34" charset="0"/>
              </a:rPr>
              <a:t> node in the middle column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8275" y="3975100"/>
            <a:ext cx="258286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4-path</a:t>
            </a:r>
            <a:r>
              <a:rPr lang="en-US" dirty="0">
                <a:latin typeface="Calibri" panose="020F0502020204030204" pitchFamily="34" charset="0"/>
              </a:rPr>
              <a:t> that visits the node (4,middle) 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</a:rPr>
              <a:t>In the middle column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642A46-1579-4C49-A5B2-3050CCA0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361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/>
          <p:cNvSpPr/>
          <p:nvPr/>
        </p:nvSpPr>
        <p:spPr>
          <a:xfrm>
            <a:off x="430688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49" name="Oval 148"/>
          <p:cNvSpPr/>
          <p:nvPr/>
        </p:nvSpPr>
        <p:spPr>
          <a:xfrm>
            <a:off x="3703638" y="19240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098800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91013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514975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495550" y="25209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098800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703638" y="252888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30688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91013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514975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30688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49555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703638" y="313213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09880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91013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514975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497138" y="37353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98800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703638" y="373697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30688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91013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514975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306888" y="4340225"/>
            <a:ext cx="266700" cy="266700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78" name="Oval 177"/>
          <p:cNvSpPr/>
          <p:nvPr/>
        </p:nvSpPr>
        <p:spPr>
          <a:xfrm>
            <a:off x="2497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703638" y="434022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098800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910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514975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49555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09880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703638" y="4945063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30688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91013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514975" y="49450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0" name="Straight Arrow Connector 199"/>
          <p:cNvCxnSpPr>
            <a:endCxn id="150" idx="2"/>
          </p:cNvCxnSpPr>
          <p:nvPr/>
        </p:nvCxnSpPr>
        <p:spPr>
          <a:xfrm>
            <a:off x="2762250" y="2057400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3365500" y="2057400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968750" y="2057400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4573588" y="2057400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5176838" y="20574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endCxn id="153" idx="0"/>
          </p:cNvCxnSpPr>
          <p:nvPr/>
        </p:nvCxnSpPr>
        <p:spPr>
          <a:xfrm>
            <a:off x="262890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762250" y="2657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3968750" y="26574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5176838" y="2657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762250" y="32575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336550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96875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5176838" y="32575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762250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968750" y="386873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573588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176838" y="38687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762250" y="4479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365500" y="44799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3968750" y="4479925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176838" y="44799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762250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3365500" y="5080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573588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176838" y="50800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62890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628900" y="33988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630488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628900" y="4606925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3227388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3227388" y="2795588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3227388" y="3406775"/>
            <a:ext cx="3175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3230563" y="40100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3227388" y="46148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827463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827463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827463" y="33988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829050" y="400208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4438650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4438650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4438650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4441825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4438650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5048250" y="2190750"/>
            <a:ext cx="0" cy="33020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5048250" y="2787650"/>
            <a:ext cx="0" cy="344488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5048250" y="3398838"/>
            <a:ext cx="3175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5051425" y="4002088"/>
            <a:ext cx="0" cy="338137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5048250" y="46069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649913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649913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649913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653088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649913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379788" y="38719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3365500" y="2679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4573588" y="2674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987800" y="50768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4573588" y="4479925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45735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836988" y="460851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endCxn id="155" idx="1"/>
          </p:cNvCxnSpPr>
          <p:nvPr/>
        </p:nvCxnSpPr>
        <p:spPr>
          <a:xfrm>
            <a:off x="2722563" y="2152650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56" idx="1"/>
          </p:cNvCxnSpPr>
          <p:nvPr/>
        </p:nvCxnSpPr>
        <p:spPr>
          <a:xfrm>
            <a:off x="3325813" y="21478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3325813" y="27876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929063" y="33686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4533900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138738" y="4576763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711450" y="276066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3325813" y="457676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948113" y="4576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4540250" y="45672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5133975" y="3963988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716213" y="45767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938588" y="21526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930650" y="27717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4533900" y="33686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3330575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924300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4522788" y="275590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5133975" y="33877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722563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722563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302000" y="3960813"/>
            <a:ext cx="415925" cy="4206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4533900" y="21605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5138738" y="2776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5132388" y="216058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6142038" y="19335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42038" y="25368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42038" y="31416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42038" y="37449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42038" y="4348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42038" y="49530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805488" y="2066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805488" y="26654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8054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805488" y="38766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805488" y="44878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805488" y="5087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6276975" y="2208213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6276975" y="28035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6276975" y="34163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280150" y="401955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6276975" y="46243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761038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761038" y="339725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765800" y="2784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59450" y="21685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2487613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09245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69570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430053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90378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5507038" y="55721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754313" y="57070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3359150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456723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517048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2620963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3221038" y="52435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4432300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5041900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643563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979863" y="5705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829050" y="52371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33194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9417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4533900" y="51958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709863" y="5203825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/>
          <p:nvPr/>
        </p:nvCxnSpPr>
        <p:spPr>
          <a:xfrm>
            <a:off x="5797550" y="5715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6270625" y="52514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759450" y="5213350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741988" y="4567238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5127625" y="51927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5450" y="1849438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10" name="TextBox 1"/>
          <p:cNvSpPr txBox="1">
            <a:spLocks noChangeArrowheads="1"/>
          </p:cNvSpPr>
          <p:nvPr/>
        </p:nvSpPr>
        <p:spPr bwMode="auto">
          <a:xfrm>
            <a:off x="2032000" y="2176463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</p:txBody>
      </p:sp>
      <p:sp>
        <p:nvSpPr>
          <p:cNvPr id="176" name="Oval 175"/>
          <p:cNvSpPr/>
          <p:nvPr/>
        </p:nvSpPr>
        <p:spPr>
          <a:xfrm>
            <a:off x="6135688" y="55800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495550" y="19240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14" name="TextBox 3"/>
          <p:cNvSpPr txBox="1">
            <a:spLocks noChangeArrowheads="1"/>
          </p:cNvSpPr>
          <p:nvPr/>
        </p:nvSpPr>
        <p:spPr bwMode="auto">
          <a:xfrm>
            <a:off x="1588" y="-762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itchFamily="34" charset="0"/>
              </a:rPr>
              <a:t>Can We Find The Lengths of All </a:t>
            </a:r>
            <a:r>
              <a:rPr lang="en-US" altLang="en-US" sz="3600" i="1" dirty="0" err="1">
                <a:latin typeface="Calibri" pitchFamily="34" charset="0"/>
              </a:rPr>
              <a:t>i</a:t>
            </a:r>
            <a:r>
              <a:rPr lang="en-US" altLang="en-US" sz="3600" dirty="0">
                <a:latin typeface="Calibri" pitchFamily="34" charset="0"/>
              </a:rPr>
              <a:t>-paths? </a:t>
            </a:r>
          </a:p>
        </p:txBody>
      </p:sp>
      <p:sp>
        <p:nvSpPr>
          <p:cNvPr id="183" name="TextBox 2"/>
          <p:cNvSpPr txBox="1">
            <a:spLocks noChangeArrowheads="1"/>
          </p:cNvSpPr>
          <p:nvPr/>
        </p:nvSpPr>
        <p:spPr bwMode="auto">
          <a:xfrm>
            <a:off x="2417762" y="1449388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542087" y="3006071"/>
            <a:ext cx="2544763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Calibri" panose="020F0502020204030204" pitchFamily="34" charset="0"/>
              </a:rPr>
              <a:t>length(</a:t>
            </a:r>
            <a:r>
              <a:rPr lang="en-US" sz="2400" i="1" dirty="0" err="1">
                <a:latin typeface="Calibri" panose="020F0502020204030204" pitchFamily="34" charset="0"/>
              </a:rPr>
              <a:t>i</a:t>
            </a:r>
            <a:r>
              <a:rPr lang="en-US" sz="2400" i="1" dirty="0">
                <a:latin typeface="Calibri" panose="020F0502020204030204" pitchFamily="34" charset="0"/>
              </a:rPr>
              <a:t>)</a:t>
            </a:r>
            <a:r>
              <a:rPr lang="en-US" sz="2400" dirty="0">
                <a:latin typeface="Calibri" panose="020F0502020204030204" pitchFamily="34" charset="0"/>
              </a:rPr>
              <a:t>:</a:t>
            </a:r>
          </a:p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</a:rPr>
              <a:t>length of an </a:t>
            </a:r>
            <a:r>
              <a:rPr lang="en-US" sz="2400" i="1" dirty="0" err="1">
                <a:latin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</a:rPr>
              <a:t>-path:</a:t>
            </a:r>
          </a:p>
          <a:p>
            <a:pPr algn="ctr">
              <a:defRPr/>
            </a:pPr>
            <a:endParaRPr lang="en-US" sz="2400" i="1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2400" i="1" dirty="0">
                <a:latin typeface="Calibri" panose="020F0502020204030204" pitchFamily="34" charset="0"/>
              </a:rPr>
              <a:t>length(0)=2</a:t>
            </a:r>
          </a:p>
          <a:p>
            <a:pPr algn="ctr">
              <a:defRPr/>
            </a:pPr>
            <a:r>
              <a:rPr lang="en-US" sz="2400" i="1" dirty="0">
                <a:latin typeface="Calibri" panose="020F0502020204030204" pitchFamily="34" charset="0"/>
              </a:rPr>
              <a:t>length(4)=4</a:t>
            </a:r>
            <a:r>
              <a:rPr lang="en-US" sz="24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0991C-A5FE-AE4A-A4B1-9830EA28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3707871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/>
          <p:cNvSpPr/>
          <p:nvPr/>
        </p:nvSpPr>
        <p:spPr>
          <a:xfrm>
            <a:off x="430688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49" name="Oval 148"/>
          <p:cNvSpPr/>
          <p:nvPr/>
        </p:nvSpPr>
        <p:spPr>
          <a:xfrm>
            <a:off x="3703638" y="19240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098800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91013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514975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495550" y="25209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098800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703638" y="252888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30688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59" name="Oval 158"/>
          <p:cNvSpPr/>
          <p:nvPr/>
        </p:nvSpPr>
        <p:spPr>
          <a:xfrm>
            <a:off x="491013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514975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30688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63" name="Oval 162"/>
          <p:cNvSpPr/>
          <p:nvPr/>
        </p:nvSpPr>
        <p:spPr>
          <a:xfrm>
            <a:off x="249555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703638" y="313213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09880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91013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514975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497138" y="37353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98800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703638" y="373697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30688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74" name="Oval 173"/>
          <p:cNvSpPr/>
          <p:nvPr/>
        </p:nvSpPr>
        <p:spPr>
          <a:xfrm>
            <a:off x="491013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514975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306888" y="4340225"/>
            <a:ext cx="266700" cy="266700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78" name="Oval 177"/>
          <p:cNvSpPr/>
          <p:nvPr/>
        </p:nvSpPr>
        <p:spPr>
          <a:xfrm>
            <a:off x="2497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703638" y="434022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098800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910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514975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49555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09880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703638" y="4945063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30688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98" name="Oval 197"/>
          <p:cNvSpPr/>
          <p:nvPr/>
        </p:nvSpPr>
        <p:spPr>
          <a:xfrm>
            <a:off x="491013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514975" y="49450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0" name="Straight Arrow Connector 199"/>
          <p:cNvCxnSpPr>
            <a:endCxn id="150" idx="2"/>
          </p:cNvCxnSpPr>
          <p:nvPr/>
        </p:nvCxnSpPr>
        <p:spPr>
          <a:xfrm>
            <a:off x="2762250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336550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96875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4573588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5176838" y="20574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endCxn id="153" idx="0"/>
          </p:cNvCxnSpPr>
          <p:nvPr/>
        </p:nvCxnSpPr>
        <p:spPr>
          <a:xfrm>
            <a:off x="262890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762250" y="2657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3968750" y="26574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5176838" y="2657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762250" y="32575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336550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96875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5176838" y="32575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762250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968750" y="386873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573588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176838" y="38687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762250" y="4479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365500" y="44799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3968750" y="4479925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176838" y="44799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762250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3365500" y="5080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573588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176838" y="50800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62890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628900" y="33988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630488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628900" y="4606925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3227388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3227388" y="2795588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3227388" y="3406775"/>
            <a:ext cx="3175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3230563" y="40100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3227388" y="46148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827463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827463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827463" y="33988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829050" y="400208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4438650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4438650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4438650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4441825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4438650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504825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504825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5048250" y="33988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5051425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5048250" y="46069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649913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649913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649913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653088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649913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379788" y="38719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3365500" y="2679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4573588" y="2674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987800" y="50768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4573588" y="4479925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45735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836988" y="460851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endCxn id="155" idx="1"/>
          </p:cNvCxnSpPr>
          <p:nvPr/>
        </p:nvCxnSpPr>
        <p:spPr>
          <a:xfrm>
            <a:off x="2722563" y="2152650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56" idx="1"/>
          </p:cNvCxnSpPr>
          <p:nvPr/>
        </p:nvCxnSpPr>
        <p:spPr>
          <a:xfrm>
            <a:off x="3325813" y="21478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3325813" y="27876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929063" y="33686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4533900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138738" y="4576763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711450" y="276066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3325813" y="457676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948113" y="4576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4540250" y="45672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5133975" y="3963988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716213" y="45767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938588" y="21526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930650" y="27717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4533900" y="33686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3330575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924300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4522788" y="275590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5133975" y="33877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722563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722563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302000" y="3960813"/>
            <a:ext cx="415925" cy="4206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4533900" y="21605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5138738" y="2776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5132388" y="216058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6142038" y="19335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42038" y="25368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42038" y="31416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42038" y="37449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42038" y="4348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42038" y="49530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805488" y="2066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805488" y="26654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8054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805488" y="38766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805488" y="44878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805488" y="5087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6276975" y="2208213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6276975" y="28035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6276975" y="34163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280150" y="401955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6276975" y="46243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761038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761038" y="339725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765800" y="2784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59450" y="21685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2487613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09245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69570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430053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377" name="Oval 376"/>
          <p:cNvSpPr/>
          <p:nvPr/>
        </p:nvSpPr>
        <p:spPr>
          <a:xfrm>
            <a:off x="490378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5507038" y="55721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754313" y="57070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3359150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456723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517048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2620963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3221038" y="52435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4432300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5041900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643563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979863" y="5705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829050" y="52371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33194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9417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4533900" y="51958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709863" y="5203825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/>
          <p:nvPr/>
        </p:nvCxnSpPr>
        <p:spPr>
          <a:xfrm>
            <a:off x="5797550" y="5715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6270625" y="52514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759450" y="5213350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741988" y="4567238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5127625" y="51927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5450" y="1849438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10" name="TextBox 1"/>
          <p:cNvSpPr txBox="1">
            <a:spLocks noChangeArrowheads="1"/>
          </p:cNvSpPr>
          <p:nvPr/>
        </p:nvSpPr>
        <p:spPr bwMode="auto">
          <a:xfrm>
            <a:off x="2032000" y="2176463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</p:txBody>
      </p:sp>
      <p:sp>
        <p:nvSpPr>
          <p:cNvPr id="176" name="Oval 175"/>
          <p:cNvSpPr/>
          <p:nvPr/>
        </p:nvSpPr>
        <p:spPr>
          <a:xfrm>
            <a:off x="6135688" y="55800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495550" y="19240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14" name="TextBox 3"/>
          <p:cNvSpPr txBox="1">
            <a:spLocks noChangeArrowheads="1"/>
          </p:cNvSpPr>
          <p:nvPr/>
        </p:nvSpPr>
        <p:spPr bwMode="auto">
          <a:xfrm>
            <a:off x="1588" y="-762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Can We Find The Lengths of All </a:t>
            </a:r>
            <a:r>
              <a:rPr lang="en-US" altLang="en-US" sz="3600" i="1">
                <a:latin typeface="Calibri" pitchFamily="34" charset="0"/>
              </a:rPr>
              <a:t>i</a:t>
            </a:r>
            <a:r>
              <a:rPr lang="en-US" altLang="en-US" sz="3600">
                <a:latin typeface="Calibri" pitchFamily="34" charset="0"/>
              </a:rPr>
              <a:t>-paths? </a:t>
            </a:r>
          </a:p>
        </p:txBody>
      </p:sp>
      <p:sp>
        <p:nvSpPr>
          <p:cNvPr id="183" name="TextBox 2"/>
          <p:cNvSpPr txBox="1">
            <a:spLocks noChangeArrowheads="1"/>
          </p:cNvSpPr>
          <p:nvPr/>
        </p:nvSpPr>
        <p:spPr bwMode="auto">
          <a:xfrm>
            <a:off x="2417762" y="1449388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2BBA2-06F4-D546-9078-28F7E7C0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59858583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/>
          <p:cNvSpPr/>
          <p:nvPr/>
        </p:nvSpPr>
        <p:spPr>
          <a:xfrm>
            <a:off x="430688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49" name="Oval 148"/>
          <p:cNvSpPr/>
          <p:nvPr/>
        </p:nvSpPr>
        <p:spPr>
          <a:xfrm>
            <a:off x="3703638" y="19240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098800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910138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514975" y="19240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495550" y="25209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098800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703638" y="252888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30688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59" name="Oval 158"/>
          <p:cNvSpPr/>
          <p:nvPr/>
        </p:nvSpPr>
        <p:spPr>
          <a:xfrm>
            <a:off x="4910138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514975" y="25288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30688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63" name="Oval 162"/>
          <p:cNvSpPr/>
          <p:nvPr/>
        </p:nvSpPr>
        <p:spPr>
          <a:xfrm>
            <a:off x="249555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703638" y="3132138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098800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910138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514975" y="31321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497138" y="37353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098800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703638" y="373697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30688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74" name="Oval 173"/>
          <p:cNvSpPr/>
          <p:nvPr/>
        </p:nvSpPr>
        <p:spPr>
          <a:xfrm>
            <a:off x="4910138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514975" y="3736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306888" y="4340225"/>
            <a:ext cx="266700" cy="266700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78" name="Oval 177"/>
          <p:cNvSpPr/>
          <p:nvPr/>
        </p:nvSpPr>
        <p:spPr>
          <a:xfrm>
            <a:off x="2497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703638" y="4340225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098800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910138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514975" y="43402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49555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098800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703638" y="4945063"/>
            <a:ext cx="265112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30688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98" name="Oval 197"/>
          <p:cNvSpPr/>
          <p:nvPr/>
        </p:nvSpPr>
        <p:spPr>
          <a:xfrm>
            <a:off x="4910138" y="49450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514975" y="49450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0" name="Straight Arrow Connector 199"/>
          <p:cNvCxnSpPr>
            <a:endCxn id="150" idx="2"/>
          </p:cNvCxnSpPr>
          <p:nvPr/>
        </p:nvCxnSpPr>
        <p:spPr>
          <a:xfrm>
            <a:off x="2762250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336550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968750" y="2057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4573588" y="2057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5176838" y="20574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endCxn id="153" idx="0"/>
          </p:cNvCxnSpPr>
          <p:nvPr/>
        </p:nvCxnSpPr>
        <p:spPr>
          <a:xfrm>
            <a:off x="262890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762250" y="2657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3968750" y="26574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5176838" y="2657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762250" y="32575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336550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968750" y="32575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5176838" y="32575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762250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968750" y="386873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573588" y="3868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176838" y="38687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762250" y="4479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365500" y="44799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3968750" y="4479925"/>
            <a:ext cx="338138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176838" y="44799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762250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3365500" y="5080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573588" y="50800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176838" y="50800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62890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628900" y="33988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630488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628900" y="4606925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3227388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3227388" y="2795588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3227388" y="3406775"/>
            <a:ext cx="3175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3230563" y="40100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3227388" y="46148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827463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827463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827463" y="33988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829050" y="400208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4438650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4438650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4438650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4441825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4438650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5048250" y="2190750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5048250" y="27876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5048250" y="33988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5051425" y="40020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5048250" y="46069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649913" y="22002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649913" y="27955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649913" y="34083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653088" y="40100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649913" y="46164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379788" y="38719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3365500" y="2679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4573588" y="2674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987800" y="50768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4573588" y="4479925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45735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836988" y="460851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endCxn id="155" idx="1"/>
          </p:cNvCxnSpPr>
          <p:nvPr/>
        </p:nvCxnSpPr>
        <p:spPr>
          <a:xfrm>
            <a:off x="2722563" y="2152650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56" idx="1"/>
          </p:cNvCxnSpPr>
          <p:nvPr/>
        </p:nvCxnSpPr>
        <p:spPr>
          <a:xfrm>
            <a:off x="3325813" y="21478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3325813" y="27876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929063" y="33686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4533900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138738" y="4576763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711450" y="276066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3325813" y="457676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948113" y="4576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4540250" y="45672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5133975" y="3963988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716213" y="45767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938588" y="21526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930650" y="27717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4533900" y="33686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3330575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924300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4522788" y="275590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5133975" y="33877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722563" y="33750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722563" y="3981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302000" y="3960813"/>
            <a:ext cx="415925" cy="42068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4533900" y="21605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5138738" y="2776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5132388" y="216058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6142038" y="19335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42038" y="25368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42038" y="3141663"/>
            <a:ext cx="266700" cy="265112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42038" y="37449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42038" y="4348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42038" y="49530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805488" y="2066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805488" y="26654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805488" y="32654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805488" y="38766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805488" y="44878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805488" y="50879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6276975" y="2208213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6276975" y="28035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6276975" y="34163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280150" y="401955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6276975" y="46243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761038" y="39719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761038" y="339725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765800" y="2784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59450" y="21685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2487613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09245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695700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430053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377" name="Oval 376"/>
          <p:cNvSpPr/>
          <p:nvPr/>
        </p:nvSpPr>
        <p:spPr>
          <a:xfrm>
            <a:off x="4903788" y="557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5507038" y="55721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754313" y="57070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3359150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456723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5170488" y="570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2620963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3221038" y="52435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4432300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5041900" y="52339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643563" y="52435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979863" y="57054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829050" y="52371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33194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941763" y="52038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4533900" y="51958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709863" y="5203825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/>
          <p:nvPr/>
        </p:nvCxnSpPr>
        <p:spPr>
          <a:xfrm>
            <a:off x="5797550" y="57150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6270625" y="52514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759450" y="5213350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741988" y="4567238"/>
            <a:ext cx="455612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5127625" y="51927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5450" y="1849438"/>
            <a:ext cx="400050" cy="405923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34" name="TextBox 1"/>
          <p:cNvSpPr txBox="1">
            <a:spLocks noChangeArrowheads="1"/>
          </p:cNvSpPr>
          <p:nvPr/>
        </p:nvSpPr>
        <p:spPr bwMode="auto">
          <a:xfrm>
            <a:off x="2032000" y="2176463"/>
            <a:ext cx="3476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</p:txBody>
      </p:sp>
      <p:sp>
        <p:nvSpPr>
          <p:cNvPr id="176" name="Oval 175"/>
          <p:cNvSpPr/>
          <p:nvPr/>
        </p:nvSpPr>
        <p:spPr>
          <a:xfrm>
            <a:off x="6135688" y="55800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495550" y="19240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438" name="TextBox 3"/>
          <p:cNvSpPr txBox="1">
            <a:spLocks noChangeArrowheads="1"/>
          </p:cNvSpPr>
          <p:nvPr/>
        </p:nvSpPr>
        <p:spPr bwMode="auto">
          <a:xfrm>
            <a:off x="1588" y="-762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Can We Find The Lengths of </a:t>
            </a:r>
            <a:r>
              <a:rPr lang="en-US" altLang="en-US" sz="3600" i="1">
                <a:latin typeface="Calibri" pitchFamily="34" charset="0"/>
              </a:rPr>
              <a:t>i</a:t>
            </a:r>
            <a:r>
              <a:rPr lang="en-US" altLang="en-US" sz="3600">
                <a:latin typeface="Calibri" pitchFamily="34" charset="0"/>
              </a:rPr>
              <a:t>-paths? </a:t>
            </a:r>
          </a:p>
        </p:txBody>
      </p:sp>
      <p:sp>
        <p:nvSpPr>
          <p:cNvPr id="11439" name="TextBox 4"/>
          <p:cNvSpPr txBox="1">
            <a:spLocks noChangeArrowheads="1"/>
          </p:cNvSpPr>
          <p:nvPr/>
        </p:nvSpPr>
        <p:spPr bwMode="auto">
          <a:xfrm>
            <a:off x="128588" y="5988050"/>
            <a:ext cx="899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Calibri" pitchFamily="34" charset="0"/>
              </a:rPr>
              <a:t>length(i)</a:t>
            </a:r>
            <a:r>
              <a:rPr lang="en-US" altLang="en-US" sz="2800">
                <a:latin typeface="Calibri" pitchFamily="34" charset="0"/>
              </a:rPr>
              <a:t>=</a:t>
            </a:r>
            <a:r>
              <a:rPr lang="en-US" altLang="en-US" sz="2800" i="1">
                <a:latin typeface="Calibri" pitchFamily="34" charset="0"/>
              </a:rPr>
              <a:t>fromSource(i)+toSink(i)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443663" y="3871913"/>
            <a:ext cx="2659062" cy="831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Calibri" panose="020F0502020204030204" pitchFamily="34" charset="0"/>
              </a:rPr>
              <a:t>length(</a:t>
            </a:r>
            <a:r>
              <a:rPr lang="en-US" sz="2400" i="1" dirty="0" err="1">
                <a:latin typeface="Calibri" panose="020F0502020204030204" pitchFamily="34" charset="0"/>
              </a:rPr>
              <a:t>i</a:t>
            </a:r>
            <a:r>
              <a:rPr lang="en-US" sz="2400" i="1" dirty="0">
                <a:latin typeface="Calibri" panose="020F0502020204030204" pitchFamily="34" charset="0"/>
              </a:rPr>
              <a:t>)</a:t>
            </a:r>
            <a:r>
              <a:rPr lang="en-US" sz="2400" dirty="0">
                <a:latin typeface="Calibri" panose="020F0502020204030204" pitchFamily="34" charset="0"/>
              </a:rPr>
              <a:t>:</a:t>
            </a:r>
          </a:p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</a:rPr>
              <a:t>length of an </a:t>
            </a:r>
            <a:r>
              <a:rPr lang="en-US" sz="2400" i="1" dirty="0" err="1">
                <a:latin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</a:rPr>
              <a:t>-path  </a:t>
            </a:r>
          </a:p>
        </p:txBody>
      </p:sp>
      <p:sp>
        <p:nvSpPr>
          <p:cNvPr id="181" name="TextBox 2"/>
          <p:cNvSpPr txBox="1">
            <a:spLocks noChangeArrowheads="1"/>
          </p:cNvSpPr>
          <p:nvPr/>
        </p:nvSpPr>
        <p:spPr bwMode="auto">
          <a:xfrm>
            <a:off x="2417762" y="1449388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DA16F3-4074-D446-A36C-632561CD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7781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181600" cy="4876800"/>
          </a:xfrm>
          <a:noFill/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latin typeface="Calibri" pitchFamily="34" charset="0"/>
                <a:cs typeface="Times New Roman" pitchFamily="18" charset="0"/>
              </a:rPr>
              <a:t>In the late 1980s, biologists narrowed the search for the CF gene to a small region on chromosome 7.   </a:t>
            </a: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latin typeface="Calibri" pitchFamily="34" charset="0"/>
                <a:cs typeface="Times New Roman" pitchFamily="18" charset="0"/>
              </a:rPr>
              <a:t>One of these genes was </a:t>
            </a:r>
            <a:r>
              <a:rPr lang="en-US" altLang="en-US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similar </a:t>
            </a:r>
            <a:r>
              <a:rPr lang="en-US" altLang="en-US" dirty="0">
                <a:latin typeface="Calibri" pitchFamily="34" charset="0"/>
                <a:cs typeface="Times New Roman" pitchFamily="18" charset="0"/>
              </a:rPr>
              <a:t>to </a:t>
            </a:r>
            <a:r>
              <a:rPr lang="en-US" altLang="en-US" b="1" dirty="0">
                <a:latin typeface="Calibri" pitchFamily="34" charset="0"/>
                <a:cs typeface="Times New Roman" pitchFamily="18" charset="0"/>
              </a:rPr>
              <a:t>ATP binding proteins</a:t>
            </a:r>
            <a:r>
              <a:rPr lang="en-US" altLang="en-US" dirty="0">
                <a:latin typeface="Calibri" pitchFamily="34" charset="0"/>
                <a:cs typeface="Times New Roman" pitchFamily="18" charset="0"/>
              </a:rPr>
              <a:t> that act as transport channels responsible for secretion.</a:t>
            </a: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b="1" dirty="0">
                <a:latin typeface="Calibri" pitchFamily="34" charset="0"/>
                <a:cs typeface="Times New Roman" pitchFamily="18" charset="0"/>
              </a:rPr>
              <a:t>Hint:</a:t>
            </a:r>
            <a:r>
              <a:rPr lang="en-US" altLang="en-US" dirty="0">
                <a:latin typeface="Calibri" pitchFamily="34" charset="0"/>
                <a:cs typeface="Times New Roman" pitchFamily="18" charset="0"/>
              </a:rPr>
              <a:t> cystic fibrosis involves sweet secretion with abnormally high sodium levels. 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</a:pP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Where Is the Cystic Fibrosis Gene?  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219200" y="6234113"/>
            <a:ext cx="6964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  <a:cs typeface="Times New Roman" pitchFamily="18" charset="0"/>
              </a:rPr>
              <a:t>Adenosine Triphosphate</a:t>
            </a:r>
            <a:r>
              <a:rPr lang="en-US" altLang="en-US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b="1">
                <a:latin typeface="Calibri" pitchFamily="34" charset="0"/>
                <a:cs typeface="Times New Roman" pitchFamily="18" charset="0"/>
              </a:rPr>
              <a:t>(ATP)</a:t>
            </a:r>
            <a:r>
              <a:rPr lang="en-US" altLang="en-US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i="0">
                <a:latin typeface="Calibri" pitchFamily="34" charset="0"/>
                <a:cs typeface="Times New Roman" pitchFamily="18" charset="0"/>
              </a:rPr>
              <a:t>transports chemical energy within cells.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8249" b="24225"/>
          <a:stretch>
            <a:fillRect/>
          </a:stretch>
        </p:blipFill>
        <p:spPr bwMode="auto">
          <a:xfrm>
            <a:off x="5486400" y="1827213"/>
            <a:ext cx="430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6019800" y="3473450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itchFamily="34" charset="0"/>
              </a:rPr>
              <a:t>Chromosome 7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8A8ED9-7A21-2947-9BAE-52A5EAB7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217189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Rectangle 496"/>
          <p:cNvSpPr/>
          <p:nvPr/>
        </p:nvSpPr>
        <p:spPr>
          <a:xfrm>
            <a:off x="7015163" y="1874838"/>
            <a:ext cx="1819275" cy="3648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6" name="Rectangle 495"/>
          <p:cNvSpPr/>
          <p:nvPr/>
        </p:nvSpPr>
        <p:spPr>
          <a:xfrm>
            <a:off x="496888" y="1874838"/>
            <a:ext cx="1820862" cy="364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1275" y="1279525"/>
            <a:ext cx="4322492" cy="4437063"/>
            <a:chOff x="149004" y="72131"/>
            <a:chExt cx="4322415" cy="4435969"/>
          </a:xfrm>
        </p:grpSpPr>
        <p:sp>
          <p:nvSpPr>
            <p:cNvPr id="147" name="Oval 146"/>
            <p:cNvSpPr/>
            <p:nvPr/>
          </p:nvSpPr>
          <p:spPr>
            <a:xfrm>
              <a:off x="2290504" y="52445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8" name="Oval 147"/>
            <p:cNvSpPr/>
            <p:nvPr/>
          </p:nvSpPr>
          <p:spPr>
            <a:xfrm>
              <a:off x="479198" y="524457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9" name="Oval 148"/>
            <p:cNvSpPr/>
            <p:nvPr/>
          </p:nvSpPr>
          <p:spPr>
            <a:xfrm>
              <a:off x="1687265" y="524457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0" name="Oval 149"/>
            <p:cNvSpPr/>
            <p:nvPr/>
          </p:nvSpPr>
          <p:spPr>
            <a:xfrm>
              <a:off x="1082437" y="52445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2893743" y="52445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3498569" y="52445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479198" y="1121210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1082437" y="112914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56" name="Oval 155"/>
            <p:cNvSpPr/>
            <p:nvPr/>
          </p:nvSpPr>
          <p:spPr>
            <a:xfrm>
              <a:off x="1687265" y="1129145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2290504" y="112914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2893743" y="112914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498569" y="112914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290504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3" name="Oval 162"/>
            <p:cNvSpPr/>
            <p:nvPr/>
          </p:nvSpPr>
          <p:spPr>
            <a:xfrm>
              <a:off x="479198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1687265" y="1732247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6" name="Oval 165"/>
            <p:cNvSpPr/>
            <p:nvPr/>
          </p:nvSpPr>
          <p:spPr>
            <a:xfrm>
              <a:off x="1082437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8" name="Oval 167"/>
            <p:cNvSpPr/>
            <p:nvPr/>
          </p:nvSpPr>
          <p:spPr>
            <a:xfrm>
              <a:off x="2893743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498569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480786" y="2335348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1082437" y="233693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1687265" y="2336935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73" name="Oval 172"/>
            <p:cNvSpPr/>
            <p:nvPr/>
          </p:nvSpPr>
          <p:spPr>
            <a:xfrm>
              <a:off x="2290504" y="233693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74" name="Oval 173"/>
            <p:cNvSpPr/>
            <p:nvPr/>
          </p:nvSpPr>
          <p:spPr>
            <a:xfrm>
              <a:off x="2893743" y="233693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3498569" y="233693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2290504" y="2940037"/>
              <a:ext cx="266695" cy="26663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78" name="Oval 177"/>
            <p:cNvSpPr/>
            <p:nvPr/>
          </p:nvSpPr>
          <p:spPr>
            <a:xfrm>
              <a:off x="480786" y="294003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80" name="Oval 179"/>
            <p:cNvSpPr/>
            <p:nvPr/>
          </p:nvSpPr>
          <p:spPr>
            <a:xfrm>
              <a:off x="1687265" y="2940037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82" name="Oval 181"/>
            <p:cNvSpPr/>
            <p:nvPr/>
          </p:nvSpPr>
          <p:spPr>
            <a:xfrm>
              <a:off x="1082437" y="294003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84" name="Oval 183"/>
            <p:cNvSpPr/>
            <p:nvPr/>
          </p:nvSpPr>
          <p:spPr>
            <a:xfrm>
              <a:off x="2893743" y="294003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3498569" y="294003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479198" y="354472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91" name="Oval 190"/>
            <p:cNvSpPr/>
            <p:nvPr/>
          </p:nvSpPr>
          <p:spPr>
            <a:xfrm>
              <a:off x="1082437" y="354472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92" name="Oval 191"/>
            <p:cNvSpPr/>
            <p:nvPr/>
          </p:nvSpPr>
          <p:spPr>
            <a:xfrm>
              <a:off x="1687265" y="3544725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94" name="Oval 193"/>
            <p:cNvSpPr/>
            <p:nvPr/>
          </p:nvSpPr>
          <p:spPr>
            <a:xfrm>
              <a:off x="2290504" y="354472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98" name="Oval 197"/>
            <p:cNvSpPr/>
            <p:nvPr/>
          </p:nvSpPr>
          <p:spPr>
            <a:xfrm>
              <a:off x="2893743" y="354472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3498569" y="3544725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00" name="Straight Arrow Connector 199"/>
            <p:cNvCxnSpPr>
              <a:stCxn id="148" idx="6"/>
              <a:endCxn id="150" idx="2"/>
            </p:cNvCxnSpPr>
            <p:nvPr/>
          </p:nvCxnSpPr>
          <p:spPr>
            <a:xfrm>
              <a:off x="745893" y="657775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50" idx="6"/>
              <a:endCxn id="149" idx="2"/>
            </p:cNvCxnSpPr>
            <p:nvPr/>
          </p:nvCxnSpPr>
          <p:spPr>
            <a:xfrm>
              <a:off x="1349133" y="657775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49" idx="6"/>
              <a:endCxn id="147" idx="2"/>
            </p:cNvCxnSpPr>
            <p:nvPr/>
          </p:nvCxnSpPr>
          <p:spPr>
            <a:xfrm>
              <a:off x="1952372" y="657775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47" idx="6"/>
              <a:endCxn id="151" idx="2"/>
            </p:cNvCxnSpPr>
            <p:nvPr/>
          </p:nvCxnSpPr>
          <p:spPr>
            <a:xfrm>
              <a:off x="2557199" y="657775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51" idx="6"/>
              <a:endCxn id="152" idx="2"/>
            </p:cNvCxnSpPr>
            <p:nvPr/>
          </p:nvCxnSpPr>
          <p:spPr>
            <a:xfrm>
              <a:off x="3160438" y="657775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stCxn id="148" idx="4"/>
              <a:endCxn id="153" idx="0"/>
            </p:cNvCxnSpPr>
            <p:nvPr/>
          </p:nvCxnSpPr>
          <p:spPr>
            <a:xfrm>
              <a:off x="612546" y="791092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>
              <a:off x="745893" y="1257702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1952372" y="1257702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>
              <a:off x="3160438" y="1257702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>
              <a:off x="745893" y="1857629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1349133" y="1857629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1952372" y="1857629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>
              <a:off x="3160438" y="1857629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>
              <a:off x="745893" y="2468665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1952372" y="2468665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>
              <a:off x="2557199" y="2468665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3160438" y="2468665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>
              <a:off x="745893" y="3079702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>
              <a:off x="1349133" y="3079702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>
              <a:off x="1952372" y="3079702"/>
              <a:ext cx="338132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>
              <a:off x="3160438" y="3079702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>
              <a:off x="745893" y="3679629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>
              <a:off x="1349133" y="3679629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>
              <a:off x="2557199" y="3679629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3160438" y="3679629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153" idx="4"/>
              <a:endCxn id="163" idx="0"/>
            </p:cNvCxnSpPr>
            <p:nvPr/>
          </p:nvCxnSpPr>
          <p:spPr>
            <a:xfrm>
              <a:off x="612546" y="1387845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stCxn id="163" idx="4"/>
              <a:endCxn id="170" idx="0"/>
            </p:cNvCxnSpPr>
            <p:nvPr/>
          </p:nvCxnSpPr>
          <p:spPr>
            <a:xfrm>
              <a:off x="612546" y="1998881"/>
              <a:ext cx="1588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stCxn id="170" idx="4"/>
              <a:endCxn id="178" idx="0"/>
            </p:cNvCxnSpPr>
            <p:nvPr/>
          </p:nvCxnSpPr>
          <p:spPr>
            <a:xfrm>
              <a:off x="614134" y="2601982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178" idx="4"/>
              <a:endCxn id="189" idx="0"/>
            </p:cNvCxnSpPr>
            <p:nvPr/>
          </p:nvCxnSpPr>
          <p:spPr>
            <a:xfrm flipH="1">
              <a:off x="612546" y="3206671"/>
              <a:ext cx="1588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1211023" y="800614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1211023" y="1395780"/>
              <a:ext cx="0" cy="345990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1211023" y="2008403"/>
              <a:ext cx="3175" cy="334880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>
              <a:off x="1214198" y="2609918"/>
              <a:ext cx="0" cy="33964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 flipH="1">
              <a:off x="1211023" y="321619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>
              <a:off x="1811087" y="791092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>
              <a:off x="1811087" y="1387845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>
              <a:off x="1811087" y="1998881"/>
              <a:ext cx="1587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>
              <a:off x="1812674" y="2601982"/>
              <a:ext cx="1588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2422263" y="800614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>
              <a:off x="2422263" y="1395780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>
              <a:off x="2422263" y="2008403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>
              <a:off x="2425438" y="2611505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flipH="1">
              <a:off x="2422263" y="321619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>
              <a:off x="3031853" y="791092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>
              <a:off x="3031853" y="1387845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>
              <a:off x="3031853" y="1998881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3035028" y="2601982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H="1">
              <a:off x="3031853" y="3206671"/>
              <a:ext cx="3175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3633505" y="800614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>
              <a:off x="3633505" y="1395780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>
              <a:off x="3633505" y="2008403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>
              <a:off x="3636680" y="2611505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>
              <a:off x="3633505" y="321619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>
              <a:off x="1363420" y="2471839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>
              <a:off x="1349133" y="1279921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>
              <a:off x="2557199" y="1275159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>
              <a:off x="1971421" y="3678042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>
              <a:off x="2557199" y="3079702"/>
              <a:ext cx="336544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>
              <a:off x="2557199" y="186556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>
              <a:off x="1820612" y="3208258"/>
              <a:ext cx="1587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48" idx="5"/>
              <a:endCxn id="155" idx="1"/>
            </p:cNvCxnSpPr>
            <p:nvPr/>
          </p:nvCxnSpPr>
          <p:spPr>
            <a:xfrm>
              <a:off x="706207" y="753001"/>
              <a:ext cx="415918" cy="41423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endCxn id="156" idx="1"/>
            </p:cNvCxnSpPr>
            <p:nvPr/>
          </p:nvCxnSpPr>
          <p:spPr>
            <a:xfrm>
              <a:off x="1309446" y="748239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>
              <a:off x="1309446" y="1387845"/>
              <a:ext cx="415918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>
              <a:off x="1912686" y="1968726"/>
              <a:ext cx="414330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>
              <a:off x="2517512" y="2581350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>
              <a:off x="3122339" y="3176515"/>
              <a:ext cx="414330" cy="415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>
              <a:off x="695094" y="1360863"/>
              <a:ext cx="414331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>
              <a:off x="1309446" y="3176515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>
              <a:off x="1931735" y="3176515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>
              <a:off x="2523862" y="3168580"/>
              <a:ext cx="415918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3117576" y="2563891"/>
              <a:ext cx="414331" cy="41423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>
              <a:off x="699857" y="3176515"/>
              <a:ext cx="414330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>
              <a:off x="1922210" y="753001"/>
              <a:ext cx="414330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>
              <a:off x="1914273" y="1371973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>
              <a:off x="2517512" y="1968726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>
              <a:off x="1314208" y="1975075"/>
              <a:ext cx="415918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>
              <a:off x="1907923" y="2571828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>
              <a:off x="2506400" y="1356102"/>
              <a:ext cx="414330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3117576" y="1987772"/>
              <a:ext cx="414331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706207" y="1975075"/>
              <a:ext cx="415918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706207" y="2581350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1285634" y="2560717"/>
              <a:ext cx="415918" cy="42058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>
              <a:off x="2517512" y="760936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3122339" y="1376734"/>
              <a:ext cx="414330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/>
            <p:nvPr/>
          </p:nvCxnSpPr>
          <p:spPr>
            <a:xfrm>
              <a:off x="3115989" y="760936"/>
              <a:ext cx="414330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/>
            <p:cNvSpPr/>
            <p:nvPr/>
          </p:nvSpPr>
          <p:spPr>
            <a:xfrm>
              <a:off x="4125621" y="533980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4125621" y="1137081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4125621" y="1741769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4125621" y="2344870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4125621" y="2949559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4125621" y="3552661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21" name="Straight Arrow Connector 320"/>
            <p:cNvCxnSpPr>
              <a:endCxn id="255" idx="2"/>
            </p:cNvCxnSpPr>
            <p:nvPr/>
          </p:nvCxnSpPr>
          <p:spPr>
            <a:xfrm>
              <a:off x="3789077" y="667297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3789077" y="1265637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>
            <a:xfrm>
              <a:off x="3789077" y="186556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3789077" y="2476601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>
              <a:off x="3789077" y="3087637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3789077" y="368756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>
              <a:off x="4260556" y="808549"/>
              <a:ext cx="0" cy="32853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>
              <a:off x="4260556" y="1403716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>
              <a:off x="4260556" y="2016340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>
              <a:off x="4263731" y="2619441"/>
              <a:ext cx="0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H="1">
              <a:off x="4260556" y="3224129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>
              <a:off x="3744628" y="2571828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>
              <a:off x="3744628" y="1997294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>
              <a:off x="3749390" y="1384670"/>
              <a:ext cx="415918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>
              <a:off x="3743040" y="768872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/>
            <p:cNvSpPr/>
            <p:nvPr/>
          </p:nvSpPr>
          <p:spPr>
            <a:xfrm>
              <a:off x="471261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374" name="Oval 373"/>
            <p:cNvSpPr/>
            <p:nvPr/>
          </p:nvSpPr>
          <p:spPr>
            <a:xfrm>
              <a:off x="1076087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375" name="Oval 374"/>
            <p:cNvSpPr/>
            <p:nvPr/>
          </p:nvSpPr>
          <p:spPr>
            <a:xfrm>
              <a:off x="1679327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76" name="Oval 375"/>
            <p:cNvSpPr/>
            <p:nvPr/>
          </p:nvSpPr>
          <p:spPr>
            <a:xfrm>
              <a:off x="2284154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77" name="Oval 376"/>
            <p:cNvSpPr/>
            <p:nvPr/>
          </p:nvSpPr>
          <p:spPr>
            <a:xfrm>
              <a:off x="2887393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3490632" y="4171633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79" name="Straight Arrow Connector 378"/>
            <p:cNvCxnSpPr/>
            <p:nvPr/>
          </p:nvCxnSpPr>
          <p:spPr>
            <a:xfrm>
              <a:off x="737956" y="4308124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>
              <a:off x="1342783" y="430812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>
              <a:off x="2550849" y="430812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>
              <a:off x="3154088" y="430812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>
              <a:endCxn id="373" idx="0"/>
            </p:cNvCxnSpPr>
            <p:nvPr/>
          </p:nvCxnSpPr>
          <p:spPr>
            <a:xfrm flipH="1">
              <a:off x="604609" y="383516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>
              <a:off x="1204673" y="3843101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H="1">
              <a:off x="2415914" y="3843101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H="1">
              <a:off x="3025503" y="383516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>
              <a:off x="3627155" y="3843101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>
              <a:off x="1963485" y="4304950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H="1">
              <a:off x="1812674" y="3836753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>
              <a:off x="1303096" y="3803424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>
              <a:off x="1925385" y="3805010"/>
              <a:ext cx="414330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>
              <a:off x="2517512" y="3795488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>
              <a:off x="691919" y="3805010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/>
            <p:nvPr/>
          </p:nvSpPr>
          <p:spPr>
            <a:xfrm>
              <a:off x="4119271" y="4181156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96" name="Straight Arrow Connector 395"/>
            <p:cNvCxnSpPr/>
            <p:nvPr/>
          </p:nvCxnSpPr>
          <p:spPr>
            <a:xfrm>
              <a:off x="3781139" y="4316059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H="1">
              <a:off x="4254206" y="385262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>
              <a:off x="3743040" y="3812946"/>
              <a:ext cx="414331" cy="415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>
              <a:stCxn id="185" idx="5"/>
            </p:cNvCxnSpPr>
            <p:nvPr/>
          </p:nvCxnSpPr>
          <p:spPr>
            <a:xfrm>
              <a:off x="3725578" y="3168580"/>
              <a:ext cx="455604" cy="43169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>
              <a:off x="3111226" y="3792314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19067" y="449863"/>
              <a:ext cx="400043" cy="4058237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40" name="TextBox 1"/>
            <p:cNvSpPr txBox="1">
              <a:spLocks noChangeArrowheads="1"/>
            </p:cNvSpPr>
            <p:nvPr/>
          </p:nvSpPr>
          <p:spPr bwMode="auto">
            <a:xfrm>
              <a:off x="149004" y="791581"/>
              <a:ext cx="348343" cy="34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T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T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C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</p:txBody>
        </p:sp>
        <p:sp>
          <p:nvSpPr>
            <p:cNvPr id="12641" name="TextBox 2"/>
            <p:cNvSpPr txBox="1">
              <a:spLocks noChangeArrowheads="1"/>
            </p:cNvSpPr>
            <p:nvPr/>
          </p:nvSpPr>
          <p:spPr bwMode="auto">
            <a:xfrm>
              <a:off x="442687" y="72131"/>
              <a:ext cx="4028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+mn-lt"/>
                </a:rPr>
                <a:t>A        C        G        </a:t>
              </a:r>
              <a:r>
                <a:rPr lang="en-US" altLang="en-US" sz="2000" dirty="0" err="1">
                  <a:latin typeface="+mn-lt"/>
                </a:rPr>
                <a:t>G</a:t>
              </a:r>
              <a:r>
                <a:rPr lang="en-US" altLang="en-US" sz="2000" dirty="0">
                  <a:latin typeface="+mn-lt"/>
                </a:rPr>
                <a:t>        A        </a:t>
              </a:r>
              <a:r>
                <a:rPr lang="en-US" altLang="en-US" sz="2000" dirty="0" err="1">
                  <a:latin typeface="+mn-lt"/>
                </a:rPr>
                <a:t>A</a:t>
              </a:r>
              <a:endParaRPr lang="en-US" altLang="en-US" sz="2000" dirty="0">
                <a:latin typeface="+mn-lt"/>
              </a:endParaRPr>
            </a:p>
          </p:txBody>
        </p:sp>
      </p:grpSp>
      <p:grpSp>
        <p:nvGrpSpPr>
          <p:cNvPr id="12293" name="Group 175"/>
          <p:cNvGrpSpPr>
            <a:grpSpLocks/>
          </p:cNvGrpSpPr>
          <p:nvPr/>
        </p:nvGrpSpPr>
        <p:grpSpPr bwMode="auto">
          <a:xfrm>
            <a:off x="4735513" y="1279524"/>
            <a:ext cx="4257514" cy="4437064"/>
            <a:chOff x="688030" y="-3307"/>
            <a:chExt cx="4257963" cy="4435970"/>
          </a:xfrm>
        </p:grpSpPr>
        <p:sp>
          <p:nvSpPr>
            <p:cNvPr id="179" name="Oval 178"/>
            <p:cNvSpPr/>
            <p:nvPr/>
          </p:nvSpPr>
          <p:spPr>
            <a:xfrm>
              <a:off x="2823442" y="44902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2220129" y="44902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1615228" y="44902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3428344" y="449020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87" name="Oval 186"/>
            <p:cNvSpPr/>
            <p:nvPr/>
          </p:nvSpPr>
          <p:spPr>
            <a:xfrm>
              <a:off x="4031657" y="44902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88" name="Oval 187"/>
            <p:cNvSpPr/>
            <p:nvPr/>
          </p:nvSpPr>
          <p:spPr>
            <a:xfrm>
              <a:off x="1011914" y="1045773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1615228" y="105370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2220129" y="105370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823442" y="105370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96" name="Oval 195"/>
            <p:cNvSpPr/>
            <p:nvPr/>
          </p:nvSpPr>
          <p:spPr>
            <a:xfrm>
              <a:off x="3428344" y="1053708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97" name="Oval 196"/>
            <p:cNvSpPr/>
            <p:nvPr/>
          </p:nvSpPr>
          <p:spPr>
            <a:xfrm>
              <a:off x="4031657" y="105370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07" name="Oval 206"/>
            <p:cNvSpPr/>
            <p:nvPr/>
          </p:nvSpPr>
          <p:spPr>
            <a:xfrm>
              <a:off x="2823442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08" name="Oval 207"/>
            <p:cNvSpPr/>
            <p:nvPr/>
          </p:nvSpPr>
          <p:spPr>
            <a:xfrm>
              <a:off x="1011914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220129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1615228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3428344" y="1656810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15" name="Oval 214"/>
            <p:cNvSpPr/>
            <p:nvPr/>
          </p:nvSpPr>
          <p:spPr>
            <a:xfrm>
              <a:off x="4031657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17" name="Oval 216"/>
            <p:cNvSpPr/>
            <p:nvPr/>
          </p:nvSpPr>
          <p:spPr>
            <a:xfrm>
              <a:off x="1015089" y="2259911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1615228" y="226149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2220129" y="226149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2823442" y="226149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1" name="Oval 250"/>
            <p:cNvSpPr/>
            <p:nvPr/>
          </p:nvSpPr>
          <p:spPr>
            <a:xfrm>
              <a:off x="3428344" y="2261498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2" name="Oval 251"/>
            <p:cNvSpPr/>
            <p:nvPr/>
          </p:nvSpPr>
          <p:spPr>
            <a:xfrm>
              <a:off x="4031657" y="226149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53" name="Oval 252"/>
            <p:cNvSpPr/>
            <p:nvPr/>
          </p:nvSpPr>
          <p:spPr>
            <a:xfrm>
              <a:off x="2823442" y="2864600"/>
              <a:ext cx="266728" cy="26663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4" name="Oval 253"/>
            <p:cNvSpPr/>
            <p:nvPr/>
          </p:nvSpPr>
          <p:spPr>
            <a:xfrm>
              <a:off x="1015089" y="286460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2220129" y="286460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1615228" y="286460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3428344" y="2864600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66" name="Oval 265"/>
            <p:cNvSpPr/>
            <p:nvPr/>
          </p:nvSpPr>
          <p:spPr>
            <a:xfrm>
              <a:off x="4031657" y="286460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96" name="Oval 295"/>
            <p:cNvSpPr/>
            <p:nvPr/>
          </p:nvSpPr>
          <p:spPr>
            <a:xfrm>
              <a:off x="1011914" y="346928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1615228" y="346928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2220129" y="346928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2823442" y="346928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306" name="Oval 305"/>
            <p:cNvSpPr/>
            <p:nvPr/>
          </p:nvSpPr>
          <p:spPr>
            <a:xfrm>
              <a:off x="3428344" y="3469288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307" name="Oval 306"/>
            <p:cNvSpPr/>
            <p:nvPr/>
          </p:nvSpPr>
          <p:spPr>
            <a:xfrm>
              <a:off x="4031657" y="3469288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1</a:t>
              </a:r>
            </a:p>
          </p:txBody>
        </p:sp>
        <p:cxnSp>
          <p:nvCxnSpPr>
            <p:cNvPr id="308" name="Straight Arrow Connector 307"/>
            <p:cNvCxnSpPr>
              <a:endCxn id="183" idx="2"/>
            </p:cNvCxnSpPr>
            <p:nvPr/>
          </p:nvCxnSpPr>
          <p:spPr>
            <a:xfrm>
              <a:off x="1278642" y="582338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183" idx="6"/>
              <a:endCxn id="181" idx="2"/>
            </p:cNvCxnSpPr>
            <p:nvPr/>
          </p:nvCxnSpPr>
          <p:spPr>
            <a:xfrm>
              <a:off x="1881956" y="582338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>
              <a:stCxn id="181" idx="6"/>
              <a:endCxn id="179" idx="2"/>
            </p:cNvCxnSpPr>
            <p:nvPr/>
          </p:nvCxnSpPr>
          <p:spPr>
            <a:xfrm>
              <a:off x="2486857" y="582338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>
              <a:stCxn id="179" idx="6"/>
              <a:endCxn id="186" idx="2"/>
            </p:cNvCxnSpPr>
            <p:nvPr/>
          </p:nvCxnSpPr>
          <p:spPr>
            <a:xfrm>
              <a:off x="3090170" y="582338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186" idx="6"/>
              <a:endCxn id="187" idx="2"/>
            </p:cNvCxnSpPr>
            <p:nvPr/>
          </p:nvCxnSpPr>
          <p:spPr>
            <a:xfrm>
              <a:off x="3693484" y="582338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>
              <a:endCxn id="188" idx="0"/>
            </p:cNvCxnSpPr>
            <p:nvPr/>
          </p:nvCxnSpPr>
          <p:spPr>
            <a:xfrm>
              <a:off x="1145278" y="715655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>
              <a:off x="1278642" y="1182265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2486857" y="1182265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3693484" y="1182265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>
              <a:off x="1278642" y="1782192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/>
            <p:nvPr/>
          </p:nvCxnSpPr>
          <p:spPr>
            <a:xfrm>
              <a:off x="1881956" y="1782192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>
              <a:off x="2486857" y="1782192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>
              <a:off x="3693484" y="1782192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>
              <a:off x="1278642" y="2393228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>
              <a:off x="2486857" y="2393228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>
              <a:off x="3090170" y="2393228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>
              <a:off x="3693484" y="2393228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>
              <a:off x="1278642" y="3004265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>
              <a:off x="1881956" y="3004265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>
              <a:off x="2486857" y="3004265"/>
              <a:ext cx="336585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>
              <a:off x="3693484" y="3004265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>
            <a:xfrm>
              <a:off x="1278642" y="3604192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/>
            <p:nvPr/>
          </p:nvCxnSpPr>
          <p:spPr>
            <a:xfrm>
              <a:off x="1881956" y="3604192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/>
            <p:nvPr/>
          </p:nvCxnSpPr>
          <p:spPr>
            <a:xfrm>
              <a:off x="3090170" y="3604192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>
              <a:off x="3693484" y="3604192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88" idx="4"/>
              <a:endCxn id="208" idx="0"/>
            </p:cNvCxnSpPr>
            <p:nvPr/>
          </p:nvCxnSpPr>
          <p:spPr>
            <a:xfrm>
              <a:off x="1145278" y="1312408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>
              <a:stCxn id="208" idx="4"/>
              <a:endCxn id="217" idx="0"/>
            </p:cNvCxnSpPr>
            <p:nvPr/>
          </p:nvCxnSpPr>
          <p:spPr>
            <a:xfrm>
              <a:off x="1145278" y="1923444"/>
              <a:ext cx="1587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>
              <a:stCxn id="217" idx="4"/>
              <a:endCxn id="254" idx="0"/>
            </p:cNvCxnSpPr>
            <p:nvPr/>
          </p:nvCxnSpPr>
          <p:spPr>
            <a:xfrm>
              <a:off x="1146865" y="2526545"/>
              <a:ext cx="1588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254" idx="4"/>
              <a:endCxn id="296" idx="0"/>
            </p:cNvCxnSpPr>
            <p:nvPr/>
          </p:nvCxnSpPr>
          <p:spPr>
            <a:xfrm flipH="1">
              <a:off x="1145278" y="3131234"/>
              <a:ext cx="3175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>
              <a:off x="1743828" y="725177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>
              <a:off x="1743828" y="1320343"/>
              <a:ext cx="0" cy="345990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1743828" y="1932966"/>
              <a:ext cx="3175" cy="334880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>
              <a:off x="1747004" y="2534481"/>
              <a:ext cx="0" cy="33964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>
              <a:off x="1743828" y="3140757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>
              <a:off x="2343967" y="715655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>
              <a:off x="2343967" y="1312408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>
              <a:off x="2343967" y="192344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>
              <a:off x="2347142" y="2526545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>
              <a:off x="2955219" y="725177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>
              <a:off x="2955219" y="1320343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>
              <a:off x="2955219" y="193296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>
              <a:off x="2958394" y="2536068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>
              <a:off x="2955219" y="3140757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>
              <a:off x="3564883" y="715655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>
              <a:off x="3564883" y="1312408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/>
            <p:nvPr/>
          </p:nvCxnSpPr>
          <p:spPr>
            <a:xfrm>
              <a:off x="3564883" y="192344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>
              <a:off x="3568059" y="2526545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/>
            <p:nvPr/>
          </p:nvCxnSpPr>
          <p:spPr>
            <a:xfrm flipH="1">
              <a:off x="3564883" y="3131234"/>
              <a:ext cx="3175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>
              <a:off x="4166609" y="725177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/>
            <p:nvPr/>
          </p:nvCxnSpPr>
          <p:spPr>
            <a:xfrm>
              <a:off x="4166609" y="1320343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/>
            <p:nvPr/>
          </p:nvCxnSpPr>
          <p:spPr>
            <a:xfrm>
              <a:off x="4166609" y="193296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/>
            <p:nvPr/>
          </p:nvCxnSpPr>
          <p:spPr>
            <a:xfrm>
              <a:off x="4169784" y="2536068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/>
            <p:nvPr/>
          </p:nvCxnSpPr>
          <p:spPr>
            <a:xfrm flipH="1">
              <a:off x="4166609" y="3140757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/>
            <p:nvPr/>
          </p:nvCxnSpPr>
          <p:spPr>
            <a:xfrm>
              <a:off x="1897833" y="2396402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/>
            <p:nvPr/>
          </p:nvCxnSpPr>
          <p:spPr>
            <a:xfrm>
              <a:off x="1881956" y="1204484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/>
            <p:nvPr/>
          </p:nvCxnSpPr>
          <p:spPr>
            <a:xfrm>
              <a:off x="3090170" y="1199722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/>
            <p:nvPr/>
          </p:nvCxnSpPr>
          <p:spPr>
            <a:xfrm>
              <a:off x="2504321" y="3602605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/>
            <p:nvPr/>
          </p:nvCxnSpPr>
          <p:spPr>
            <a:xfrm>
              <a:off x="3090170" y="3004265"/>
              <a:ext cx="338174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/>
            <p:nvPr/>
          </p:nvCxnSpPr>
          <p:spPr>
            <a:xfrm>
              <a:off x="3090170" y="1790127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/>
            <p:nvPr/>
          </p:nvCxnSpPr>
          <p:spPr>
            <a:xfrm flipH="1">
              <a:off x="2353493" y="3132821"/>
              <a:ext cx="1588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>
              <a:endCxn id="190" idx="1"/>
            </p:cNvCxnSpPr>
            <p:nvPr/>
          </p:nvCxnSpPr>
          <p:spPr>
            <a:xfrm>
              <a:off x="1238950" y="677564"/>
              <a:ext cx="415969" cy="41423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Arrow Connector 417"/>
            <p:cNvCxnSpPr>
              <a:endCxn id="193" idx="1"/>
            </p:cNvCxnSpPr>
            <p:nvPr/>
          </p:nvCxnSpPr>
          <p:spPr>
            <a:xfrm>
              <a:off x="1843852" y="672802"/>
              <a:ext cx="414381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/>
            <p:nvPr/>
          </p:nvCxnSpPr>
          <p:spPr>
            <a:xfrm>
              <a:off x="1843852" y="1312408"/>
              <a:ext cx="414381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/>
            <p:nvPr/>
          </p:nvCxnSpPr>
          <p:spPr>
            <a:xfrm>
              <a:off x="2445577" y="1893289"/>
              <a:ext cx="414382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/>
            <p:nvPr/>
          </p:nvCxnSpPr>
          <p:spPr>
            <a:xfrm>
              <a:off x="3050479" y="2505913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/>
            <p:nvPr/>
          </p:nvCxnSpPr>
          <p:spPr>
            <a:xfrm>
              <a:off x="3655380" y="3101078"/>
              <a:ext cx="414382" cy="415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/>
            <p:nvPr/>
          </p:nvCxnSpPr>
          <p:spPr>
            <a:xfrm>
              <a:off x="1227837" y="1285426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>
              <a:off x="1843852" y="3101078"/>
              <a:ext cx="414381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Arrow Connector 424"/>
            <p:cNvCxnSpPr/>
            <p:nvPr/>
          </p:nvCxnSpPr>
          <p:spPr>
            <a:xfrm>
              <a:off x="2464629" y="3101078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/>
            <p:nvPr/>
          </p:nvCxnSpPr>
          <p:spPr>
            <a:xfrm>
              <a:off x="3056830" y="3093143"/>
              <a:ext cx="415969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/>
            <p:nvPr/>
          </p:nvCxnSpPr>
          <p:spPr>
            <a:xfrm>
              <a:off x="3650617" y="2488454"/>
              <a:ext cx="414381" cy="41423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/>
            <p:cNvCxnSpPr/>
            <p:nvPr/>
          </p:nvCxnSpPr>
          <p:spPr>
            <a:xfrm>
              <a:off x="1232599" y="3101078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/>
            <p:nvPr/>
          </p:nvCxnSpPr>
          <p:spPr>
            <a:xfrm>
              <a:off x="2455103" y="677564"/>
              <a:ext cx="414382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/>
            <p:cNvCxnSpPr/>
            <p:nvPr/>
          </p:nvCxnSpPr>
          <p:spPr>
            <a:xfrm>
              <a:off x="2447165" y="1296536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/>
            <p:nvPr/>
          </p:nvCxnSpPr>
          <p:spPr>
            <a:xfrm>
              <a:off x="3050479" y="1893289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/>
            <p:nvPr/>
          </p:nvCxnSpPr>
          <p:spPr>
            <a:xfrm>
              <a:off x="1848614" y="1899638"/>
              <a:ext cx="414382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/>
            <p:cNvCxnSpPr/>
            <p:nvPr/>
          </p:nvCxnSpPr>
          <p:spPr>
            <a:xfrm>
              <a:off x="2440815" y="2496391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/>
            <p:cNvCxnSpPr/>
            <p:nvPr/>
          </p:nvCxnSpPr>
          <p:spPr>
            <a:xfrm>
              <a:off x="3039365" y="1280665"/>
              <a:ext cx="414382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/>
            <p:cNvCxnSpPr/>
            <p:nvPr/>
          </p:nvCxnSpPr>
          <p:spPr>
            <a:xfrm>
              <a:off x="3650617" y="1912335"/>
              <a:ext cx="414381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/>
            <p:cNvCxnSpPr/>
            <p:nvPr/>
          </p:nvCxnSpPr>
          <p:spPr>
            <a:xfrm>
              <a:off x="1238950" y="1899638"/>
              <a:ext cx="415969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/>
            <p:cNvCxnSpPr/>
            <p:nvPr/>
          </p:nvCxnSpPr>
          <p:spPr>
            <a:xfrm>
              <a:off x="1238950" y="2505913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437"/>
            <p:cNvCxnSpPr/>
            <p:nvPr/>
          </p:nvCxnSpPr>
          <p:spPr>
            <a:xfrm>
              <a:off x="1818449" y="2485280"/>
              <a:ext cx="415969" cy="42058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/>
            <p:nvPr/>
          </p:nvCxnSpPr>
          <p:spPr>
            <a:xfrm>
              <a:off x="3050479" y="685499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>
              <a:off x="3655380" y="1301297"/>
              <a:ext cx="414382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>
              <a:off x="3649029" y="685499"/>
              <a:ext cx="414382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/>
            <p:cNvSpPr/>
            <p:nvPr/>
          </p:nvSpPr>
          <p:spPr>
            <a:xfrm>
              <a:off x="4658786" y="458543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3" name="Oval 442"/>
            <p:cNvSpPr/>
            <p:nvPr/>
          </p:nvSpPr>
          <p:spPr>
            <a:xfrm>
              <a:off x="4658786" y="1061644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4" name="Oval 443"/>
            <p:cNvSpPr/>
            <p:nvPr/>
          </p:nvSpPr>
          <p:spPr>
            <a:xfrm>
              <a:off x="4658786" y="1666332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5" name="Oval 444"/>
            <p:cNvSpPr/>
            <p:nvPr/>
          </p:nvSpPr>
          <p:spPr>
            <a:xfrm>
              <a:off x="4658786" y="2269433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6" name="Oval 445"/>
            <p:cNvSpPr/>
            <p:nvPr/>
          </p:nvSpPr>
          <p:spPr>
            <a:xfrm>
              <a:off x="4658786" y="2874122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7" name="Oval 446"/>
            <p:cNvSpPr/>
            <p:nvPr/>
          </p:nvSpPr>
          <p:spPr>
            <a:xfrm>
              <a:off x="4658786" y="3477224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cxnSp>
          <p:nvCxnSpPr>
            <p:cNvPr id="448" name="Straight Arrow Connector 447"/>
            <p:cNvCxnSpPr>
              <a:endCxn id="442" idx="2"/>
            </p:cNvCxnSpPr>
            <p:nvPr/>
          </p:nvCxnSpPr>
          <p:spPr>
            <a:xfrm>
              <a:off x="4322200" y="591860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Arrow Connector 448"/>
            <p:cNvCxnSpPr/>
            <p:nvPr/>
          </p:nvCxnSpPr>
          <p:spPr>
            <a:xfrm>
              <a:off x="4322200" y="1190200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/>
            <p:cNvCxnSpPr/>
            <p:nvPr/>
          </p:nvCxnSpPr>
          <p:spPr>
            <a:xfrm>
              <a:off x="4322200" y="179012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Arrow Connector 450"/>
            <p:cNvCxnSpPr/>
            <p:nvPr/>
          </p:nvCxnSpPr>
          <p:spPr>
            <a:xfrm>
              <a:off x="4322200" y="2401164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/>
            <p:nvPr/>
          </p:nvCxnSpPr>
          <p:spPr>
            <a:xfrm>
              <a:off x="4322200" y="3012200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/>
            <p:cNvCxnSpPr/>
            <p:nvPr/>
          </p:nvCxnSpPr>
          <p:spPr>
            <a:xfrm>
              <a:off x="4322200" y="361212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>
              <a:off x="4793738" y="733112"/>
              <a:ext cx="0" cy="32853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>
              <a:off x="4793738" y="1328279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>
              <a:off x="4793738" y="1940903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Arrow Connector 456"/>
            <p:cNvCxnSpPr/>
            <p:nvPr/>
          </p:nvCxnSpPr>
          <p:spPr>
            <a:xfrm>
              <a:off x="4796913" y="2544004"/>
              <a:ext cx="0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Arrow Connector 457"/>
            <p:cNvCxnSpPr/>
            <p:nvPr/>
          </p:nvCxnSpPr>
          <p:spPr>
            <a:xfrm flipH="1">
              <a:off x="4793738" y="3148692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Arrow Connector 458"/>
            <p:cNvCxnSpPr/>
            <p:nvPr/>
          </p:nvCxnSpPr>
          <p:spPr>
            <a:xfrm>
              <a:off x="4277745" y="2496391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Arrow Connector 459"/>
            <p:cNvCxnSpPr/>
            <p:nvPr/>
          </p:nvCxnSpPr>
          <p:spPr>
            <a:xfrm>
              <a:off x="4277745" y="1921857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Arrow Connector 460"/>
            <p:cNvCxnSpPr/>
            <p:nvPr/>
          </p:nvCxnSpPr>
          <p:spPr>
            <a:xfrm>
              <a:off x="4282509" y="1309233"/>
              <a:ext cx="415969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Arrow Connector 461"/>
            <p:cNvCxnSpPr/>
            <p:nvPr/>
          </p:nvCxnSpPr>
          <p:spPr>
            <a:xfrm>
              <a:off x="4276158" y="693435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Oval 462"/>
            <p:cNvSpPr/>
            <p:nvPr/>
          </p:nvSpPr>
          <p:spPr>
            <a:xfrm>
              <a:off x="1005563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1608877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2212191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2817091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67" name="Oval 466"/>
            <p:cNvSpPr/>
            <p:nvPr/>
          </p:nvSpPr>
          <p:spPr>
            <a:xfrm>
              <a:off x="3420405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68" name="Oval 467"/>
            <p:cNvSpPr/>
            <p:nvPr/>
          </p:nvSpPr>
          <p:spPr>
            <a:xfrm>
              <a:off x="4025307" y="4096196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cxnSp>
          <p:nvCxnSpPr>
            <p:cNvPr id="469" name="Straight Arrow Connector 468"/>
            <p:cNvCxnSpPr/>
            <p:nvPr/>
          </p:nvCxnSpPr>
          <p:spPr>
            <a:xfrm>
              <a:off x="1272292" y="423268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Arrow Connector 469"/>
            <p:cNvCxnSpPr/>
            <p:nvPr/>
          </p:nvCxnSpPr>
          <p:spPr>
            <a:xfrm>
              <a:off x="1875605" y="423268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Arrow Connector 470"/>
            <p:cNvCxnSpPr/>
            <p:nvPr/>
          </p:nvCxnSpPr>
          <p:spPr>
            <a:xfrm>
              <a:off x="3083820" y="423268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>
              <a:off x="3687133" y="4232687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>
              <a:endCxn id="463" idx="0"/>
            </p:cNvCxnSpPr>
            <p:nvPr/>
          </p:nvCxnSpPr>
          <p:spPr>
            <a:xfrm flipH="1">
              <a:off x="1138928" y="3759729"/>
              <a:ext cx="1587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H="1">
              <a:off x="1737478" y="3767664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>
              <a:off x="2948868" y="3767664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>
              <a:off x="3558533" y="3759729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>
              <a:off x="4160258" y="3767664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>
              <a:off x="2497971" y="4229513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 flipH="1">
              <a:off x="2345555" y="376131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1835913" y="3727987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2458279" y="3729573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3050479" y="3720051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Arrow Connector 482"/>
            <p:cNvCxnSpPr/>
            <p:nvPr/>
          </p:nvCxnSpPr>
          <p:spPr>
            <a:xfrm>
              <a:off x="1226249" y="3729573"/>
              <a:ext cx="414382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Arrow Connector 483"/>
            <p:cNvCxnSpPr/>
            <p:nvPr/>
          </p:nvCxnSpPr>
          <p:spPr>
            <a:xfrm>
              <a:off x="4314262" y="4240622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Arrow Connector 484"/>
            <p:cNvCxnSpPr/>
            <p:nvPr/>
          </p:nvCxnSpPr>
          <p:spPr>
            <a:xfrm flipH="1">
              <a:off x="4787387" y="3777187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Arrow Connector 485"/>
            <p:cNvCxnSpPr/>
            <p:nvPr/>
          </p:nvCxnSpPr>
          <p:spPr>
            <a:xfrm>
              <a:off x="4276158" y="3737509"/>
              <a:ext cx="415969" cy="415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Arrow Connector 486"/>
            <p:cNvCxnSpPr>
              <a:stCxn id="266" idx="5"/>
            </p:cNvCxnSpPr>
            <p:nvPr/>
          </p:nvCxnSpPr>
          <p:spPr>
            <a:xfrm>
              <a:off x="4258693" y="3093143"/>
              <a:ext cx="455661" cy="43169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Arrow Connector 487"/>
            <p:cNvCxnSpPr/>
            <p:nvPr/>
          </p:nvCxnSpPr>
          <p:spPr>
            <a:xfrm>
              <a:off x="3645854" y="3716877"/>
              <a:ext cx="414382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Rectangle 488"/>
            <p:cNvSpPr/>
            <p:nvPr/>
          </p:nvSpPr>
          <p:spPr>
            <a:xfrm>
              <a:off x="2751998" y="374426"/>
              <a:ext cx="400092" cy="4058237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66" name="TextBox 489"/>
            <p:cNvSpPr txBox="1">
              <a:spLocks noChangeArrowheads="1"/>
            </p:cNvSpPr>
            <p:nvPr/>
          </p:nvSpPr>
          <p:spPr bwMode="auto">
            <a:xfrm>
              <a:off x="688030" y="716144"/>
              <a:ext cx="348343" cy="34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T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T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C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</p:txBody>
        </p:sp>
        <p:sp>
          <p:nvSpPr>
            <p:cNvPr id="12467" name="TextBox 490"/>
            <p:cNvSpPr txBox="1">
              <a:spLocks noChangeArrowheads="1"/>
            </p:cNvSpPr>
            <p:nvPr/>
          </p:nvSpPr>
          <p:spPr bwMode="auto">
            <a:xfrm>
              <a:off x="917261" y="-3307"/>
              <a:ext cx="4028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+mn-lt"/>
                </a:rPr>
                <a:t>A        C        G        </a:t>
              </a:r>
              <a:r>
                <a:rPr lang="en-US" altLang="en-US" sz="2000" dirty="0" err="1">
                  <a:latin typeface="+mn-lt"/>
                </a:rPr>
                <a:t>G</a:t>
              </a:r>
              <a:r>
                <a:rPr lang="en-US" altLang="en-US" sz="2000" dirty="0">
                  <a:latin typeface="+mn-lt"/>
                </a:rPr>
                <a:t>        A        </a:t>
              </a:r>
              <a:r>
                <a:rPr lang="en-US" altLang="en-US" sz="2000" dirty="0" err="1">
                  <a:latin typeface="+mn-lt"/>
                </a:rPr>
                <a:t>A</a:t>
              </a:r>
              <a:endParaRPr lang="en-US" altLang="en-US" sz="2000" dirty="0">
                <a:latin typeface="+mn-l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1011914" y="449020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4652435" y="4105719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</p:grpSp>
      <p:sp>
        <p:nvSpPr>
          <p:cNvPr id="494" name="TextBox 493"/>
          <p:cNvSpPr txBox="1"/>
          <p:nvPr/>
        </p:nvSpPr>
        <p:spPr>
          <a:xfrm>
            <a:off x="496888" y="5988050"/>
            <a:ext cx="201453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i="1" dirty="0" err="1">
                <a:latin typeface="Calibri" panose="020F0502020204030204" pitchFamily="34" charset="0"/>
              </a:rPr>
              <a:t>fromSource</a:t>
            </a:r>
            <a:r>
              <a:rPr lang="en-US" sz="2600" i="1" dirty="0">
                <a:latin typeface="Calibri" panose="020F0502020204030204" pitchFamily="34" charset="0"/>
              </a:rPr>
              <a:t>(</a:t>
            </a:r>
            <a:r>
              <a:rPr lang="en-US" sz="2600" i="1" dirty="0" err="1">
                <a:latin typeface="Calibri" panose="020F0502020204030204" pitchFamily="34" charset="0"/>
              </a:rPr>
              <a:t>i</a:t>
            </a:r>
            <a:r>
              <a:rPr lang="en-US" sz="2600" i="1" dirty="0">
                <a:latin typeface="Calibri" panose="020F0502020204030204" pitchFamily="34" charset="0"/>
              </a:rPr>
              <a:t>)</a:t>
            </a:r>
            <a:r>
              <a:rPr lang="en-US" sz="2800" i="1" dirty="0">
                <a:latin typeface="Calibri" panose="020F0502020204030204" pitchFamily="34" charset="0"/>
              </a:rPr>
              <a:t>                </a:t>
            </a:r>
          </a:p>
        </p:txBody>
      </p:sp>
      <p:sp>
        <p:nvSpPr>
          <p:cNvPr id="12295" name="TextBox 494"/>
          <p:cNvSpPr txBox="1">
            <a:spLocks noChangeArrowheads="1"/>
          </p:cNvSpPr>
          <p:nvPr/>
        </p:nvSpPr>
        <p:spPr bwMode="auto">
          <a:xfrm>
            <a:off x="1588" y="-762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Computing </a:t>
            </a:r>
            <a:r>
              <a:rPr lang="en-US" altLang="en-US" sz="3600" i="1">
                <a:latin typeface="Calibri" pitchFamily="34" charset="0"/>
              </a:rPr>
              <a:t>FromSource</a:t>
            </a:r>
            <a:r>
              <a:rPr lang="en-US" altLang="en-US" sz="3600">
                <a:latin typeface="Calibri" pitchFamily="34" charset="0"/>
              </a:rPr>
              <a:t> and </a:t>
            </a:r>
            <a:r>
              <a:rPr lang="en-US" altLang="en-US" sz="3600" i="1">
                <a:latin typeface="Calibri" pitchFamily="34" charset="0"/>
              </a:rPr>
              <a:t>toSink</a:t>
            </a:r>
            <a:r>
              <a:rPr lang="en-US" altLang="en-US" sz="3600">
                <a:latin typeface="Calibri" pitchFamily="34" charset="0"/>
              </a:rPr>
              <a:t>  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6999287" y="5988050"/>
            <a:ext cx="1931987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i="1" dirty="0">
                <a:latin typeface="Calibri" panose="020F0502020204030204" pitchFamily="34" charset="0"/>
              </a:rPr>
              <a:t>    </a:t>
            </a:r>
            <a:r>
              <a:rPr lang="en-US" sz="2800" i="1" dirty="0" err="1">
                <a:latin typeface="Calibri" panose="020F0502020204030204" pitchFamily="34" charset="0"/>
              </a:rPr>
              <a:t>toSink</a:t>
            </a:r>
            <a:r>
              <a:rPr lang="en-US" sz="2800" i="1" dirty="0">
                <a:latin typeface="Calibri" panose="020F0502020204030204" pitchFamily="34" charset="0"/>
              </a:rPr>
              <a:t>(</a:t>
            </a:r>
            <a:r>
              <a:rPr lang="en-US" sz="2800" i="1" dirty="0" err="1">
                <a:latin typeface="Calibri" panose="020F0502020204030204" pitchFamily="34" charset="0"/>
              </a:rPr>
              <a:t>i</a:t>
            </a:r>
            <a:r>
              <a:rPr lang="en-US" sz="2800" i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0A2E80-9452-EB41-B050-6B011CA5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737413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Rectangle 496"/>
          <p:cNvSpPr/>
          <p:nvPr/>
        </p:nvSpPr>
        <p:spPr>
          <a:xfrm>
            <a:off x="7015163" y="1874838"/>
            <a:ext cx="1819275" cy="3648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6" name="Rectangle 495"/>
          <p:cNvSpPr/>
          <p:nvPr/>
        </p:nvSpPr>
        <p:spPr>
          <a:xfrm>
            <a:off x="496888" y="1874838"/>
            <a:ext cx="1820862" cy="364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41275" y="1657350"/>
            <a:ext cx="4243388" cy="4059238"/>
            <a:chOff x="149004" y="449863"/>
            <a:chExt cx="4243312" cy="4058237"/>
          </a:xfrm>
        </p:grpSpPr>
        <p:sp>
          <p:nvSpPr>
            <p:cNvPr id="147" name="Oval 146"/>
            <p:cNvSpPr/>
            <p:nvPr/>
          </p:nvSpPr>
          <p:spPr>
            <a:xfrm>
              <a:off x="2290504" y="52445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8" name="Oval 147"/>
            <p:cNvSpPr/>
            <p:nvPr/>
          </p:nvSpPr>
          <p:spPr>
            <a:xfrm>
              <a:off x="479198" y="524457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9" name="Oval 148"/>
            <p:cNvSpPr/>
            <p:nvPr/>
          </p:nvSpPr>
          <p:spPr>
            <a:xfrm>
              <a:off x="1687265" y="524457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0" name="Oval 149"/>
            <p:cNvSpPr/>
            <p:nvPr/>
          </p:nvSpPr>
          <p:spPr>
            <a:xfrm>
              <a:off x="1082437" y="52445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2893743" y="52445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3498569" y="52445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479198" y="1121210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1082437" y="112914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56" name="Oval 155"/>
            <p:cNvSpPr/>
            <p:nvPr/>
          </p:nvSpPr>
          <p:spPr>
            <a:xfrm>
              <a:off x="1687265" y="1129145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2290504" y="112914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2893743" y="112914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498569" y="112914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290504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3" name="Oval 162"/>
            <p:cNvSpPr/>
            <p:nvPr/>
          </p:nvSpPr>
          <p:spPr>
            <a:xfrm>
              <a:off x="479198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1687265" y="1732247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6" name="Oval 165"/>
            <p:cNvSpPr/>
            <p:nvPr/>
          </p:nvSpPr>
          <p:spPr>
            <a:xfrm>
              <a:off x="1082437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8" name="Oval 167"/>
            <p:cNvSpPr/>
            <p:nvPr/>
          </p:nvSpPr>
          <p:spPr>
            <a:xfrm>
              <a:off x="2893743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498569" y="173224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480786" y="2335348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1082437" y="233693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1687265" y="2336935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73" name="Oval 172"/>
            <p:cNvSpPr/>
            <p:nvPr/>
          </p:nvSpPr>
          <p:spPr>
            <a:xfrm>
              <a:off x="2290504" y="233693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74" name="Oval 173"/>
            <p:cNvSpPr/>
            <p:nvPr/>
          </p:nvSpPr>
          <p:spPr>
            <a:xfrm>
              <a:off x="2893743" y="233693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3498569" y="233693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2290504" y="2940037"/>
              <a:ext cx="266695" cy="26663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78" name="Oval 177"/>
            <p:cNvSpPr/>
            <p:nvPr/>
          </p:nvSpPr>
          <p:spPr>
            <a:xfrm>
              <a:off x="480786" y="294003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80" name="Oval 179"/>
            <p:cNvSpPr/>
            <p:nvPr/>
          </p:nvSpPr>
          <p:spPr>
            <a:xfrm>
              <a:off x="1687265" y="2940037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82" name="Oval 181"/>
            <p:cNvSpPr/>
            <p:nvPr/>
          </p:nvSpPr>
          <p:spPr>
            <a:xfrm>
              <a:off x="1082437" y="294003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84" name="Oval 183"/>
            <p:cNvSpPr/>
            <p:nvPr/>
          </p:nvSpPr>
          <p:spPr>
            <a:xfrm>
              <a:off x="2893743" y="294003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3498569" y="2940037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479198" y="354472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91" name="Oval 190"/>
            <p:cNvSpPr/>
            <p:nvPr/>
          </p:nvSpPr>
          <p:spPr>
            <a:xfrm>
              <a:off x="1082437" y="354472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92" name="Oval 191"/>
            <p:cNvSpPr/>
            <p:nvPr/>
          </p:nvSpPr>
          <p:spPr>
            <a:xfrm>
              <a:off x="1687265" y="3544725"/>
              <a:ext cx="265107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94" name="Oval 193"/>
            <p:cNvSpPr/>
            <p:nvPr/>
          </p:nvSpPr>
          <p:spPr>
            <a:xfrm>
              <a:off x="2290504" y="354472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98" name="Oval 197"/>
            <p:cNvSpPr/>
            <p:nvPr/>
          </p:nvSpPr>
          <p:spPr>
            <a:xfrm>
              <a:off x="2893743" y="3544725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3498569" y="3544725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00" name="Straight Arrow Connector 199"/>
            <p:cNvCxnSpPr>
              <a:stCxn id="148" idx="6"/>
              <a:endCxn id="150" idx="2"/>
            </p:cNvCxnSpPr>
            <p:nvPr/>
          </p:nvCxnSpPr>
          <p:spPr>
            <a:xfrm>
              <a:off x="745893" y="657775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50" idx="6"/>
              <a:endCxn id="149" idx="2"/>
            </p:cNvCxnSpPr>
            <p:nvPr/>
          </p:nvCxnSpPr>
          <p:spPr>
            <a:xfrm>
              <a:off x="1349133" y="657775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49" idx="6"/>
              <a:endCxn id="147" idx="2"/>
            </p:cNvCxnSpPr>
            <p:nvPr/>
          </p:nvCxnSpPr>
          <p:spPr>
            <a:xfrm>
              <a:off x="1952372" y="657775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47" idx="6"/>
              <a:endCxn id="151" idx="2"/>
            </p:cNvCxnSpPr>
            <p:nvPr/>
          </p:nvCxnSpPr>
          <p:spPr>
            <a:xfrm>
              <a:off x="2557199" y="657775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51" idx="6"/>
              <a:endCxn id="152" idx="2"/>
            </p:cNvCxnSpPr>
            <p:nvPr/>
          </p:nvCxnSpPr>
          <p:spPr>
            <a:xfrm>
              <a:off x="3160438" y="657775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stCxn id="148" idx="4"/>
              <a:endCxn id="153" idx="0"/>
            </p:cNvCxnSpPr>
            <p:nvPr/>
          </p:nvCxnSpPr>
          <p:spPr>
            <a:xfrm>
              <a:off x="612546" y="791092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>
              <a:off x="745893" y="1257702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1952372" y="1257702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>
              <a:off x="3160438" y="1257702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>
              <a:off x="745893" y="1857629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1349133" y="1857629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1952372" y="1857629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>
              <a:off x="3160438" y="1857629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>
              <a:off x="745893" y="2468665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1952372" y="2468665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>
              <a:off x="2557199" y="2468665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3160438" y="2468665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>
              <a:off x="745893" y="3079702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>
              <a:off x="1349133" y="3079702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>
              <a:off x="1952372" y="3079702"/>
              <a:ext cx="338132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>
              <a:off x="3160438" y="3079702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>
              <a:off x="745893" y="3679629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>
              <a:off x="1349133" y="3679629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>
              <a:off x="2557199" y="3679629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3160438" y="3679629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153" idx="4"/>
              <a:endCxn id="163" idx="0"/>
            </p:cNvCxnSpPr>
            <p:nvPr/>
          </p:nvCxnSpPr>
          <p:spPr>
            <a:xfrm>
              <a:off x="612546" y="1387845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stCxn id="163" idx="4"/>
              <a:endCxn id="170" idx="0"/>
            </p:cNvCxnSpPr>
            <p:nvPr/>
          </p:nvCxnSpPr>
          <p:spPr>
            <a:xfrm>
              <a:off x="612546" y="1998881"/>
              <a:ext cx="1588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stCxn id="170" idx="4"/>
              <a:endCxn id="178" idx="0"/>
            </p:cNvCxnSpPr>
            <p:nvPr/>
          </p:nvCxnSpPr>
          <p:spPr>
            <a:xfrm>
              <a:off x="614134" y="2601982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178" idx="4"/>
              <a:endCxn id="189" idx="0"/>
            </p:cNvCxnSpPr>
            <p:nvPr/>
          </p:nvCxnSpPr>
          <p:spPr>
            <a:xfrm flipH="1">
              <a:off x="612546" y="3206671"/>
              <a:ext cx="1588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1211023" y="800614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1211023" y="1395780"/>
              <a:ext cx="0" cy="345990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1211023" y="2008403"/>
              <a:ext cx="3175" cy="334880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>
              <a:off x="1214198" y="2609918"/>
              <a:ext cx="0" cy="33964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 flipH="1">
              <a:off x="1211023" y="321619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>
              <a:off x="1811087" y="791092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>
              <a:off x="1811087" y="1387845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>
              <a:off x="1811087" y="1998881"/>
              <a:ext cx="1587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>
              <a:off x="1812674" y="2601982"/>
              <a:ext cx="1588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2422263" y="800614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>
              <a:off x="2422263" y="1395780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>
              <a:off x="2422263" y="2008403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>
              <a:off x="2425438" y="2611505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flipH="1">
              <a:off x="2422263" y="321619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>
              <a:off x="3031853" y="791092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>
              <a:off x="3031853" y="1387845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>
              <a:off x="3031853" y="1998881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3035028" y="2601982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H="1">
              <a:off x="3031853" y="3206671"/>
              <a:ext cx="3175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3633505" y="800614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>
              <a:off x="3633505" y="1395780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>
              <a:off x="3633505" y="2008403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>
              <a:off x="3636680" y="2611505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>
              <a:off x="3633505" y="321619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>
              <a:off x="1363420" y="2471839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>
              <a:off x="1349133" y="1279921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>
              <a:off x="2557199" y="1275159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>
              <a:off x="1971421" y="3678042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>
              <a:off x="2557199" y="3079702"/>
              <a:ext cx="336544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>
              <a:off x="2557199" y="186556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>
              <a:off x="1820612" y="3208258"/>
              <a:ext cx="1587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48" idx="5"/>
              <a:endCxn id="155" idx="1"/>
            </p:cNvCxnSpPr>
            <p:nvPr/>
          </p:nvCxnSpPr>
          <p:spPr>
            <a:xfrm>
              <a:off x="706207" y="753001"/>
              <a:ext cx="415918" cy="41423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endCxn id="156" idx="1"/>
            </p:cNvCxnSpPr>
            <p:nvPr/>
          </p:nvCxnSpPr>
          <p:spPr>
            <a:xfrm>
              <a:off x="1309446" y="748239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>
              <a:off x="1309446" y="1387845"/>
              <a:ext cx="415918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>
              <a:off x="1912686" y="1968726"/>
              <a:ext cx="414330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>
              <a:off x="2517512" y="2581350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>
              <a:off x="3122339" y="3176515"/>
              <a:ext cx="414330" cy="415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>
              <a:off x="695094" y="1360863"/>
              <a:ext cx="414331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>
              <a:off x="1309446" y="3176515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>
              <a:off x="1931735" y="3176515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>
              <a:off x="2523862" y="3168580"/>
              <a:ext cx="415918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3117576" y="2563891"/>
              <a:ext cx="414331" cy="41423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>
              <a:off x="699857" y="3176515"/>
              <a:ext cx="414330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>
              <a:off x="1922210" y="753001"/>
              <a:ext cx="414330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>
              <a:off x="1914273" y="1371973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>
              <a:off x="2517512" y="1968726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>
              <a:off x="1314208" y="1975075"/>
              <a:ext cx="415918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>
              <a:off x="1907923" y="2571828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>
              <a:off x="2506400" y="1356102"/>
              <a:ext cx="414330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3117576" y="1987772"/>
              <a:ext cx="414331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706207" y="1975075"/>
              <a:ext cx="415918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706207" y="2581350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1285634" y="2560717"/>
              <a:ext cx="415918" cy="42058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>
              <a:off x="2517512" y="760936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3122339" y="1376734"/>
              <a:ext cx="414330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/>
            <p:nvPr/>
          </p:nvCxnSpPr>
          <p:spPr>
            <a:xfrm>
              <a:off x="3115989" y="760936"/>
              <a:ext cx="414330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/>
            <p:cNvSpPr/>
            <p:nvPr/>
          </p:nvSpPr>
          <p:spPr>
            <a:xfrm>
              <a:off x="4125621" y="533980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4125621" y="1137081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4125621" y="1741769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4125621" y="2344870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4125621" y="2949559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4125621" y="3552661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21" name="Straight Arrow Connector 320"/>
            <p:cNvCxnSpPr>
              <a:endCxn id="255" idx="2"/>
            </p:cNvCxnSpPr>
            <p:nvPr/>
          </p:nvCxnSpPr>
          <p:spPr>
            <a:xfrm>
              <a:off x="3789077" y="667297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3789077" y="1265637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>
            <a:xfrm>
              <a:off x="3789077" y="186556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3789077" y="2476601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>
              <a:off x="3789077" y="3087637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3789077" y="368756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>
              <a:off x="4260556" y="808549"/>
              <a:ext cx="0" cy="32853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>
              <a:off x="4260556" y="1403716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>
              <a:off x="4260556" y="2016340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>
              <a:off x="4263731" y="2619441"/>
              <a:ext cx="0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H="1">
              <a:off x="4260556" y="3224129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>
              <a:off x="3744628" y="2571828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>
              <a:off x="3744628" y="1997294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>
              <a:off x="3749390" y="1384670"/>
              <a:ext cx="415918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>
              <a:off x="3743040" y="768872"/>
              <a:ext cx="415918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/>
            <p:cNvSpPr/>
            <p:nvPr/>
          </p:nvSpPr>
          <p:spPr>
            <a:xfrm>
              <a:off x="471261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374" name="Oval 373"/>
            <p:cNvSpPr/>
            <p:nvPr/>
          </p:nvSpPr>
          <p:spPr>
            <a:xfrm>
              <a:off x="1076087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375" name="Oval 374"/>
            <p:cNvSpPr/>
            <p:nvPr/>
          </p:nvSpPr>
          <p:spPr>
            <a:xfrm>
              <a:off x="1679327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76" name="Oval 375"/>
            <p:cNvSpPr/>
            <p:nvPr/>
          </p:nvSpPr>
          <p:spPr>
            <a:xfrm>
              <a:off x="2284154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77" name="Oval 376"/>
            <p:cNvSpPr/>
            <p:nvPr/>
          </p:nvSpPr>
          <p:spPr>
            <a:xfrm>
              <a:off x="2887393" y="4171633"/>
              <a:ext cx="266695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3490632" y="4171633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79" name="Straight Arrow Connector 378"/>
            <p:cNvCxnSpPr/>
            <p:nvPr/>
          </p:nvCxnSpPr>
          <p:spPr>
            <a:xfrm>
              <a:off x="737956" y="4308124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>
              <a:off x="1342783" y="430812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>
              <a:off x="2550849" y="430812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>
              <a:off x="3154088" y="4308124"/>
              <a:ext cx="33654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>
              <a:endCxn id="373" idx="0"/>
            </p:cNvCxnSpPr>
            <p:nvPr/>
          </p:nvCxnSpPr>
          <p:spPr>
            <a:xfrm flipH="1">
              <a:off x="604609" y="383516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>
              <a:off x="1204673" y="3843101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H="1">
              <a:off x="2415914" y="3843101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H="1">
              <a:off x="3025503" y="383516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>
              <a:off x="3627155" y="3843101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>
              <a:off x="1963485" y="4304950"/>
              <a:ext cx="338131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H="1">
              <a:off x="1812674" y="3836753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>
              <a:off x="1303096" y="3803424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>
              <a:off x="1925385" y="3805010"/>
              <a:ext cx="414330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>
              <a:off x="2517512" y="3795488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>
              <a:off x="691919" y="3805010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/>
            <p:nvPr/>
          </p:nvSpPr>
          <p:spPr>
            <a:xfrm>
              <a:off x="4119271" y="4181156"/>
              <a:ext cx="266695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96" name="Straight Arrow Connector 395"/>
            <p:cNvCxnSpPr/>
            <p:nvPr/>
          </p:nvCxnSpPr>
          <p:spPr>
            <a:xfrm>
              <a:off x="3781139" y="4316059"/>
              <a:ext cx="338132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H="1">
              <a:off x="4254206" y="385262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>
              <a:off x="3743040" y="3812946"/>
              <a:ext cx="414331" cy="415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>
              <a:stCxn id="185" idx="5"/>
            </p:cNvCxnSpPr>
            <p:nvPr/>
          </p:nvCxnSpPr>
          <p:spPr>
            <a:xfrm>
              <a:off x="3725578" y="3168580"/>
              <a:ext cx="455604" cy="43169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>
              <a:off x="3111226" y="3792314"/>
              <a:ext cx="415918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19067" y="449863"/>
              <a:ext cx="400043" cy="4058237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65" name="TextBox 1"/>
            <p:cNvSpPr txBox="1">
              <a:spLocks noChangeArrowheads="1"/>
            </p:cNvSpPr>
            <p:nvPr/>
          </p:nvSpPr>
          <p:spPr bwMode="auto">
            <a:xfrm>
              <a:off x="149004" y="791581"/>
              <a:ext cx="348343" cy="34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T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T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C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</p:txBody>
        </p:sp>
      </p:grpSp>
      <p:grpSp>
        <p:nvGrpSpPr>
          <p:cNvPr id="13317" name="Group 175"/>
          <p:cNvGrpSpPr>
            <a:grpSpLocks/>
          </p:cNvGrpSpPr>
          <p:nvPr/>
        </p:nvGrpSpPr>
        <p:grpSpPr bwMode="auto">
          <a:xfrm>
            <a:off x="4735513" y="1657350"/>
            <a:ext cx="4237037" cy="4059238"/>
            <a:chOff x="688030" y="374426"/>
            <a:chExt cx="4237484" cy="4058237"/>
          </a:xfrm>
        </p:grpSpPr>
        <p:sp>
          <p:nvSpPr>
            <p:cNvPr id="179" name="Oval 178"/>
            <p:cNvSpPr/>
            <p:nvPr/>
          </p:nvSpPr>
          <p:spPr>
            <a:xfrm>
              <a:off x="2823442" y="44902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2220129" y="44902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1615228" y="44902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3428344" y="449020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87" name="Oval 186"/>
            <p:cNvSpPr/>
            <p:nvPr/>
          </p:nvSpPr>
          <p:spPr>
            <a:xfrm>
              <a:off x="4031657" y="44902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88" name="Oval 187"/>
            <p:cNvSpPr/>
            <p:nvPr/>
          </p:nvSpPr>
          <p:spPr>
            <a:xfrm>
              <a:off x="1011914" y="1045773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1615228" y="105370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2220129" y="105370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823442" y="105370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96" name="Oval 195"/>
            <p:cNvSpPr/>
            <p:nvPr/>
          </p:nvSpPr>
          <p:spPr>
            <a:xfrm>
              <a:off x="3428344" y="1053708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97" name="Oval 196"/>
            <p:cNvSpPr/>
            <p:nvPr/>
          </p:nvSpPr>
          <p:spPr>
            <a:xfrm>
              <a:off x="4031657" y="105370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07" name="Oval 206"/>
            <p:cNvSpPr/>
            <p:nvPr/>
          </p:nvSpPr>
          <p:spPr>
            <a:xfrm>
              <a:off x="2823442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08" name="Oval 207"/>
            <p:cNvSpPr/>
            <p:nvPr/>
          </p:nvSpPr>
          <p:spPr>
            <a:xfrm>
              <a:off x="1011914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220129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1615228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3428344" y="1656810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15" name="Oval 214"/>
            <p:cNvSpPr/>
            <p:nvPr/>
          </p:nvSpPr>
          <p:spPr>
            <a:xfrm>
              <a:off x="4031657" y="165681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17" name="Oval 216"/>
            <p:cNvSpPr/>
            <p:nvPr/>
          </p:nvSpPr>
          <p:spPr>
            <a:xfrm>
              <a:off x="1015089" y="2259911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1615228" y="226149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2220129" y="226149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2823442" y="226149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1" name="Oval 250"/>
            <p:cNvSpPr/>
            <p:nvPr/>
          </p:nvSpPr>
          <p:spPr>
            <a:xfrm>
              <a:off x="3428344" y="2261498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2" name="Oval 251"/>
            <p:cNvSpPr/>
            <p:nvPr/>
          </p:nvSpPr>
          <p:spPr>
            <a:xfrm>
              <a:off x="4031657" y="226149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53" name="Oval 252"/>
            <p:cNvSpPr/>
            <p:nvPr/>
          </p:nvSpPr>
          <p:spPr>
            <a:xfrm>
              <a:off x="2823442" y="2864600"/>
              <a:ext cx="266728" cy="26663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4" name="Oval 253"/>
            <p:cNvSpPr/>
            <p:nvPr/>
          </p:nvSpPr>
          <p:spPr>
            <a:xfrm>
              <a:off x="1015089" y="286460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2220129" y="286460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1615228" y="286460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3428344" y="2864600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66" name="Oval 265"/>
            <p:cNvSpPr/>
            <p:nvPr/>
          </p:nvSpPr>
          <p:spPr>
            <a:xfrm>
              <a:off x="4031657" y="2864600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96" name="Oval 295"/>
            <p:cNvSpPr/>
            <p:nvPr/>
          </p:nvSpPr>
          <p:spPr>
            <a:xfrm>
              <a:off x="1011914" y="346928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1615228" y="346928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2220129" y="346928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2823442" y="3469288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306" name="Oval 305"/>
            <p:cNvSpPr/>
            <p:nvPr/>
          </p:nvSpPr>
          <p:spPr>
            <a:xfrm>
              <a:off x="3428344" y="3469288"/>
              <a:ext cx="265140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307" name="Oval 306"/>
            <p:cNvSpPr/>
            <p:nvPr/>
          </p:nvSpPr>
          <p:spPr>
            <a:xfrm>
              <a:off x="4031657" y="3469288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1</a:t>
              </a:r>
            </a:p>
          </p:txBody>
        </p:sp>
        <p:cxnSp>
          <p:nvCxnSpPr>
            <p:cNvPr id="308" name="Straight Arrow Connector 307"/>
            <p:cNvCxnSpPr>
              <a:endCxn id="183" idx="2"/>
            </p:cNvCxnSpPr>
            <p:nvPr/>
          </p:nvCxnSpPr>
          <p:spPr>
            <a:xfrm>
              <a:off x="1278642" y="582338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183" idx="6"/>
              <a:endCxn id="181" idx="2"/>
            </p:cNvCxnSpPr>
            <p:nvPr/>
          </p:nvCxnSpPr>
          <p:spPr>
            <a:xfrm>
              <a:off x="1881956" y="582338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>
              <a:stCxn id="181" idx="6"/>
              <a:endCxn id="179" idx="2"/>
            </p:cNvCxnSpPr>
            <p:nvPr/>
          </p:nvCxnSpPr>
          <p:spPr>
            <a:xfrm>
              <a:off x="2486857" y="582338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>
              <a:stCxn id="179" idx="6"/>
              <a:endCxn id="186" idx="2"/>
            </p:cNvCxnSpPr>
            <p:nvPr/>
          </p:nvCxnSpPr>
          <p:spPr>
            <a:xfrm>
              <a:off x="3090170" y="582338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186" idx="6"/>
              <a:endCxn id="187" idx="2"/>
            </p:cNvCxnSpPr>
            <p:nvPr/>
          </p:nvCxnSpPr>
          <p:spPr>
            <a:xfrm>
              <a:off x="3693484" y="582338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>
              <a:endCxn id="188" idx="0"/>
            </p:cNvCxnSpPr>
            <p:nvPr/>
          </p:nvCxnSpPr>
          <p:spPr>
            <a:xfrm>
              <a:off x="1145278" y="715655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>
              <a:off x="1278642" y="1182265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2486857" y="1182265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3693484" y="1182265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>
              <a:off x="1278642" y="1782192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/>
            <p:nvPr/>
          </p:nvCxnSpPr>
          <p:spPr>
            <a:xfrm>
              <a:off x="1881956" y="1782192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>
              <a:off x="2486857" y="1782192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>
              <a:off x="3693484" y="1782192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>
              <a:off x="1278642" y="2393228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>
              <a:off x="2486857" y="2393228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>
              <a:off x="3090170" y="2393228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>
              <a:off x="3693484" y="2393228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>
              <a:off x="1278642" y="3004265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>
              <a:off x="1881956" y="3004265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>
              <a:off x="2486857" y="3004265"/>
              <a:ext cx="336585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>
              <a:off x="3693484" y="3004265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>
            <a:xfrm>
              <a:off x="1278642" y="3604192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/>
            <p:nvPr/>
          </p:nvCxnSpPr>
          <p:spPr>
            <a:xfrm>
              <a:off x="1881956" y="3604192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/>
            <p:nvPr/>
          </p:nvCxnSpPr>
          <p:spPr>
            <a:xfrm>
              <a:off x="3090170" y="3604192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>
              <a:off x="3693484" y="3604192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88" idx="4"/>
              <a:endCxn id="208" idx="0"/>
            </p:cNvCxnSpPr>
            <p:nvPr/>
          </p:nvCxnSpPr>
          <p:spPr>
            <a:xfrm>
              <a:off x="1145278" y="1312408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>
              <a:stCxn id="208" idx="4"/>
              <a:endCxn id="217" idx="0"/>
            </p:cNvCxnSpPr>
            <p:nvPr/>
          </p:nvCxnSpPr>
          <p:spPr>
            <a:xfrm>
              <a:off x="1145278" y="1923444"/>
              <a:ext cx="1587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>
              <a:stCxn id="217" idx="4"/>
              <a:endCxn id="254" idx="0"/>
            </p:cNvCxnSpPr>
            <p:nvPr/>
          </p:nvCxnSpPr>
          <p:spPr>
            <a:xfrm>
              <a:off x="1146865" y="2526545"/>
              <a:ext cx="1588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254" idx="4"/>
              <a:endCxn id="296" idx="0"/>
            </p:cNvCxnSpPr>
            <p:nvPr/>
          </p:nvCxnSpPr>
          <p:spPr>
            <a:xfrm flipH="1">
              <a:off x="1145278" y="3131234"/>
              <a:ext cx="3175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>
              <a:off x="1743828" y="725177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>
              <a:off x="1743828" y="1320343"/>
              <a:ext cx="0" cy="345990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1743828" y="1932966"/>
              <a:ext cx="3175" cy="334880"/>
            </a:xfrm>
            <a:prstGeom prst="straightConnector1">
              <a:avLst/>
            </a:prstGeom>
            <a:ln w="28575" cmpd="sng">
              <a:solidFill>
                <a:srgbClr val="00B05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>
              <a:off x="1747004" y="2534481"/>
              <a:ext cx="0" cy="33964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>
              <a:off x="1743828" y="3140757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>
              <a:off x="2343967" y="715655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>
              <a:off x="2343967" y="1312408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>
              <a:off x="2343967" y="192344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>
              <a:off x="2347142" y="2526545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>
              <a:off x="2955219" y="725177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>
              <a:off x="2955219" y="1320343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>
              <a:off x="2955219" y="193296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>
              <a:off x="2958394" y="2536068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>
              <a:off x="2955219" y="3140757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>
              <a:off x="3564883" y="715655"/>
              <a:ext cx="0" cy="330119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>
              <a:off x="3564883" y="1312408"/>
              <a:ext cx="0" cy="34440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/>
            <p:nvPr/>
          </p:nvCxnSpPr>
          <p:spPr>
            <a:xfrm>
              <a:off x="3564883" y="1923444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>
              <a:off x="3568059" y="2526545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/>
            <p:nvPr/>
          </p:nvCxnSpPr>
          <p:spPr>
            <a:xfrm flipH="1">
              <a:off x="3564883" y="3131234"/>
              <a:ext cx="3175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>
              <a:off x="4166609" y="725177"/>
              <a:ext cx="0" cy="328531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/>
            <p:nvPr/>
          </p:nvCxnSpPr>
          <p:spPr>
            <a:xfrm>
              <a:off x="4166609" y="1320343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/>
            <p:nvPr/>
          </p:nvCxnSpPr>
          <p:spPr>
            <a:xfrm>
              <a:off x="4166609" y="193296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/>
            <p:nvPr/>
          </p:nvCxnSpPr>
          <p:spPr>
            <a:xfrm>
              <a:off x="4169784" y="2536068"/>
              <a:ext cx="0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/>
            <p:nvPr/>
          </p:nvCxnSpPr>
          <p:spPr>
            <a:xfrm flipH="1">
              <a:off x="4166609" y="3140757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/>
            <p:nvPr/>
          </p:nvCxnSpPr>
          <p:spPr>
            <a:xfrm>
              <a:off x="1897833" y="2396402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/>
            <p:nvPr/>
          </p:nvCxnSpPr>
          <p:spPr>
            <a:xfrm>
              <a:off x="1881956" y="1204484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/>
            <p:nvPr/>
          </p:nvCxnSpPr>
          <p:spPr>
            <a:xfrm>
              <a:off x="3090170" y="1199722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/>
            <p:nvPr/>
          </p:nvCxnSpPr>
          <p:spPr>
            <a:xfrm>
              <a:off x="2504321" y="3602605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/>
            <p:nvPr/>
          </p:nvCxnSpPr>
          <p:spPr>
            <a:xfrm>
              <a:off x="3090170" y="3004265"/>
              <a:ext cx="338174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/>
            <p:nvPr/>
          </p:nvCxnSpPr>
          <p:spPr>
            <a:xfrm>
              <a:off x="3090170" y="1790127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/>
            <p:nvPr/>
          </p:nvCxnSpPr>
          <p:spPr>
            <a:xfrm flipH="1">
              <a:off x="2353493" y="3132821"/>
              <a:ext cx="1588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>
              <a:endCxn id="190" idx="1"/>
            </p:cNvCxnSpPr>
            <p:nvPr/>
          </p:nvCxnSpPr>
          <p:spPr>
            <a:xfrm>
              <a:off x="1238950" y="677564"/>
              <a:ext cx="415969" cy="41423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Arrow Connector 417"/>
            <p:cNvCxnSpPr>
              <a:endCxn id="193" idx="1"/>
            </p:cNvCxnSpPr>
            <p:nvPr/>
          </p:nvCxnSpPr>
          <p:spPr>
            <a:xfrm>
              <a:off x="1843852" y="672802"/>
              <a:ext cx="414381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/>
            <p:nvPr/>
          </p:nvCxnSpPr>
          <p:spPr>
            <a:xfrm>
              <a:off x="1843852" y="1312408"/>
              <a:ext cx="414381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/>
            <p:nvPr/>
          </p:nvCxnSpPr>
          <p:spPr>
            <a:xfrm>
              <a:off x="2445577" y="1893289"/>
              <a:ext cx="414382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/>
            <p:nvPr/>
          </p:nvCxnSpPr>
          <p:spPr>
            <a:xfrm>
              <a:off x="3050479" y="2505913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/>
            <p:nvPr/>
          </p:nvCxnSpPr>
          <p:spPr>
            <a:xfrm>
              <a:off x="3655380" y="3101078"/>
              <a:ext cx="414382" cy="415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/>
            <p:nvPr/>
          </p:nvCxnSpPr>
          <p:spPr>
            <a:xfrm>
              <a:off x="1227837" y="1285426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>
              <a:off x="1843852" y="3101078"/>
              <a:ext cx="414381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Arrow Connector 424"/>
            <p:cNvCxnSpPr/>
            <p:nvPr/>
          </p:nvCxnSpPr>
          <p:spPr>
            <a:xfrm>
              <a:off x="2464629" y="3101078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/>
            <p:nvPr/>
          </p:nvCxnSpPr>
          <p:spPr>
            <a:xfrm>
              <a:off x="3056830" y="3093143"/>
              <a:ext cx="415969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/>
            <p:nvPr/>
          </p:nvCxnSpPr>
          <p:spPr>
            <a:xfrm>
              <a:off x="3650617" y="2488454"/>
              <a:ext cx="414381" cy="414236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/>
            <p:cNvCxnSpPr/>
            <p:nvPr/>
          </p:nvCxnSpPr>
          <p:spPr>
            <a:xfrm>
              <a:off x="1232599" y="3101078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/>
            <p:nvPr/>
          </p:nvCxnSpPr>
          <p:spPr>
            <a:xfrm>
              <a:off x="2455103" y="677564"/>
              <a:ext cx="414382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/>
            <p:cNvCxnSpPr/>
            <p:nvPr/>
          </p:nvCxnSpPr>
          <p:spPr>
            <a:xfrm>
              <a:off x="2447165" y="1296536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/>
            <p:nvPr/>
          </p:nvCxnSpPr>
          <p:spPr>
            <a:xfrm>
              <a:off x="3050479" y="1893289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/>
            <p:nvPr/>
          </p:nvCxnSpPr>
          <p:spPr>
            <a:xfrm>
              <a:off x="1848614" y="1899638"/>
              <a:ext cx="414382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/>
            <p:cNvCxnSpPr/>
            <p:nvPr/>
          </p:nvCxnSpPr>
          <p:spPr>
            <a:xfrm>
              <a:off x="2440815" y="2496391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/>
            <p:cNvCxnSpPr/>
            <p:nvPr/>
          </p:nvCxnSpPr>
          <p:spPr>
            <a:xfrm>
              <a:off x="3039365" y="1280665"/>
              <a:ext cx="414382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/>
            <p:cNvCxnSpPr/>
            <p:nvPr/>
          </p:nvCxnSpPr>
          <p:spPr>
            <a:xfrm>
              <a:off x="3650617" y="1912335"/>
              <a:ext cx="414381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/>
            <p:cNvCxnSpPr/>
            <p:nvPr/>
          </p:nvCxnSpPr>
          <p:spPr>
            <a:xfrm>
              <a:off x="1238950" y="1899638"/>
              <a:ext cx="415969" cy="41423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/>
            <p:cNvCxnSpPr/>
            <p:nvPr/>
          </p:nvCxnSpPr>
          <p:spPr>
            <a:xfrm>
              <a:off x="1238950" y="2505913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437"/>
            <p:cNvCxnSpPr/>
            <p:nvPr/>
          </p:nvCxnSpPr>
          <p:spPr>
            <a:xfrm>
              <a:off x="1818449" y="2485280"/>
              <a:ext cx="415969" cy="42058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/>
            <p:nvPr/>
          </p:nvCxnSpPr>
          <p:spPr>
            <a:xfrm>
              <a:off x="3050479" y="685499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>
              <a:off x="3655380" y="1301297"/>
              <a:ext cx="414382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>
              <a:off x="3649029" y="685499"/>
              <a:ext cx="414382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/>
            <p:cNvSpPr/>
            <p:nvPr/>
          </p:nvSpPr>
          <p:spPr>
            <a:xfrm>
              <a:off x="4658786" y="458543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3" name="Oval 442"/>
            <p:cNvSpPr/>
            <p:nvPr/>
          </p:nvSpPr>
          <p:spPr>
            <a:xfrm>
              <a:off x="4658786" y="1061644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4" name="Oval 443"/>
            <p:cNvSpPr/>
            <p:nvPr/>
          </p:nvSpPr>
          <p:spPr>
            <a:xfrm>
              <a:off x="4658786" y="1666332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5" name="Oval 444"/>
            <p:cNvSpPr/>
            <p:nvPr/>
          </p:nvSpPr>
          <p:spPr>
            <a:xfrm>
              <a:off x="4658786" y="2269433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6" name="Oval 445"/>
            <p:cNvSpPr/>
            <p:nvPr/>
          </p:nvSpPr>
          <p:spPr>
            <a:xfrm>
              <a:off x="4658786" y="2874122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47" name="Oval 446"/>
            <p:cNvSpPr/>
            <p:nvPr/>
          </p:nvSpPr>
          <p:spPr>
            <a:xfrm>
              <a:off x="4658786" y="3477224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cxnSp>
          <p:nvCxnSpPr>
            <p:cNvPr id="448" name="Straight Arrow Connector 447"/>
            <p:cNvCxnSpPr>
              <a:endCxn id="442" idx="2"/>
            </p:cNvCxnSpPr>
            <p:nvPr/>
          </p:nvCxnSpPr>
          <p:spPr>
            <a:xfrm>
              <a:off x="4322200" y="591860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Arrow Connector 448"/>
            <p:cNvCxnSpPr/>
            <p:nvPr/>
          </p:nvCxnSpPr>
          <p:spPr>
            <a:xfrm>
              <a:off x="4322200" y="1190200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/>
            <p:cNvCxnSpPr/>
            <p:nvPr/>
          </p:nvCxnSpPr>
          <p:spPr>
            <a:xfrm>
              <a:off x="4322200" y="179012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Arrow Connector 450"/>
            <p:cNvCxnSpPr/>
            <p:nvPr/>
          </p:nvCxnSpPr>
          <p:spPr>
            <a:xfrm>
              <a:off x="4322200" y="2401164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/>
            <p:nvPr/>
          </p:nvCxnSpPr>
          <p:spPr>
            <a:xfrm>
              <a:off x="4322200" y="3012200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/>
            <p:cNvCxnSpPr/>
            <p:nvPr/>
          </p:nvCxnSpPr>
          <p:spPr>
            <a:xfrm>
              <a:off x="4322200" y="361212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>
              <a:off x="4793738" y="733112"/>
              <a:ext cx="0" cy="32853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>
              <a:off x="4793738" y="1328279"/>
              <a:ext cx="0" cy="34599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>
              <a:off x="4793738" y="1940903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Arrow Connector 456"/>
            <p:cNvCxnSpPr/>
            <p:nvPr/>
          </p:nvCxnSpPr>
          <p:spPr>
            <a:xfrm>
              <a:off x="4796913" y="2544004"/>
              <a:ext cx="0" cy="33805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Arrow Connector 457"/>
            <p:cNvCxnSpPr/>
            <p:nvPr/>
          </p:nvCxnSpPr>
          <p:spPr>
            <a:xfrm flipH="1">
              <a:off x="4793738" y="3148692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Arrow Connector 458"/>
            <p:cNvCxnSpPr/>
            <p:nvPr/>
          </p:nvCxnSpPr>
          <p:spPr>
            <a:xfrm>
              <a:off x="4277745" y="2496391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Arrow Connector 459"/>
            <p:cNvCxnSpPr/>
            <p:nvPr/>
          </p:nvCxnSpPr>
          <p:spPr>
            <a:xfrm>
              <a:off x="4277745" y="1921857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Arrow Connector 460"/>
            <p:cNvCxnSpPr/>
            <p:nvPr/>
          </p:nvCxnSpPr>
          <p:spPr>
            <a:xfrm>
              <a:off x="4282509" y="1309233"/>
              <a:ext cx="415969" cy="420583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Arrow Connector 461"/>
            <p:cNvCxnSpPr/>
            <p:nvPr/>
          </p:nvCxnSpPr>
          <p:spPr>
            <a:xfrm>
              <a:off x="4276158" y="693435"/>
              <a:ext cx="415969" cy="41899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Oval 462"/>
            <p:cNvSpPr/>
            <p:nvPr/>
          </p:nvSpPr>
          <p:spPr>
            <a:xfrm>
              <a:off x="1005563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1608877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2212191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2817091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67" name="Oval 466"/>
            <p:cNvSpPr/>
            <p:nvPr/>
          </p:nvSpPr>
          <p:spPr>
            <a:xfrm>
              <a:off x="3420405" y="4096196"/>
              <a:ext cx="266728" cy="26663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68" name="Oval 467"/>
            <p:cNvSpPr/>
            <p:nvPr/>
          </p:nvSpPr>
          <p:spPr>
            <a:xfrm>
              <a:off x="4025307" y="4096196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cxnSp>
          <p:nvCxnSpPr>
            <p:cNvPr id="469" name="Straight Arrow Connector 468"/>
            <p:cNvCxnSpPr/>
            <p:nvPr/>
          </p:nvCxnSpPr>
          <p:spPr>
            <a:xfrm>
              <a:off x="1272292" y="423268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Arrow Connector 469"/>
            <p:cNvCxnSpPr/>
            <p:nvPr/>
          </p:nvCxnSpPr>
          <p:spPr>
            <a:xfrm>
              <a:off x="1875605" y="423268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Arrow Connector 470"/>
            <p:cNvCxnSpPr/>
            <p:nvPr/>
          </p:nvCxnSpPr>
          <p:spPr>
            <a:xfrm>
              <a:off x="3083820" y="4232687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>
              <a:off x="3687133" y="4232687"/>
              <a:ext cx="338174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>
              <a:endCxn id="463" idx="0"/>
            </p:cNvCxnSpPr>
            <p:nvPr/>
          </p:nvCxnSpPr>
          <p:spPr>
            <a:xfrm flipH="1">
              <a:off x="1138928" y="3759729"/>
              <a:ext cx="1587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H="1">
              <a:off x="1737478" y="3767664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>
              <a:off x="2948868" y="3767664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>
              <a:off x="3558533" y="3759729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>
              <a:off x="4160258" y="3767664"/>
              <a:ext cx="3175" cy="33805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>
              <a:off x="2497971" y="4229513"/>
              <a:ext cx="336585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 flipH="1">
              <a:off x="2345555" y="3761316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1835913" y="3727987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2458279" y="3729573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3050479" y="3720051"/>
              <a:ext cx="415969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Arrow Connector 482"/>
            <p:cNvCxnSpPr/>
            <p:nvPr/>
          </p:nvCxnSpPr>
          <p:spPr>
            <a:xfrm>
              <a:off x="1226249" y="3729573"/>
              <a:ext cx="414382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Arrow Connector 483"/>
            <p:cNvCxnSpPr/>
            <p:nvPr/>
          </p:nvCxnSpPr>
          <p:spPr>
            <a:xfrm>
              <a:off x="4314262" y="4240622"/>
              <a:ext cx="338173" cy="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Arrow Connector 484"/>
            <p:cNvCxnSpPr/>
            <p:nvPr/>
          </p:nvCxnSpPr>
          <p:spPr>
            <a:xfrm flipH="1">
              <a:off x="4787387" y="3777187"/>
              <a:ext cx="3175" cy="336467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Arrow Connector 485"/>
            <p:cNvCxnSpPr/>
            <p:nvPr/>
          </p:nvCxnSpPr>
          <p:spPr>
            <a:xfrm>
              <a:off x="4276158" y="3737509"/>
              <a:ext cx="415969" cy="415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Arrow Connector 486"/>
            <p:cNvCxnSpPr>
              <a:stCxn id="266" idx="5"/>
            </p:cNvCxnSpPr>
            <p:nvPr/>
          </p:nvCxnSpPr>
          <p:spPr>
            <a:xfrm>
              <a:off x="4258693" y="3093143"/>
              <a:ext cx="455661" cy="43169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Arrow Connector 487"/>
            <p:cNvCxnSpPr/>
            <p:nvPr/>
          </p:nvCxnSpPr>
          <p:spPr>
            <a:xfrm>
              <a:off x="3645854" y="3716877"/>
              <a:ext cx="414382" cy="41582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Rectangle 488"/>
            <p:cNvSpPr/>
            <p:nvPr/>
          </p:nvSpPr>
          <p:spPr>
            <a:xfrm>
              <a:off x="2751998" y="374426"/>
              <a:ext cx="400092" cy="4058237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91" name="TextBox 489"/>
            <p:cNvSpPr txBox="1">
              <a:spLocks noChangeArrowheads="1"/>
            </p:cNvSpPr>
            <p:nvPr/>
          </p:nvSpPr>
          <p:spPr bwMode="auto">
            <a:xfrm>
              <a:off x="688030" y="716144"/>
              <a:ext cx="348343" cy="34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T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T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C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  <a:p>
              <a:pPr eaLnBrk="1" hangingPunct="1"/>
              <a:endParaRPr lang="en-US" altLang="en-US" sz="2000" dirty="0">
                <a:latin typeface="+mn-lt"/>
              </a:endParaRPr>
            </a:p>
            <a:p>
              <a:pPr eaLnBrk="1" hangingPunct="1"/>
              <a:r>
                <a:rPr lang="en-US" altLang="en-US" sz="2000" dirty="0">
                  <a:latin typeface="+mn-lt"/>
                </a:rPr>
                <a:t>A</a:t>
              </a:r>
            </a:p>
          </p:txBody>
        </p:sp>
        <p:sp>
          <p:nvSpPr>
            <p:cNvPr id="492" name="Oval 491"/>
            <p:cNvSpPr/>
            <p:nvPr/>
          </p:nvSpPr>
          <p:spPr>
            <a:xfrm>
              <a:off x="1011914" y="449020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4652435" y="4105719"/>
              <a:ext cx="266728" cy="2666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</p:grpSp>
      <p:sp>
        <p:nvSpPr>
          <p:cNvPr id="13319" name="TextBox 494"/>
          <p:cNvSpPr txBox="1">
            <a:spLocks noChangeArrowheads="1"/>
          </p:cNvSpPr>
          <p:nvPr/>
        </p:nvSpPr>
        <p:spPr bwMode="auto">
          <a:xfrm>
            <a:off x="1588" y="-762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itchFamily="34" charset="0"/>
              </a:rPr>
              <a:t>How Much Time Did It Take to Find the Middle Node ?  </a:t>
            </a:r>
          </a:p>
        </p:txBody>
      </p:sp>
      <p:sp>
        <p:nvSpPr>
          <p:cNvPr id="498" name="TextBox 497"/>
          <p:cNvSpPr txBox="1">
            <a:spLocks noChangeArrowheads="1"/>
          </p:cNvSpPr>
          <p:nvPr/>
        </p:nvSpPr>
        <p:spPr bwMode="auto">
          <a:xfrm>
            <a:off x="719138" y="3416300"/>
            <a:ext cx="1279525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800" i="1">
                <a:latin typeface="Calibri" pitchFamily="34" charset="0"/>
              </a:rPr>
              <a:t>area/2</a:t>
            </a:r>
          </a:p>
        </p:txBody>
      </p:sp>
      <p:sp>
        <p:nvSpPr>
          <p:cNvPr id="499" name="TextBox 498"/>
          <p:cNvSpPr txBox="1">
            <a:spLocks noChangeArrowheads="1"/>
          </p:cNvSpPr>
          <p:nvPr/>
        </p:nvSpPr>
        <p:spPr bwMode="auto">
          <a:xfrm>
            <a:off x="7372350" y="3414713"/>
            <a:ext cx="1279525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n-US" sz="2800" i="1">
                <a:latin typeface="Calibri" pitchFamily="34" charset="0"/>
              </a:rPr>
              <a:t>area/2</a:t>
            </a:r>
          </a:p>
        </p:txBody>
      </p:sp>
      <p:sp>
        <p:nvSpPr>
          <p:cNvPr id="500" name="TextBox 499"/>
          <p:cNvSpPr txBox="1">
            <a:spLocks noChangeArrowheads="1"/>
          </p:cNvSpPr>
          <p:nvPr/>
        </p:nvSpPr>
        <p:spPr bwMode="auto">
          <a:xfrm>
            <a:off x="3071813" y="3452813"/>
            <a:ext cx="3157537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Calibri" pitchFamily="34" charset="0"/>
              </a:rPr>
              <a:t>area/2+area/2=area</a:t>
            </a:r>
          </a:p>
        </p:txBody>
      </p:sp>
      <p:sp>
        <p:nvSpPr>
          <p:cNvPr id="490" name="TextBox 2"/>
          <p:cNvSpPr txBox="1">
            <a:spLocks noChangeArrowheads="1"/>
          </p:cNvSpPr>
          <p:nvPr/>
        </p:nvSpPr>
        <p:spPr bwMode="auto">
          <a:xfrm>
            <a:off x="334963" y="1279525"/>
            <a:ext cx="4028804" cy="4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491" name="TextBox 490"/>
          <p:cNvSpPr txBox="1">
            <a:spLocks noChangeArrowheads="1"/>
          </p:cNvSpPr>
          <p:nvPr/>
        </p:nvSpPr>
        <p:spPr bwMode="auto">
          <a:xfrm>
            <a:off x="4964720" y="1279524"/>
            <a:ext cx="4028307" cy="4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        C        G        </a:t>
            </a:r>
            <a:r>
              <a:rPr lang="en-US" altLang="en-US" sz="2000" dirty="0" err="1">
                <a:latin typeface="+mn-lt"/>
              </a:rPr>
              <a:t>G</a:t>
            </a:r>
            <a:r>
              <a:rPr lang="en-US" altLang="en-US" sz="2000" dirty="0">
                <a:latin typeface="+mn-lt"/>
              </a:rPr>
              <a:t>        A        </a:t>
            </a:r>
            <a:r>
              <a:rPr lang="en-US" altLang="en-US" sz="2000" dirty="0" err="1">
                <a:latin typeface="+mn-lt"/>
              </a:rPr>
              <a:t>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496888" y="5988050"/>
            <a:ext cx="201453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i="1" dirty="0" err="1">
                <a:latin typeface="Calibri" panose="020F0502020204030204" pitchFamily="34" charset="0"/>
              </a:rPr>
              <a:t>fromSource</a:t>
            </a:r>
            <a:r>
              <a:rPr lang="en-US" sz="2600" i="1" dirty="0">
                <a:latin typeface="Calibri" panose="020F0502020204030204" pitchFamily="34" charset="0"/>
              </a:rPr>
              <a:t>(</a:t>
            </a:r>
            <a:r>
              <a:rPr lang="en-US" sz="2600" i="1" dirty="0" err="1">
                <a:latin typeface="Calibri" panose="020F0502020204030204" pitchFamily="34" charset="0"/>
              </a:rPr>
              <a:t>i</a:t>
            </a:r>
            <a:r>
              <a:rPr lang="en-US" sz="2600" i="1" dirty="0">
                <a:latin typeface="Calibri" panose="020F0502020204030204" pitchFamily="34" charset="0"/>
              </a:rPr>
              <a:t>)</a:t>
            </a:r>
            <a:r>
              <a:rPr lang="en-US" sz="2800" i="1" dirty="0">
                <a:latin typeface="Calibri" panose="020F0502020204030204" pitchFamily="34" charset="0"/>
              </a:rPr>
              <a:t>                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6999287" y="5988050"/>
            <a:ext cx="1931987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i="1" dirty="0">
                <a:latin typeface="Calibri" panose="020F0502020204030204" pitchFamily="34" charset="0"/>
              </a:rPr>
              <a:t>    </a:t>
            </a:r>
            <a:r>
              <a:rPr lang="en-US" sz="2800" i="1" dirty="0" err="1">
                <a:latin typeface="Calibri" panose="020F0502020204030204" pitchFamily="34" charset="0"/>
              </a:rPr>
              <a:t>toSink</a:t>
            </a:r>
            <a:r>
              <a:rPr lang="en-US" sz="2800" i="1" dirty="0">
                <a:latin typeface="Calibri" panose="020F0502020204030204" pitchFamily="34" charset="0"/>
              </a:rPr>
              <a:t>(</a:t>
            </a:r>
            <a:r>
              <a:rPr lang="en-US" sz="2800" i="1" dirty="0" err="1">
                <a:latin typeface="Calibri" panose="020F0502020204030204" pitchFamily="34" charset="0"/>
              </a:rPr>
              <a:t>i</a:t>
            </a:r>
            <a:r>
              <a:rPr lang="en-US" sz="2800" i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CBF44C-76F7-5140-AF61-8F172228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398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" grpId="0" animBg="1"/>
      <p:bldP spid="499" grpId="0" animBg="1"/>
      <p:bldP spid="500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7075" y="1274763"/>
            <a:ext cx="2430463" cy="243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27538" y="3706813"/>
            <a:ext cx="2460625" cy="2439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683000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871663" y="11414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078163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474913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286250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891088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871663" y="17367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474913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078163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683000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286250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4891088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683000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87166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07816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47491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286250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4891088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873250" y="2951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474913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078163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683000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286250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4891088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3683000" y="35575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873250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078163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474913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286250" y="3557588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91088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87166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47491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07816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3683000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286250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891088" y="416083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2741613" y="12747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344863" y="12747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3949700" y="12747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4552950" y="12747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48" idx="4"/>
            <a:endCxn id="153" idx="0"/>
          </p:cNvCxnSpPr>
          <p:nvPr/>
        </p:nvCxnSpPr>
        <p:spPr>
          <a:xfrm>
            <a:off x="2005013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138363" y="18732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4552950" y="18732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138363" y="2473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2741613" y="2473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344863" y="24733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4552950" y="24733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138363" y="30845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344863" y="30845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3949700" y="30845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4552950" y="308451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138363" y="3695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2741613" y="3695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2138363" y="1274763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4552950" y="3695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138363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1613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3949700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4552950" y="42957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005013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005013" y="2616200"/>
            <a:ext cx="1587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006600" y="3217863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005013" y="382428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2603500" y="141605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4424363" y="2616200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4432300" y="3227388"/>
            <a:ext cx="1588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2606675" y="3225800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2603500" y="383222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203575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203575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203575" y="2616200"/>
            <a:ext cx="1588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205163" y="3217863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3814763" y="14176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3814763" y="20129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3814763" y="26241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3817938" y="32273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3814763" y="38322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4424363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4424363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4424363" y="38242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026025" y="14176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026025" y="20129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026025" y="26241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027613" y="322738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026025" y="38322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2755900" y="30892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2741613" y="189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3949700" y="18923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363913" y="42941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3338513" y="1897063"/>
            <a:ext cx="338137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3949700" y="24828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211513" y="38258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2701925" y="1392238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2701925" y="20034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305175" y="2584450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3910013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4514850" y="3794125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087563" y="197643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2701925" y="37925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324225" y="37941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3916363" y="37846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4508500" y="3179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092325" y="3794125"/>
            <a:ext cx="414338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314700" y="13684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306763" y="19875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3910013" y="2584450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2706688" y="25908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300413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4508500" y="26050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098675" y="25908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098675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921125" y="1987550"/>
            <a:ext cx="415925" cy="4191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3910013" y="137636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4514850" y="1993900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4506913" y="137636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5518150" y="11493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5518150" y="17541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5518150" y="23574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5518150" y="2960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5518150" y="35655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5518150" y="41687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181600" y="1282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181600" y="1882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181600" y="24812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181600" y="30940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181600" y="37052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181600" y="43037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5653088" y="14255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5653088" y="20208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5653088" y="26336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5656263" y="32353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5653088" y="38401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137150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137150" y="26130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141913" y="200183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135563" y="1384300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1863725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2468563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071813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3676650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279900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4883150" y="47879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130425" y="49244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2735263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3943350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4546600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1997075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2597150" y="44592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3808413" y="4460875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4418013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019675" y="4460875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355975" y="49212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205163" y="44529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2695575" y="44211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317875" y="442118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3910013" y="44116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084388" y="44211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>
          <a:xfrm>
            <a:off x="5511800" y="47974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96" name="Straight Arrow Connector 395"/>
          <p:cNvCxnSpPr/>
          <p:nvPr/>
        </p:nvCxnSpPr>
        <p:spPr>
          <a:xfrm>
            <a:off x="5173663" y="49323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5646738" y="44688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135563" y="4429125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118100" y="3784600"/>
            <a:ext cx="455613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4503738" y="44084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03" name="TextBox 1"/>
          <p:cNvSpPr txBox="1">
            <a:spLocks noChangeArrowheads="1"/>
          </p:cNvSpPr>
          <p:nvPr/>
        </p:nvSpPr>
        <p:spPr bwMode="auto">
          <a:xfrm>
            <a:off x="1581150" y="1384300"/>
            <a:ext cx="34925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C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</p:txBody>
      </p:sp>
      <p:sp>
        <p:nvSpPr>
          <p:cNvPr id="14504" name="TextBox 2"/>
          <p:cNvSpPr txBox="1">
            <a:spLocks noChangeArrowheads="1"/>
          </p:cNvSpPr>
          <p:nvPr/>
        </p:nvSpPr>
        <p:spPr bwMode="auto">
          <a:xfrm>
            <a:off x="1704975" y="682625"/>
            <a:ext cx="541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G        A        G        C        A        </a:t>
            </a:r>
            <a:r>
              <a:rPr lang="en-US" altLang="en-US" sz="2000" dirty="0" err="1">
                <a:latin typeface="+mn-lt"/>
              </a:rPr>
              <a:t>A</a:t>
            </a:r>
            <a:r>
              <a:rPr lang="en-US" altLang="en-US" sz="2000" dirty="0">
                <a:latin typeface="+mn-lt"/>
              </a:rPr>
              <a:t>        T         </a:t>
            </a:r>
            <a:r>
              <a:rPr lang="en-US" altLang="en-US" sz="2000" dirty="0" err="1">
                <a:latin typeface="+mn-lt"/>
              </a:rPr>
              <a:t>T</a:t>
            </a:r>
            <a:endParaRPr lang="en-US" altLang="en-US" sz="2000" dirty="0">
              <a:latin typeface="+mn-lt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6118225" y="1144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6118225" y="1747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118225" y="23526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118225" y="29559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118225" y="35591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118225" y="41640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31" name="Straight Arrow Connector 430"/>
          <p:cNvCxnSpPr>
            <a:endCxn id="420" idx="2"/>
          </p:cNvCxnSpPr>
          <p:nvPr/>
        </p:nvCxnSpPr>
        <p:spPr>
          <a:xfrm>
            <a:off x="5780088" y="12779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5780088" y="18764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780088" y="24765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5780088" y="30876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5780088" y="36988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5780088" y="42989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>
            <a:off x="6253163" y="1419225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>
            <a:off x="6253163" y="2016125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/>
          <p:nvPr/>
        </p:nvCxnSpPr>
        <p:spPr>
          <a:xfrm>
            <a:off x="6253163" y="26273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6256338" y="3230563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 flipH="1">
            <a:off x="6253163" y="38354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5737225" y="318293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5737225" y="2608263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5741988" y="1995488"/>
            <a:ext cx="414337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>
            <a:off x="5735638" y="1379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" name="Oval 451"/>
          <p:cNvSpPr/>
          <p:nvPr/>
        </p:nvSpPr>
        <p:spPr>
          <a:xfrm>
            <a:off x="6745288" y="11525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745288" y="17557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745288" y="23606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745288" y="29638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6745288" y="35687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745288" y="41719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58" name="Straight Arrow Connector 457"/>
          <p:cNvCxnSpPr>
            <a:endCxn id="452" idx="2"/>
          </p:cNvCxnSpPr>
          <p:nvPr/>
        </p:nvCxnSpPr>
        <p:spPr>
          <a:xfrm>
            <a:off x="6408738" y="12858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>
            <a:off x="6408738" y="18843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>
            <a:off x="6408738" y="24844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>
            <a:off x="6408738" y="3095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/>
          <p:nvPr/>
        </p:nvCxnSpPr>
        <p:spPr>
          <a:xfrm>
            <a:off x="6408738" y="37068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>
            <a:off x="6408738" y="43068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/>
          <p:nvPr/>
        </p:nvCxnSpPr>
        <p:spPr>
          <a:xfrm>
            <a:off x="6881813" y="142875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>
            <a:off x="6881813" y="2024063"/>
            <a:ext cx="0" cy="3444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>
            <a:off x="6881813" y="263525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/>
          <p:nvPr/>
        </p:nvCxnSpPr>
        <p:spPr>
          <a:xfrm>
            <a:off x="6883400" y="323850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H="1">
            <a:off x="6881813" y="384333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>
            <a:off x="6364288" y="319087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>
            <a:off x="6364288" y="261620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6369050" y="200501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6362700" y="1387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4" name="Oval 473"/>
          <p:cNvSpPr/>
          <p:nvPr/>
        </p:nvSpPr>
        <p:spPr>
          <a:xfrm>
            <a:off x="6111875" y="47910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5" name="Straight Arrow Connector 474"/>
          <p:cNvCxnSpPr/>
          <p:nvPr/>
        </p:nvCxnSpPr>
        <p:spPr>
          <a:xfrm>
            <a:off x="5773738" y="49260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/>
          <p:nvPr/>
        </p:nvCxnSpPr>
        <p:spPr>
          <a:xfrm flipH="1">
            <a:off x="6246813" y="44624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6738938" y="47990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9" name="Straight Arrow Connector 478"/>
          <p:cNvCxnSpPr/>
          <p:nvPr/>
        </p:nvCxnSpPr>
        <p:spPr>
          <a:xfrm>
            <a:off x="6402388" y="49355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 flipH="1">
            <a:off x="6873875" y="44719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/>
          <p:cNvCxnSpPr>
            <a:stCxn id="428" idx="5"/>
          </p:cNvCxnSpPr>
          <p:nvPr/>
        </p:nvCxnSpPr>
        <p:spPr>
          <a:xfrm>
            <a:off x="6345238" y="3787775"/>
            <a:ext cx="455612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/>
          <p:nvPr/>
        </p:nvCxnSpPr>
        <p:spPr>
          <a:xfrm>
            <a:off x="5732463" y="44116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6345238" y="43973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5732463" y="37877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3" name="Oval 492"/>
          <p:cNvSpPr/>
          <p:nvPr/>
        </p:nvSpPr>
        <p:spPr>
          <a:xfrm>
            <a:off x="187642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247967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308292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3687763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4291013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4895850" y="53736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03" name="Straight Arrow Connector 502"/>
          <p:cNvCxnSpPr/>
          <p:nvPr/>
        </p:nvCxnSpPr>
        <p:spPr>
          <a:xfrm>
            <a:off x="2143125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/>
          <p:nvPr/>
        </p:nvCxnSpPr>
        <p:spPr>
          <a:xfrm>
            <a:off x="2746375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/>
          <p:cNvCxnSpPr/>
          <p:nvPr/>
        </p:nvCxnSpPr>
        <p:spPr>
          <a:xfrm>
            <a:off x="3954463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/>
          <p:cNvCxnSpPr/>
          <p:nvPr/>
        </p:nvCxnSpPr>
        <p:spPr>
          <a:xfrm>
            <a:off x="4557713" y="55086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/>
          <p:cNvCxnSpPr>
            <a:endCxn id="493" idx="0"/>
          </p:cNvCxnSpPr>
          <p:nvPr/>
        </p:nvCxnSpPr>
        <p:spPr>
          <a:xfrm flipH="1">
            <a:off x="2009775" y="5035550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flipH="1">
            <a:off x="2608263" y="50434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/>
          <p:nvPr/>
        </p:nvCxnSpPr>
        <p:spPr>
          <a:xfrm flipH="1">
            <a:off x="3819525" y="50450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H="1">
            <a:off x="4429125" y="50355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>
            <a:off x="5030788" y="50450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>
            <a:off x="3368675" y="55070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H="1">
            <a:off x="3216275" y="50371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>
            <a:off x="5735638" y="5022850"/>
            <a:ext cx="414337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/>
          <p:nvPr/>
        </p:nvCxnSpPr>
        <p:spPr>
          <a:xfrm>
            <a:off x="2706688" y="5005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/>
          <p:nvPr/>
        </p:nvCxnSpPr>
        <p:spPr>
          <a:xfrm>
            <a:off x="3328988" y="5005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3921125" y="4997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/>
          <p:cNvCxnSpPr/>
          <p:nvPr/>
        </p:nvCxnSpPr>
        <p:spPr>
          <a:xfrm>
            <a:off x="2097088" y="500538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Oval 520"/>
          <p:cNvSpPr/>
          <p:nvPr/>
        </p:nvSpPr>
        <p:spPr>
          <a:xfrm>
            <a:off x="5522913" y="53816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23" name="Straight Arrow Connector 522"/>
          <p:cNvCxnSpPr/>
          <p:nvPr/>
        </p:nvCxnSpPr>
        <p:spPr>
          <a:xfrm>
            <a:off x="5186363" y="55165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 flipH="1">
            <a:off x="5657850" y="50530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5" name="Oval 524"/>
          <p:cNvSpPr/>
          <p:nvPr/>
        </p:nvSpPr>
        <p:spPr>
          <a:xfrm>
            <a:off x="1868488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2473325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3076575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3681413" y="60007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4284663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4887913" y="60007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31" name="Straight Arrow Connector 530"/>
          <p:cNvCxnSpPr/>
          <p:nvPr/>
        </p:nvCxnSpPr>
        <p:spPr>
          <a:xfrm>
            <a:off x="2135188" y="61356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/>
          <p:nvPr/>
        </p:nvCxnSpPr>
        <p:spPr>
          <a:xfrm>
            <a:off x="2740025" y="6135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>
            <a:off x="3946525" y="61356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/>
          <p:cNvCxnSpPr/>
          <p:nvPr/>
        </p:nvCxnSpPr>
        <p:spPr>
          <a:xfrm>
            <a:off x="4551363" y="6135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/>
          <p:cNvCxnSpPr>
            <a:endCxn id="525" idx="0"/>
          </p:cNvCxnSpPr>
          <p:nvPr/>
        </p:nvCxnSpPr>
        <p:spPr>
          <a:xfrm flipH="1">
            <a:off x="2001838" y="56642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/>
          <p:cNvCxnSpPr/>
          <p:nvPr/>
        </p:nvCxnSpPr>
        <p:spPr>
          <a:xfrm flipH="1">
            <a:off x="2601913" y="56721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3813175" y="567213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 flipH="1">
            <a:off x="4422775" y="56642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H="1">
            <a:off x="5024438" y="567213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>
            <a:off x="3360738" y="61341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H="1">
            <a:off x="3209925" y="56657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/>
          <p:nvPr/>
        </p:nvCxnSpPr>
        <p:spPr>
          <a:xfrm>
            <a:off x="2700338" y="56324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>
          <a:xfrm>
            <a:off x="3322638" y="5634038"/>
            <a:ext cx="414337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/>
          <p:nvPr/>
        </p:nvCxnSpPr>
        <p:spPr>
          <a:xfrm>
            <a:off x="3914775" y="5624513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/>
          <p:cNvCxnSpPr/>
          <p:nvPr/>
        </p:nvCxnSpPr>
        <p:spPr>
          <a:xfrm>
            <a:off x="2089150" y="563403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6" name="Oval 545"/>
          <p:cNvSpPr/>
          <p:nvPr/>
        </p:nvSpPr>
        <p:spPr>
          <a:xfrm>
            <a:off x="5516563" y="60086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47" name="Straight Arrow Connector 546"/>
          <p:cNvCxnSpPr/>
          <p:nvPr/>
        </p:nvCxnSpPr>
        <p:spPr>
          <a:xfrm>
            <a:off x="5178425" y="61436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/>
          <p:nvPr/>
        </p:nvCxnSpPr>
        <p:spPr>
          <a:xfrm flipH="1">
            <a:off x="5651500" y="568007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/>
          <p:cNvCxnSpPr/>
          <p:nvPr/>
        </p:nvCxnSpPr>
        <p:spPr>
          <a:xfrm>
            <a:off x="6353175" y="5605463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/>
          <p:nvPr/>
        </p:nvCxnSpPr>
        <p:spPr>
          <a:xfrm>
            <a:off x="5122863" y="4997450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Arrow Connector 550"/>
          <p:cNvCxnSpPr/>
          <p:nvPr/>
        </p:nvCxnSpPr>
        <p:spPr>
          <a:xfrm>
            <a:off x="4508500" y="562133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Oval 552"/>
          <p:cNvSpPr/>
          <p:nvPr/>
        </p:nvSpPr>
        <p:spPr>
          <a:xfrm>
            <a:off x="6122988" y="53768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55" name="Straight Arrow Connector 554"/>
          <p:cNvCxnSpPr/>
          <p:nvPr/>
        </p:nvCxnSpPr>
        <p:spPr>
          <a:xfrm>
            <a:off x="5784850" y="55118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H="1">
            <a:off x="6257925" y="50482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8" name="Oval 557"/>
          <p:cNvSpPr/>
          <p:nvPr/>
        </p:nvSpPr>
        <p:spPr>
          <a:xfrm>
            <a:off x="6750050" y="53848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0" name="Straight Arrow Connector 559"/>
          <p:cNvCxnSpPr/>
          <p:nvPr/>
        </p:nvCxnSpPr>
        <p:spPr>
          <a:xfrm>
            <a:off x="6413500" y="5519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/>
          <p:cNvCxnSpPr/>
          <p:nvPr/>
        </p:nvCxnSpPr>
        <p:spPr>
          <a:xfrm flipH="1">
            <a:off x="6884988" y="50561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6116638" y="6003925"/>
            <a:ext cx="265112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5778500" y="61388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/>
          <p:cNvCxnSpPr/>
          <p:nvPr/>
        </p:nvCxnSpPr>
        <p:spPr>
          <a:xfrm flipH="1">
            <a:off x="6251575" y="56753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5" name="Oval 564"/>
          <p:cNvSpPr/>
          <p:nvPr/>
        </p:nvSpPr>
        <p:spPr>
          <a:xfrm>
            <a:off x="6743700" y="60118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6" name="Straight Arrow Connector 565"/>
          <p:cNvCxnSpPr/>
          <p:nvPr/>
        </p:nvCxnSpPr>
        <p:spPr>
          <a:xfrm>
            <a:off x="6405563" y="61468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/>
          <p:nvPr/>
        </p:nvCxnSpPr>
        <p:spPr>
          <a:xfrm flipH="1">
            <a:off x="6878638" y="56832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>
            <a:off x="6350000" y="4999038"/>
            <a:ext cx="455613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/>
          <p:cNvCxnSpPr/>
          <p:nvPr/>
        </p:nvCxnSpPr>
        <p:spPr>
          <a:xfrm>
            <a:off x="4519613" y="50196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/>
          <p:cNvCxnSpPr/>
          <p:nvPr/>
        </p:nvCxnSpPr>
        <p:spPr>
          <a:xfrm>
            <a:off x="5275263" y="5149850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/>
          <p:cNvCxnSpPr/>
          <p:nvPr/>
        </p:nvCxnSpPr>
        <p:spPr>
          <a:xfrm>
            <a:off x="5116513" y="5603875"/>
            <a:ext cx="455612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2611438" y="2628900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2628900" y="2022475"/>
            <a:ext cx="0" cy="3206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2109788" y="13827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2695575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29" name="TextBox 295"/>
          <p:cNvSpPr txBox="1">
            <a:spLocks noChangeArrowheads="1"/>
          </p:cNvSpPr>
          <p:nvPr/>
        </p:nvSpPr>
        <p:spPr bwMode="auto">
          <a:xfrm>
            <a:off x="1588" y="-76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Laughable Progress: O(</a:t>
            </a:r>
            <a:r>
              <a:rPr lang="en-US" altLang="en-US" sz="2800" i="1">
                <a:latin typeface="Calibri" pitchFamily="34" charset="0"/>
              </a:rPr>
              <a:t>nm</a:t>
            </a:r>
            <a:r>
              <a:rPr lang="en-US" altLang="en-US" sz="2800">
                <a:latin typeface="Calibri" pitchFamily="34" charset="0"/>
              </a:rPr>
              <a:t>) Time to Find </a:t>
            </a:r>
            <a:r>
              <a:rPr lang="en-US" altLang="en-US" sz="2800" b="1">
                <a:latin typeface="Calibri" pitchFamily="34" charset="0"/>
              </a:rPr>
              <a:t>ONE</a:t>
            </a:r>
            <a:r>
              <a:rPr lang="en-US" altLang="en-US" sz="2800">
                <a:latin typeface="Calibri" pitchFamily="34" charset="0"/>
              </a:rPr>
              <a:t> Node!  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26988" y="6300788"/>
            <a:ext cx="9039225" cy="522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</a:rPr>
              <a:t>How much time would it take to conquer 2 </a:t>
            </a:r>
            <a:r>
              <a:rPr lang="en-US" sz="2800" dirty="0" err="1">
                <a:latin typeface="Calibri" panose="020F0502020204030204" pitchFamily="34" charset="0"/>
              </a:rPr>
              <a:t>subproblems</a:t>
            </a:r>
            <a:r>
              <a:rPr lang="en-US" sz="2800" dirty="0">
                <a:latin typeface="Calibri" panose="020F0502020204030204" pitchFamily="34" charset="0"/>
              </a:rPr>
              <a:t>? </a:t>
            </a:r>
          </a:p>
        </p:txBody>
      </p:sp>
      <p:cxnSp>
        <p:nvCxnSpPr>
          <p:cNvPr id="301" name="Straight Arrow Connector 300"/>
          <p:cNvCxnSpPr/>
          <p:nvPr/>
        </p:nvCxnSpPr>
        <p:spPr>
          <a:xfrm>
            <a:off x="3338513" y="37004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>
            <a:off x="3932238" y="37004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51675" y="2214563"/>
            <a:ext cx="2049463" cy="2554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Calibri" panose="020F0502020204030204" pitchFamily="34" charset="0"/>
              </a:rPr>
              <a:t>Each </a:t>
            </a:r>
            <a:r>
              <a:rPr lang="en-US" sz="2000" dirty="0" err="1">
                <a:latin typeface="Calibri" panose="020F0502020204030204" pitchFamily="34" charset="0"/>
              </a:rPr>
              <a:t>subproblem</a:t>
            </a:r>
            <a:r>
              <a:rPr lang="en-US" sz="2000" dirty="0">
                <a:latin typeface="Calibri" panose="020F0502020204030204" pitchFamily="34" charset="0"/>
              </a:rPr>
              <a:t> can be conquered in time proportional to its area: </a:t>
            </a:r>
          </a:p>
          <a:p>
            <a:pPr algn="ctr"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i="1" dirty="0">
                <a:latin typeface="Calibri" panose="020F0502020204030204" pitchFamily="34" charset="0"/>
              </a:rPr>
              <a:t>area/4+area/4=</a:t>
            </a:r>
          </a:p>
          <a:p>
            <a:pPr algn="ctr">
              <a:defRPr/>
            </a:pPr>
            <a:r>
              <a:rPr lang="en-US" sz="2000" b="1" i="1" dirty="0">
                <a:latin typeface="Calibri" panose="020F0502020204030204" pitchFamily="34" charset="0"/>
              </a:rPr>
              <a:t>area/2</a:t>
            </a:r>
          </a:p>
        </p:txBody>
      </p:sp>
      <p:sp>
        <p:nvSpPr>
          <p:cNvPr id="314" name="Oval 313"/>
          <p:cNvSpPr/>
          <p:nvPr/>
        </p:nvSpPr>
        <p:spPr>
          <a:xfrm>
            <a:off x="3078163" y="1752600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5511800" y="4791075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A2B941-BB82-8947-84A7-D0F9C5C4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079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99" grpId="0" animBg="1"/>
      <p:bldP spid="5" grpId="0" animBg="1"/>
      <p:bldP spid="314" grpId="0" animBg="1"/>
      <p:bldP spid="315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538" y="3706813"/>
            <a:ext cx="2460625" cy="2439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5661025" y="4932363"/>
            <a:ext cx="1238250" cy="1208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4422775" y="3725863"/>
            <a:ext cx="1236663" cy="1209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97075" y="1274763"/>
            <a:ext cx="2430463" cy="243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3219450" y="1887538"/>
            <a:ext cx="1206500" cy="1808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2000250" y="1289050"/>
            <a:ext cx="1211263" cy="595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683000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871663" y="11414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078163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474913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286250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891088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871663" y="17367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474913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078163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683000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286250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4891088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683000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87166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07816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47491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286250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4891088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873250" y="2951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474913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078163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683000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286250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4891088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3683000" y="35575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873250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078163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474913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286250" y="3557588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91088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87166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47491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07816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3683000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286250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891088" y="416083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2741613" y="12747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344863" y="12747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3949700" y="12747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4552950" y="12747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48" idx="4"/>
            <a:endCxn id="153" idx="0"/>
          </p:cNvCxnSpPr>
          <p:nvPr/>
        </p:nvCxnSpPr>
        <p:spPr>
          <a:xfrm>
            <a:off x="2005013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138363" y="18732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4552950" y="18732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138363" y="2473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2741613" y="2473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344863" y="24733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4552950" y="24733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138363" y="30845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344863" y="30845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3949700" y="30845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4552950" y="308451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138363" y="3695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2741613" y="3695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2138363" y="1274763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4552950" y="3695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138363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1613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3949700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4552950" y="42957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005013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005013" y="2616200"/>
            <a:ext cx="1587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006600" y="3217863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005013" y="382428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2603500" y="141605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4424363" y="2616200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4432300" y="3227388"/>
            <a:ext cx="1588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2606675" y="3225800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2603500" y="383222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203575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203575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203575" y="2616200"/>
            <a:ext cx="1588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205163" y="3217863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3814763" y="14176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3814763" y="20129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3814763" y="26241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3817938" y="32273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3814763" y="38322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4424363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4424363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4424363" y="38242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026025" y="14176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026025" y="20129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026025" y="26241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027613" y="322738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026025" y="38322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2755900" y="30892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2741613" y="189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3949700" y="18923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363913" y="42941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3338513" y="1897063"/>
            <a:ext cx="338137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3949700" y="24828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211513" y="38258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2701925" y="1392238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2701925" y="20034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305175" y="2584450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3910013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4514850" y="3794125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087563" y="197643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2701925" y="37925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324225" y="37941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3916363" y="37846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4508500" y="3179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092325" y="3794125"/>
            <a:ext cx="414338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314700" y="13684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306763" y="19875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3910013" y="2584450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2706688" y="25908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300413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4508500" y="26050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098675" y="25908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098675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921125" y="1987550"/>
            <a:ext cx="415925" cy="4191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3910013" y="137636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4514850" y="1993900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4506913" y="137636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5518150" y="11493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5518150" y="17541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5518150" y="23574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5518150" y="2960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5518150" y="35655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5518150" y="41687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181600" y="1282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181600" y="1882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181600" y="24812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181600" y="30940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181600" y="37052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181600" y="43037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5653088" y="14255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5653088" y="20208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5653088" y="26336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5656263" y="32353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5653088" y="38401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137150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137150" y="26130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141913" y="200183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135563" y="1384300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1863725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2468563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071813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3676650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279900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4883150" y="47879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130425" y="49244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2735263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3943350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4546600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1997075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2597150" y="44592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3808413" y="4460875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4418013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019675" y="4460875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355975" y="49212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205163" y="44529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2695575" y="44211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317875" y="442118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3910013" y="44116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084388" y="44211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>
          <a:xfrm>
            <a:off x="5511800" y="47974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96" name="Straight Arrow Connector 395"/>
          <p:cNvCxnSpPr/>
          <p:nvPr/>
        </p:nvCxnSpPr>
        <p:spPr>
          <a:xfrm>
            <a:off x="5173663" y="49323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5646738" y="44688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135563" y="4429125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118100" y="3784600"/>
            <a:ext cx="455613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4503738" y="44084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31" name="TextBox 1"/>
          <p:cNvSpPr txBox="1">
            <a:spLocks noChangeArrowheads="1"/>
          </p:cNvSpPr>
          <p:nvPr/>
        </p:nvSpPr>
        <p:spPr bwMode="auto">
          <a:xfrm>
            <a:off x="1581150" y="1384300"/>
            <a:ext cx="34925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C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</p:txBody>
      </p:sp>
      <p:sp>
        <p:nvSpPr>
          <p:cNvPr id="15532" name="TextBox 2"/>
          <p:cNvSpPr txBox="1">
            <a:spLocks noChangeArrowheads="1"/>
          </p:cNvSpPr>
          <p:nvPr/>
        </p:nvSpPr>
        <p:spPr bwMode="auto">
          <a:xfrm>
            <a:off x="1725613" y="688975"/>
            <a:ext cx="541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G        A        G        C        A        </a:t>
            </a:r>
            <a:r>
              <a:rPr lang="en-US" altLang="en-US" sz="2000" dirty="0" err="1">
                <a:latin typeface="+mn-lt"/>
              </a:rPr>
              <a:t>A</a:t>
            </a:r>
            <a:r>
              <a:rPr lang="en-US" altLang="en-US" sz="2000" dirty="0">
                <a:latin typeface="+mn-lt"/>
              </a:rPr>
              <a:t>        T         </a:t>
            </a:r>
            <a:r>
              <a:rPr lang="en-US" altLang="en-US" sz="2000" dirty="0" err="1">
                <a:latin typeface="+mn-lt"/>
              </a:rPr>
              <a:t>T</a:t>
            </a:r>
            <a:endParaRPr lang="en-US" altLang="en-US" sz="2000" dirty="0">
              <a:latin typeface="+mn-lt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6118225" y="1144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6118225" y="1747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118225" y="23526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118225" y="29559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118225" y="35591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118225" y="41640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31" name="Straight Arrow Connector 430"/>
          <p:cNvCxnSpPr>
            <a:endCxn id="420" idx="2"/>
          </p:cNvCxnSpPr>
          <p:nvPr/>
        </p:nvCxnSpPr>
        <p:spPr>
          <a:xfrm>
            <a:off x="5780088" y="12779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5780088" y="18764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780088" y="24765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5780088" y="30876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5780088" y="36988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5780088" y="42989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>
            <a:off x="6253163" y="1419225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>
            <a:off x="6253163" y="2016125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/>
          <p:nvPr/>
        </p:nvCxnSpPr>
        <p:spPr>
          <a:xfrm>
            <a:off x="6253163" y="26273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6256338" y="3230563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 flipH="1">
            <a:off x="6253163" y="38354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5737225" y="318293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5737225" y="2608263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5741988" y="1995488"/>
            <a:ext cx="414337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>
            <a:off x="5735638" y="1379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" name="Oval 451"/>
          <p:cNvSpPr/>
          <p:nvPr/>
        </p:nvSpPr>
        <p:spPr>
          <a:xfrm>
            <a:off x="6745288" y="11525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745288" y="17557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745288" y="23606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745288" y="29638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6745288" y="35687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745288" y="41719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58" name="Straight Arrow Connector 457"/>
          <p:cNvCxnSpPr>
            <a:endCxn id="452" idx="2"/>
          </p:cNvCxnSpPr>
          <p:nvPr/>
        </p:nvCxnSpPr>
        <p:spPr>
          <a:xfrm>
            <a:off x="6408738" y="12858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>
            <a:off x="6408738" y="18843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>
            <a:off x="6408738" y="24844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>
            <a:off x="6408738" y="3095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/>
          <p:nvPr/>
        </p:nvCxnSpPr>
        <p:spPr>
          <a:xfrm>
            <a:off x="6408738" y="37068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>
            <a:off x="6408738" y="43068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/>
          <p:nvPr/>
        </p:nvCxnSpPr>
        <p:spPr>
          <a:xfrm>
            <a:off x="6881813" y="142875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>
            <a:off x="6881813" y="2024063"/>
            <a:ext cx="0" cy="3444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>
            <a:off x="6881813" y="263525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/>
          <p:nvPr/>
        </p:nvCxnSpPr>
        <p:spPr>
          <a:xfrm>
            <a:off x="6883400" y="323850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H="1">
            <a:off x="6881813" y="384333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>
            <a:off x="6364288" y="319087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>
            <a:off x="6364288" y="261620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6369050" y="200501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6362700" y="1387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4" name="Oval 473"/>
          <p:cNvSpPr/>
          <p:nvPr/>
        </p:nvSpPr>
        <p:spPr>
          <a:xfrm>
            <a:off x="6111875" y="47910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5" name="Straight Arrow Connector 474"/>
          <p:cNvCxnSpPr/>
          <p:nvPr/>
        </p:nvCxnSpPr>
        <p:spPr>
          <a:xfrm>
            <a:off x="5773738" y="49260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/>
          <p:nvPr/>
        </p:nvCxnSpPr>
        <p:spPr>
          <a:xfrm flipH="1">
            <a:off x="6246813" y="44624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6738938" y="47990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9" name="Straight Arrow Connector 478"/>
          <p:cNvCxnSpPr/>
          <p:nvPr/>
        </p:nvCxnSpPr>
        <p:spPr>
          <a:xfrm>
            <a:off x="6402388" y="49355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 flipH="1">
            <a:off x="6873875" y="44719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/>
          <p:cNvCxnSpPr>
            <a:stCxn id="428" idx="5"/>
          </p:cNvCxnSpPr>
          <p:nvPr/>
        </p:nvCxnSpPr>
        <p:spPr>
          <a:xfrm>
            <a:off x="6345238" y="3787775"/>
            <a:ext cx="455612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/>
          <p:nvPr/>
        </p:nvCxnSpPr>
        <p:spPr>
          <a:xfrm>
            <a:off x="5732463" y="44116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6345238" y="43973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5732463" y="37877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3" name="Oval 492"/>
          <p:cNvSpPr/>
          <p:nvPr/>
        </p:nvSpPr>
        <p:spPr>
          <a:xfrm>
            <a:off x="187642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247967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308292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3687763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4291013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4895850" y="53736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03" name="Straight Arrow Connector 502"/>
          <p:cNvCxnSpPr/>
          <p:nvPr/>
        </p:nvCxnSpPr>
        <p:spPr>
          <a:xfrm>
            <a:off x="2143125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/>
          <p:nvPr/>
        </p:nvCxnSpPr>
        <p:spPr>
          <a:xfrm>
            <a:off x="2746375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/>
          <p:cNvCxnSpPr/>
          <p:nvPr/>
        </p:nvCxnSpPr>
        <p:spPr>
          <a:xfrm>
            <a:off x="3954463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/>
          <p:cNvCxnSpPr/>
          <p:nvPr/>
        </p:nvCxnSpPr>
        <p:spPr>
          <a:xfrm>
            <a:off x="4557713" y="55086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/>
          <p:cNvCxnSpPr>
            <a:endCxn id="493" idx="0"/>
          </p:cNvCxnSpPr>
          <p:nvPr/>
        </p:nvCxnSpPr>
        <p:spPr>
          <a:xfrm flipH="1">
            <a:off x="2009775" y="5035550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flipH="1">
            <a:off x="2608263" y="50434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/>
          <p:nvPr/>
        </p:nvCxnSpPr>
        <p:spPr>
          <a:xfrm flipH="1">
            <a:off x="3819525" y="50450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H="1">
            <a:off x="4429125" y="50355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>
            <a:off x="5030788" y="50450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>
            <a:off x="3368675" y="55070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H="1">
            <a:off x="3216275" y="50371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>
            <a:off x="5735638" y="5022850"/>
            <a:ext cx="414337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/>
          <p:nvPr/>
        </p:nvCxnSpPr>
        <p:spPr>
          <a:xfrm>
            <a:off x="2706688" y="5005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/>
          <p:nvPr/>
        </p:nvCxnSpPr>
        <p:spPr>
          <a:xfrm>
            <a:off x="3328988" y="5005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3921125" y="4997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/>
          <p:cNvCxnSpPr/>
          <p:nvPr/>
        </p:nvCxnSpPr>
        <p:spPr>
          <a:xfrm>
            <a:off x="2097088" y="500538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Oval 520"/>
          <p:cNvSpPr/>
          <p:nvPr/>
        </p:nvSpPr>
        <p:spPr>
          <a:xfrm>
            <a:off x="5522913" y="53816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23" name="Straight Arrow Connector 522"/>
          <p:cNvCxnSpPr/>
          <p:nvPr/>
        </p:nvCxnSpPr>
        <p:spPr>
          <a:xfrm>
            <a:off x="5186363" y="55165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 flipH="1">
            <a:off x="5657850" y="50530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5" name="Oval 524"/>
          <p:cNvSpPr/>
          <p:nvPr/>
        </p:nvSpPr>
        <p:spPr>
          <a:xfrm>
            <a:off x="1868488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2473325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3076575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3681413" y="60007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4284663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4887913" y="60007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31" name="Straight Arrow Connector 530"/>
          <p:cNvCxnSpPr/>
          <p:nvPr/>
        </p:nvCxnSpPr>
        <p:spPr>
          <a:xfrm>
            <a:off x="2135188" y="61356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/>
          <p:nvPr/>
        </p:nvCxnSpPr>
        <p:spPr>
          <a:xfrm>
            <a:off x="2740025" y="6135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>
            <a:off x="3946525" y="61356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/>
          <p:cNvCxnSpPr/>
          <p:nvPr/>
        </p:nvCxnSpPr>
        <p:spPr>
          <a:xfrm>
            <a:off x="4551363" y="6135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/>
          <p:cNvCxnSpPr>
            <a:endCxn id="525" idx="0"/>
          </p:cNvCxnSpPr>
          <p:nvPr/>
        </p:nvCxnSpPr>
        <p:spPr>
          <a:xfrm flipH="1">
            <a:off x="2001838" y="56642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/>
          <p:cNvCxnSpPr/>
          <p:nvPr/>
        </p:nvCxnSpPr>
        <p:spPr>
          <a:xfrm flipH="1">
            <a:off x="2601913" y="56721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3813175" y="567213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 flipH="1">
            <a:off x="4422775" y="56642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H="1">
            <a:off x="5024438" y="567213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>
            <a:off x="3360738" y="61341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H="1">
            <a:off x="3209925" y="56657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/>
          <p:nvPr/>
        </p:nvCxnSpPr>
        <p:spPr>
          <a:xfrm>
            <a:off x="2700338" y="56324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>
          <a:xfrm>
            <a:off x="3322638" y="5634038"/>
            <a:ext cx="414337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/>
          <p:nvPr/>
        </p:nvCxnSpPr>
        <p:spPr>
          <a:xfrm>
            <a:off x="3914775" y="5624513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/>
          <p:cNvCxnSpPr/>
          <p:nvPr/>
        </p:nvCxnSpPr>
        <p:spPr>
          <a:xfrm>
            <a:off x="2089150" y="563403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6" name="Oval 545"/>
          <p:cNvSpPr/>
          <p:nvPr/>
        </p:nvSpPr>
        <p:spPr>
          <a:xfrm>
            <a:off x="5516563" y="60086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47" name="Straight Arrow Connector 546"/>
          <p:cNvCxnSpPr/>
          <p:nvPr/>
        </p:nvCxnSpPr>
        <p:spPr>
          <a:xfrm>
            <a:off x="5178425" y="61436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/>
          <p:nvPr/>
        </p:nvCxnSpPr>
        <p:spPr>
          <a:xfrm flipH="1">
            <a:off x="5651500" y="568007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/>
          <p:cNvCxnSpPr/>
          <p:nvPr/>
        </p:nvCxnSpPr>
        <p:spPr>
          <a:xfrm>
            <a:off x="6353175" y="5605463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/>
          <p:nvPr/>
        </p:nvCxnSpPr>
        <p:spPr>
          <a:xfrm>
            <a:off x="5122863" y="4997450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Arrow Connector 550"/>
          <p:cNvCxnSpPr/>
          <p:nvPr/>
        </p:nvCxnSpPr>
        <p:spPr>
          <a:xfrm>
            <a:off x="4508500" y="562133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Oval 552"/>
          <p:cNvSpPr/>
          <p:nvPr/>
        </p:nvSpPr>
        <p:spPr>
          <a:xfrm>
            <a:off x="6122988" y="53768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55" name="Straight Arrow Connector 554"/>
          <p:cNvCxnSpPr/>
          <p:nvPr/>
        </p:nvCxnSpPr>
        <p:spPr>
          <a:xfrm>
            <a:off x="5784850" y="55118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H="1">
            <a:off x="6257925" y="50482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8" name="Oval 557"/>
          <p:cNvSpPr/>
          <p:nvPr/>
        </p:nvSpPr>
        <p:spPr>
          <a:xfrm>
            <a:off x="6750050" y="53848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0" name="Straight Arrow Connector 559"/>
          <p:cNvCxnSpPr/>
          <p:nvPr/>
        </p:nvCxnSpPr>
        <p:spPr>
          <a:xfrm>
            <a:off x="6413500" y="5519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/>
          <p:cNvCxnSpPr/>
          <p:nvPr/>
        </p:nvCxnSpPr>
        <p:spPr>
          <a:xfrm flipH="1">
            <a:off x="6884988" y="50561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6116638" y="6003925"/>
            <a:ext cx="265112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5778500" y="61388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/>
          <p:cNvCxnSpPr/>
          <p:nvPr/>
        </p:nvCxnSpPr>
        <p:spPr>
          <a:xfrm flipH="1">
            <a:off x="6251575" y="56753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5" name="Oval 564"/>
          <p:cNvSpPr/>
          <p:nvPr/>
        </p:nvSpPr>
        <p:spPr>
          <a:xfrm>
            <a:off x="6743700" y="60118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6" name="Straight Arrow Connector 565"/>
          <p:cNvCxnSpPr/>
          <p:nvPr/>
        </p:nvCxnSpPr>
        <p:spPr>
          <a:xfrm>
            <a:off x="6405563" y="61468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/>
          <p:nvPr/>
        </p:nvCxnSpPr>
        <p:spPr>
          <a:xfrm flipH="1">
            <a:off x="6878638" y="56832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>
            <a:off x="6350000" y="4999038"/>
            <a:ext cx="455613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/>
          <p:cNvCxnSpPr/>
          <p:nvPr/>
        </p:nvCxnSpPr>
        <p:spPr>
          <a:xfrm>
            <a:off x="4519613" y="50196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/>
          <p:cNvCxnSpPr/>
          <p:nvPr/>
        </p:nvCxnSpPr>
        <p:spPr>
          <a:xfrm>
            <a:off x="5275263" y="5149850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/>
          <p:cNvCxnSpPr/>
          <p:nvPr/>
        </p:nvCxnSpPr>
        <p:spPr>
          <a:xfrm>
            <a:off x="5116513" y="5603875"/>
            <a:ext cx="455612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2611438" y="2628900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2628900" y="2022475"/>
            <a:ext cx="0" cy="3206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2109788" y="13827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2695575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57" name="TextBox 295"/>
          <p:cNvSpPr txBox="1">
            <a:spLocks noChangeArrowheads="1"/>
          </p:cNvSpPr>
          <p:nvPr/>
        </p:nvSpPr>
        <p:spPr bwMode="auto">
          <a:xfrm>
            <a:off x="1588" y="-76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Laughable Progress: O(</a:t>
            </a:r>
            <a:r>
              <a:rPr lang="en-US" altLang="en-US" sz="2800" i="1">
                <a:latin typeface="Calibri" pitchFamily="34" charset="0"/>
              </a:rPr>
              <a:t>nm+nm/2</a:t>
            </a:r>
            <a:r>
              <a:rPr lang="en-US" altLang="en-US" sz="2800">
                <a:latin typeface="Calibri" pitchFamily="34" charset="0"/>
              </a:rPr>
              <a:t>) Time to Find </a:t>
            </a:r>
            <a:r>
              <a:rPr lang="en-US" altLang="en-US" sz="2800" b="1">
                <a:latin typeface="Calibri" pitchFamily="34" charset="0"/>
              </a:rPr>
              <a:t>THREE</a:t>
            </a:r>
            <a:r>
              <a:rPr lang="en-US" altLang="en-US" sz="2800">
                <a:latin typeface="Calibri" pitchFamily="34" charset="0"/>
              </a:rPr>
              <a:t> Nodes!  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26988" y="6300788"/>
            <a:ext cx="9039225" cy="522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</a:rPr>
              <a:t>How much time would it take to conquer 4 </a:t>
            </a:r>
            <a:r>
              <a:rPr lang="en-US" sz="2800" dirty="0" err="1">
                <a:latin typeface="Calibri" panose="020F0502020204030204" pitchFamily="34" charset="0"/>
              </a:rPr>
              <a:t>subproblems</a:t>
            </a:r>
            <a:r>
              <a:rPr lang="en-US" sz="2800" dirty="0">
                <a:latin typeface="Calibri" panose="020F0502020204030204" pitchFamily="34" charset="0"/>
              </a:rPr>
              <a:t>? </a:t>
            </a:r>
          </a:p>
        </p:txBody>
      </p:sp>
      <p:cxnSp>
        <p:nvCxnSpPr>
          <p:cNvPr id="301" name="Straight Arrow Connector 300"/>
          <p:cNvCxnSpPr/>
          <p:nvPr/>
        </p:nvCxnSpPr>
        <p:spPr>
          <a:xfrm>
            <a:off x="3338513" y="37004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>
            <a:off x="3932238" y="37004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51675" y="2214563"/>
            <a:ext cx="2049463" cy="2862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Calibri" panose="020F0502020204030204" pitchFamily="34" charset="0"/>
              </a:rPr>
              <a:t>Each </a:t>
            </a:r>
            <a:r>
              <a:rPr lang="en-US" sz="2000" dirty="0" err="1">
                <a:latin typeface="Calibri" panose="020F0502020204030204" pitchFamily="34" charset="0"/>
              </a:rPr>
              <a:t>subproblem</a:t>
            </a:r>
            <a:r>
              <a:rPr lang="en-US" sz="2000" dirty="0">
                <a:latin typeface="Calibri" panose="020F0502020204030204" pitchFamily="34" charset="0"/>
              </a:rPr>
              <a:t> can be conquered in time proportional to its area: </a:t>
            </a:r>
          </a:p>
          <a:p>
            <a:pPr algn="ctr"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i="1" dirty="0">
                <a:latin typeface="Calibri" panose="020F0502020204030204" pitchFamily="34" charset="0"/>
              </a:rPr>
              <a:t>area/8+area/8+</a:t>
            </a:r>
          </a:p>
          <a:p>
            <a:pPr algn="ctr">
              <a:defRPr/>
            </a:pPr>
            <a:r>
              <a:rPr lang="en-US" sz="2000" i="1" dirty="0">
                <a:latin typeface="Calibri" panose="020F0502020204030204" pitchFamily="34" charset="0"/>
              </a:rPr>
              <a:t>area/8+area/8=</a:t>
            </a:r>
          </a:p>
          <a:p>
            <a:pPr algn="ctr">
              <a:defRPr/>
            </a:pPr>
            <a:r>
              <a:rPr lang="en-US" sz="2000" b="1" i="1" dirty="0">
                <a:latin typeface="Calibri" panose="020F0502020204030204" pitchFamily="34" charset="0"/>
              </a:rPr>
              <a:t>area/4</a:t>
            </a:r>
          </a:p>
        </p:txBody>
      </p:sp>
      <p:sp>
        <p:nvSpPr>
          <p:cNvPr id="314" name="Oval 313"/>
          <p:cNvSpPr/>
          <p:nvPr/>
        </p:nvSpPr>
        <p:spPr>
          <a:xfrm>
            <a:off x="3078163" y="1752600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5511800" y="4791075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2479675" y="1149350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6116638" y="5376863"/>
            <a:ext cx="265112" cy="265112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4891088" y="4162425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3689350" y="1746250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A6554C-1536-FC44-A049-7B14A5D91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0740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nimBg="1"/>
      <p:bldP spid="318" grpId="0" animBg="1"/>
      <p:bldP spid="317" grpId="0" animBg="1"/>
      <p:bldP spid="316" grpId="0" animBg="1"/>
      <p:bldP spid="299" grpId="0" animBg="1"/>
      <p:bldP spid="5" grpId="0" animBg="1"/>
      <p:bldP spid="324" grpId="0" animBg="1"/>
      <p:bldP spid="332" grpId="0" animBg="1"/>
      <p:bldP spid="333" grpId="0" animBg="1"/>
      <p:bldP spid="33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538" y="3706813"/>
            <a:ext cx="2460625" cy="2439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5661025" y="4932363"/>
            <a:ext cx="1238250" cy="1208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4422775" y="3725863"/>
            <a:ext cx="1236663" cy="1209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97075" y="1274763"/>
            <a:ext cx="2430463" cy="243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3219450" y="1887538"/>
            <a:ext cx="1206500" cy="1808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257925" y="5541963"/>
            <a:ext cx="608013" cy="5984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5646738" y="4906963"/>
            <a:ext cx="608012" cy="6000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5045075" y="4322763"/>
            <a:ext cx="608013" cy="5984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4411663" y="3689350"/>
            <a:ext cx="608012" cy="6000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3825875" y="1884363"/>
            <a:ext cx="608013" cy="18049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2000250" y="1289050"/>
            <a:ext cx="1211263" cy="595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2622550" y="1271588"/>
            <a:ext cx="609600" cy="5984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683000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871663" y="11414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078163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474913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286250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891088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871663" y="17367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474913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078163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683000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286250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4891088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683000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87166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07816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47491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286250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4891088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873250" y="2951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474913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078163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683000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286250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4891088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3683000" y="35575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873250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078163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474913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286250" y="3557588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91088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87166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47491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07816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3683000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286250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891088" y="416083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2741613" y="12747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344863" y="12747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3949700" y="12747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4552950" y="12747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48" idx="4"/>
            <a:endCxn id="153" idx="0"/>
          </p:cNvCxnSpPr>
          <p:nvPr/>
        </p:nvCxnSpPr>
        <p:spPr>
          <a:xfrm>
            <a:off x="2005013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138363" y="18732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4552950" y="18732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138363" y="2473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2741613" y="2473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344863" y="24733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4552950" y="24733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138363" y="30845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344863" y="30845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3949700" y="30845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4552950" y="308451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138363" y="3695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2741613" y="3695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2138363" y="1274763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4552950" y="3695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138363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1613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3949700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4552950" y="42957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005013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005013" y="2616200"/>
            <a:ext cx="1587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006600" y="3217863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005013" y="382428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2603500" y="141605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4424363" y="2616200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4432300" y="3227388"/>
            <a:ext cx="1588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2606675" y="3225800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2603500" y="383222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203575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203575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203575" y="2616200"/>
            <a:ext cx="1588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205163" y="3217863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3814763" y="14176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3814763" y="20129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3814763" y="26241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3817938" y="32273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3814763" y="38322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4424363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4424363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4424363" y="38242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026025" y="14176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026025" y="20129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026025" y="26241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027613" y="322738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026025" y="38322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2755900" y="30892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2741613" y="189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3949700" y="18923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363913" y="42941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3338513" y="1897063"/>
            <a:ext cx="338137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3949700" y="24828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211513" y="38258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2701925" y="1392238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2701925" y="20034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305175" y="2584450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3910013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4514850" y="3794125"/>
            <a:ext cx="414338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087563" y="197643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2701925" y="37925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324225" y="37941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3916363" y="37846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4508500" y="3179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092325" y="3794125"/>
            <a:ext cx="414338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314700" y="13684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306763" y="19875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3910013" y="2584450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2706688" y="25908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300413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4508500" y="26050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098675" y="25908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098675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921125" y="1987550"/>
            <a:ext cx="415925" cy="4191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3910013" y="137636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4514850" y="1993900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4506913" y="137636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5518150" y="11493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5518150" y="17541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5518150" y="23574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5518150" y="2960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5518150" y="35655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5518150" y="41687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181600" y="1282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181600" y="1882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181600" y="24812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181600" y="30940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181600" y="37052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181600" y="43037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5653088" y="14255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5653088" y="20208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5653088" y="26336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5656263" y="32353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5653088" y="38401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137150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137150" y="26130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141913" y="200183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135563" y="1384300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1863725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2468563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071813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3676650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279900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4883150" y="47879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130425" y="49244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2735263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3943350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4546600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1997075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2597150" y="44592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3808413" y="4460875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4418013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019675" y="4460875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355975" y="49212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205163" y="44529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2695575" y="44211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317875" y="442118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3910013" y="44116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084388" y="44211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>
          <a:xfrm>
            <a:off x="5511800" y="47974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96" name="Straight Arrow Connector 395"/>
          <p:cNvCxnSpPr/>
          <p:nvPr/>
        </p:nvCxnSpPr>
        <p:spPr>
          <a:xfrm>
            <a:off x="5173663" y="49323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5646738" y="44688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135563" y="4429125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118100" y="3784600"/>
            <a:ext cx="455613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4503738" y="44084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61" name="TextBox 1"/>
          <p:cNvSpPr txBox="1">
            <a:spLocks noChangeArrowheads="1"/>
          </p:cNvSpPr>
          <p:nvPr/>
        </p:nvSpPr>
        <p:spPr bwMode="auto">
          <a:xfrm>
            <a:off x="1581150" y="1384300"/>
            <a:ext cx="34925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C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A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</a:p>
        </p:txBody>
      </p:sp>
      <p:sp>
        <p:nvSpPr>
          <p:cNvPr id="16562" name="TextBox 2"/>
          <p:cNvSpPr txBox="1">
            <a:spLocks noChangeArrowheads="1"/>
          </p:cNvSpPr>
          <p:nvPr/>
        </p:nvSpPr>
        <p:spPr bwMode="auto">
          <a:xfrm>
            <a:off x="1703388" y="682625"/>
            <a:ext cx="541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G        A        G        C        A        </a:t>
            </a:r>
            <a:r>
              <a:rPr lang="en-US" altLang="en-US" sz="2000" dirty="0" err="1">
                <a:latin typeface="+mn-lt"/>
              </a:rPr>
              <a:t>A</a:t>
            </a:r>
            <a:r>
              <a:rPr lang="en-US" altLang="en-US" sz="2000" dirty="0">
                <a:latin typeface="+mn-lt"/>
              </a:rPr>
              <a:t>        T         </a:t>
            </a:r>
            <a:r>
              <a:rPr lang="en-US" altLang="en-US" sz="2000" dirty="0" err="1">
                <a:latin typeface="+mn-lt"/>
              </a:rPr>
              <a:t>T</a:t>
            </a:r>
            <a:endParaRPr lang="en-US" altLang="en-US" sz="2000" dirty="0">
              <a:latin typeface="+mn-lt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6118225" y="1144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6118225" y="1747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118225" y="23526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118225" y="29559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118225" y="35591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118225" y="41640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31" name="Straight Arrow Connector 430"/>
          <p:cNvCxnSpPr>
            <a:endCxn id="420" idx="2"/>
          </p:cNvCxnSpPr>
          <p:nvPr/>
        </p:nvCxnSpPr>
        <p:spPr>
          <a:xfrm>
            <a:off x="5780088" y="12779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5780088" y="18764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780088" y="24765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5780088" y="30876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5780088" y="36988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5780088" y="42989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>
            <a:off x="6253163" y="1419225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>
            <a:off x="6253163" y="2016125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/>
          <p:nvPr/>
        </p:nvCxnSpPr>
        <p:spPr>
          <a:xfrm>
            <a:off x="6253163" y="26273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6256338" y="3230563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 flipH="1">
            <a:off x="6253163" y="38354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5737225" y="318293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5737225" y="2608263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5741988" y="1995488"/>
            <a:ext cx="414337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>
            <a:off x="5735638" y="1379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" name="Oval 451"/>
          <p:cNvSpPr/>
          <p:nvPr/>
        </p:nvSpPr>
        <p:spPr>
          <a:xfrm>
            <a:off x="6745288" y="11525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745288" y="17557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745288" y="23606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745288" y="29638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6745288" y="35687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745288" y="41719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58" name="Straight Arrow Connector 457"/>
          <p:cNvCxnSpPr>
            <a:endCxn id="452" idx="2"/>
          </p:cNvCxnSpPr>
          <p:nvPr/>
        </p:nvCxnSpPr>
        <p:spPr>
          <a:xfrm>
            <a:off x="6408738" y="12858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>
            <a:off x="6408738" y="18843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>
            <a:off x="6408738" y="24844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>
            <a:off x="6408738" y="3095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/>
          <p:nvPr/>
        </p:nvCxnSpPr>
        <p:spPr>
          <a:xfrm>
            <a:off x="6408738" y="37068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>
            <a:off x="6408738" y="43068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/>
          <p:nvPr/>
        </p:nvCxnSpPr>
        <p:spPr>
          <a:xfrm>
            <a:off x="6881813" y="142875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>
            <a:off x="6881813" y="2024063"/>
            <a:ext cx="0" cy="3444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>
            <a:off x="6881813" y="263525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/>
          <p:nvPr/>
        </p:nvCxnSpPr>
        <p:spPr>
          <a:xfrm>
            <a:off x="6883400" y="323850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H="1">
            <a:off x="6881813" y="384333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>
            <a:off x="6364288" y="319087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>
            <a:off x="6364288" y="261620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6369050" y="200501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6362700" y="1387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4" name="Oval 473"/>
          <p:cNvSpPr/>
          <p:nvPr/>
        </p:nvSpPr>
        <p:spPr>
          <a:xfrm>
            <a:off x="6111875" y="47910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5" name="Straight Arrow Connector 474"/>
          <p:cNvCxnSpPr/>
          <p:nvPr/>
        </p:nvCxnSpPr>
        <p:spPr>
          <a:xfrm>
            <a:off x="5773738" y="49260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/>
          <p:nvPr/>
        </p:nvCxnSpPr>
        <p:spPr>
          <a:xfrm flipH="1">
            <a:off x="6246813" y="44624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6738938" y="47990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9" name="Straight Arrow Connector 478"/>
          <p:cNvCxnSpPr/>
          <p:nvPr/>
        </p:nvCxnSpPr>
        <p:spPr>
          <a:xfrm>
            <a:off x="6402388" y="49355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 flipH="1">
            <a:off x="6873875" y="44719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/>
          <p:cNvCxnSpPr>
            <a:stCxn id="428" idx="5"/>
          </p:cNvCxnSpPr>
          <p:nvPr/>
        </p:nvCxnSpPr>
        <p:spPr>
          <a:xfrm>
            <a:off x="6345238" y="3787775"/>
            <a:ext cx="455612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/>
          <p:nvPr/>
        </p:nvCxnSpPr>
        <p:spPr>
          <a:xfrm>
            <a:off x="5732463" y="44116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6345238" y="43973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5732463" y="37877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3" name="Oval 492"/>
          <p:cNvSpPr/>
          <p:nvPr/>
        </p:nvSpPr>
        <p:spPr>
          <a:xfrm>
            <a:off x="187642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247967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308292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3687763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4291013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4895850" y="53736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03" name="Straight Arrow Connector 502"/>
          <p:cNvCxnSpPr/>
          <p:nvPr/>
        </p:nvCxnSpPr>
        <p:spPr>
          <a:xfrm>
            <a:off x="2143125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/>
          <p:nvPr/>
        </p:nvCxnSpPr>
        <p:spPr>
          <a:xfrm>
            <a:off x="2746375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/>
          <p:cNvCxnSpPr/>
          <p:nvPr/>
        </p:nvCxnSpPr>
        <p:spPr>
          <a:xfrm>
            <a:off x="3954463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/>
          <p:cNvCxnSpPr/>
          <p:nvPr/>
        </p:nvCxnSpPr>
        <p:spPr>
          <a:xfrm>
            <a:off x="4557713" y="55086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/>
          <p:cNvCxnSpPr>
            <a:endCxn id="493" idx="0"/>
          </p:cNvCxnSpPr>
          <p:nvPr/>
        </p:nvCxnSpPr>
        <p:spPr>
          <a:xfrm flipH="1">
            <a:off x="2009775" y="5035550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flipH="1">
            <a:off x="2608263" y="50434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/>
          <p:nvPr/>
        </p:nvCxnSpPr>
        <p:spPr>
          <a:xfrm flipH="1">
            <a:off x="3819525" y="50450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H="1">
            <a:off x="4429125" y="50355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>
            <a:off x="5030788" y="50450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>
            <a:off x="3368675" y="55070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H="1">
            <a:off x="3216275" y="50371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>
            <a:off x="5735638" y="5022850"/>
            <a:ext cx="414337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/>
          <p:nvPr/>
        </p:nvCxnSpPr>
        <p:spPr>
          <a:xfrm>
            <a:off x="2706688" y="5005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/>
          <p:nvPr/>
        </p:nvCxnSpPr>
        <p:spPr>
          <a:xfrm>
            <a:off x="3328988" y="5005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3921125" y="4997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/>
          <p:cNvCxnSpPr/>
          <p:nvPr/>
        </p:nvCxnSpPr>
        <p:spPr>
          <a:xfrm>
            <a:off x="2097088" y="500538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Oval 520"/>
          <p:cNvSpPr/>
          <p:nvPr/>
        </p:nvSpPr>
        <p:spPr>
          <a:xfrm>
            <a:off x="5522913" y="53816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23" name="Straight Arrow Connector 522"/>
          <p:cNvCxnSpPr/>
          <p:nvPr/>
        </p:nvCxnSpPr>
        <p:spPr>
          <a:xfrm>
            <a:off x="5186363" y="55165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 flipH="1">
            <a:off x="5657850" y="50530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5" name="Oval 524"/>
          <p:cNvSpPr/>
          <p:nvPr/>
        </p:nvSpPr>
        <p:spPr>
          <a:xfrm>
            <a:off x="1868488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2473325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3076575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3681413" y="60007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4284663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4887913" y="60007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31" name="Straight Arrow Connector 530"/>
          <p:cNvCxnSpPr/>
          <p:nvPr/>
        </p:nvCxnSpPr>
        <p:spPr>
          <a:xfrm>
            <a:off x="2135188" y="61356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/>
          <p:nvPr/>
        </p:nvCxnSpPr>
        <p:spPr>
          <a:xfrm>
            <a:off x="2740025" y="6135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>
            <a:off x="3946525" y="61356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/>
          <p:cNvCxnSpPr/>
          <p:nvPr/>
        </p:nvCxnSpPr>
        <p:spPr>
          <a:xfrm>
            <a:off x="4551363" y="6135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/>
          <p:cNvCxnSpPr>
            <a:endCxn id="525" idx="0"/>
          </p:cNvCxnSpPr>
          <p:nvPr/>
        </p:nvCxnSpPr>
        <p:spPr>
          <a:xfrm flipH="1">
            <a:off x="2001838" y="56642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/>
          <p:cNvCxnSpPr/>
          <p:nvPr/>
        </p:nvCxnSpPr>
        <p:spPr>
          <a:xfrm flipH="1">
            <a:off x="2601913" y="56721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3813175" y="567213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 flipH="1">
            <a:off x="4422775" y="56642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H="1">
            <a:off x="5024438" y="567213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>
            <a:off x="3360738" y="61341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H="1">
            <a:off x="3209925" y="56657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/>
          <p:nvPr/>
        </p:nvCxnSpPr>
        <p:spPr>
          <a:xfrm>
            <a:off x="2700338" y="56324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>
          <a:xfrm>
            <a:off x="3322638" y="5634038"/>
            <a:ext cx="414337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/>
          <p:nvPr/>
        </p:nvCxnSpPr>
        <p:spPr>
          <a:xfrm>
            <a:off x="3914775" y="5624513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/>
          <p:cNvCxnSpPr/>
          <p:nvPr/>
        </p:nvCxnSpPr>
        <p:spPr>
          <a:xfrm>
            <a:off x="2089150" y="563403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6" name="Oval 545"/>
          <p:cNvSpPr/>
          <p:nvPr/>
        </p:nvSpPr>
        <p:spPr>
          <a:xfrm>
            <a:off x="5516563" y="60086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47" name="Straight Arrow Connector 546"/>
          <p:cNvCxnSpPr/>
          <p:nvPr/>
        </p:nvCxnSpPr>
        <p:spPr>
          <a:xfrm>
            <a:off x="5178425" y="61436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/>
          <p:nvPr/>
        </p:nvCxnSpPr>
        <p:spPr>
          <a:xfrm flipH="1">
            <a:off x="5651500" y="568007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/>
          <p:cNvCxnSpPr/>
          <p:nvPr/>
        </p:nvCxnSpPr>
        <p:spPr>
          <a:xfrm>
            <a:off x="6353175" y="5605463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/>
          <p:nvPr/>
        </p:nvCxnSpPr>
        <p:spPr>
          <a:xfrm>
            <a:off x="5122863" y="4997450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Arrow Connector 550"/>
          <p:cNvCxnSpPr/>
          <p:nvPr/>
        </p:nvCxnSpPr>
        <p:spPr>
          <a:xfrm>
            <a:off x="4508500" y="562133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Oval 552"/>
          <p:cNvSpPr/>
          <p:nvPr/>
        </p:nvSpPr>
        <p:spPr>
          <a:xfrm>
            <a:off x="6122988" y="53768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55" name="Straight Arrow Connector 554"/>
          <p:cNvCxnSpPr/>
          <p:nvPr/>
        </p:nvCxnSpPr>
        <p:spPr>
          <a:xfrm>
            <a:off x="5784850" y="55118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H="1">
            <a:off x="6257925" y="50482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8" name="Oval 557"/>
          <p:cNvSpPr/>
          <p:nvPr/>
        </p:nvSpPr>
        <p:spPr>
          <a:xfrm>
            <a:off x="6750050" y="53848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0" name="Straight Arrow Connector 559"/>
          <p:cNvCxnSpPr/>
          <p:nvPr/>
        </p:nvCxnSpPr>
        <p:spPr>
          <a:xfrm>
            <a:off x="6413500" y="5519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/>
          <p:cNvCxnSpPr/>
          <p:nvPr/>
        </p:nvCxnSpPr>
        <p:spPr>
          <a:xfrm flipH="1">
            <a:off x="6884988" y="50561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6116638" y="6003925"/>
            <a:ext cx="265112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5778500" y="61388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/>
          <p:cNvCxnSpPr/>
          <p:nvPr/>
        </p:nvCxnSpPr>
        <p:spPr>
          <a:xfrm flipH="1">
            <a:off x="6251575" y="56753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5" name="Oval 564"/>
          <p:cNvSpPr/>
          <p:nvPr/>
        </p:nvSpPr>
        <p:spPr>
          <a:xfrm>
            <a:off x="6743700" y="60118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6" name="Straight Arrow Connector 565"/>
          <p:cNvCxnSpPr/>
          <p:nvPr/>
        </p:nvCxnSpPr>
        <p:spPr>
          <a:xfrm>
            <a:off x="6405563" y="61468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/>
          <p:nvPr/>
        </p:nvCxnSpPr>
        <p:spPr>
          <a:xfrm flipH="1">
            <a:off x="6878638" y="56832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>
            <a:off x="6350000" y="4999038"/>
            <a:ext cx="455613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/>
          <p:cNvCxnSpPr/>
          <p:nvPr/>
        </p:nvCxnSpPr>
        <p:spPr>
          <a:xfrm>
            <a:off x="4519613" y="50196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/>
          <p:cNvCxnSpPr/>
          <p:nvPr/>
        </p:nvCxnSpPr>
        <p:spPr>
          <a:xfrm>
            <a:off x="5275263" y="5149850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/>
          <p:cNvCxnSpPr/>
          <p:nvPr/>
        </p:nvCxnSpPr>
        <p:spPr>
          <a:xfrm>
            <a:off x="5116513" y="5603875"/>
            <a:ext cx="455612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2611438" y="2628900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2628900" y="2022475"/>
            <a:ext cx="0" cy="3206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2109788" y="13827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2695575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87" name="TextBox 295"/>
          <p:cNvSpPr txBox="1">
            <a:spLocks noChangeArrowheads="1"/>
          </p:cNvSpPr>
          <p:nvPr/>
        </p:nvSpPr>
        <p:spPr bwMode="auto">
          <a:xfrm>
            <a:off x="1588" y="-76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O(</a:t>
            </a:r>
            <a:r>
              <a:rPr lang="en-US" altLang="en-US" sz="2800" i="1">
                <a:latin typeface="Calibri" pitchFamily="34" charset="0"/>
              </a:rPr>
              <a:t>nm+nm/2+nm/4</a:t>
            </a:r>
            <a:r>
              <a:rPr lang="en-US" altLang="en-US" sz="2800">
                <a:latin typeface="Calibri" pitchFamily="34" charset="0"/>
              </a:rPr>
              <a:t>) Time to Find </a:t>
            </a:r>
            <a:r>
              <a:rPr lang="en-US" altLang="en-US" sz="2800" b="1">
                <a:latin typeface="Calibri" pitchFamily="34" charset="0"/>
              </a:rPr>
              <a:t>NEARLY ALL </a:t>
            </a:r>
            <a:r>
              <a:rPr lang="en-US" altLang="en-US" sz="2800">
                <a:latin typeface="Calibri" pitchFamily="34" charset="0"/>
              </a:rPr>
              <a:t>Nodes!  </a:t>
            </a:r>
          </a:p>
        </p:txBody>
      </p:sp>
      <p:sp>
        <p:nvSpPr>
          <p:cNvPr id="299" name="TextBox 298"/>
          <p:cNvSpPr txBox="1">
            <a:spLocks noChangeArrowheads="1"/>
          </p:cNvSpPr>
          <p:nvPr/>
        </p:nvSpPr>
        <p:spPr bwMode="auto">
          <a:xfrm>
            <a:off x="26988" y="6300788"/>
            <a:ext cx="9039225" cy="50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700">
                <a:latin typeface="Calibri" pitchFamily="34" charset="0"/>
              </a:rPr>
              <a:t>How much time would it take to conquer ALL subproblems? </a:t>
            </a:r>
          </a:p>
        </p:txBody>
      </p:sp>
      <p:cxnSp>
        <p:nvCxnSpPr>
          <p:cNvPr id="301" name="Straight Arrow Connector 300"/>
          <p:cNvCxnSpPr/>
          <p:nvPr/>
        </p:nvCxnSpPr>
        <p:spPr>
          <a:xfrm>
            <a:off x="3338513" y="37004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>
            <a:off x="3932238" y="37004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51675" y="1736725"/>
            <a:ext cx="2049463" cy="35401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Calibri" pitchFamily="34" charset="0"/>
              </a:rPr>
              <a:t>area+</a:t>
            </a:r>
          </a:p>
          <a:p>
            <a:pPr eaLnBrk="1" hangingPunct="1"/>
            <a:r>
              <a:rPr lang="en-US" altLang="en-US" sz="2800" i="1">
                <a:latin typeface="Calibri" pitchFamily="34" charset="0"/>
              </a:rPr>
              <a:t>area/2</a:t>
            </a:r>
          </a:p>
          <a:p>
            <a:pPr eaLnBrk="1" hangingPunct="1"/>
            <a:r>
              <a:rPr lang="en-US" altLang="en-US" sz="2800" i="1">
                <a:latin typeface="Calibri" pitchFamily="34" charset="0"/>
              </a:rPr>
              <a:t>+area/4</a:t>
            </a:r>
          </a:p>
          <a:p>
            <a:pPr eaLnBrk="1" hangingPunct="1"/>
            <a:r>
              <a:rPr lang="en-US" altLang="en-US" sz="2800" i="1">
                <a:latin typeface="Calibri" pitchFamily="34" charset="0"/>
              </a:rPr>
              <a:t>+area/8</a:t>
            </a:r>
          </a:p>
          <a:p>
            <a:pPr eaLnBrk="1" hangingPunct="1"/>
            <a:r>
              <a:rPr lang="en-US" altLang="en-US" sz="2800" i="1">
                <a:latin typeface="Calibri" pitchFamily="34" charset="0"/>
              </a:rPr>
              <a:t>+area/16</a:t>
            </a:r>
          </a:p>
          <a:p>
            <a:pPr eaLnBrk="1" hangingPunct="1"/>
            <a:r>
              <a:rPr lang="en-US" altLang="en-US" sz="2800" i="1">
                <a:latin typeface="Calibri" pitchFamily="34" charset="0"/>
              </a:rPr>
              <a:t>+….+</a:t>
            </a:r>
          </a:p>
          <a:p>
            <a:pPr eaLnBrk="1" hangingPunct="1"/>
            <a:r>
              <a:rPr lang="en-US" altLang="en-US" sz="2800" i="1">
                <a:latin typeface="Calibri" pitchFamily="34" charset="0"/>
              </a:rPr>
              <a:t>&lt;</a:t>
            </a:r>
          </a:p>
          <a:p>
            <a:pPr eaLnBrk="1" hangingPunct="1"/>
            <a:r>
              <a:rPr lang="en-US" altLang="en-US" sz="2800" b="1" i="1">
                <a:latin typeface="Calibri" pitchFamily="34" charset="0"/>
              </a:rPr>
              <a:t>2</a:t>
            </a:r>
            <a:r>
              <a:rPr lang="en-US" altLang="en-US" sz="2800" b="1" i="1">
                <a:latin typeface="Calibri" pitchFamily="34" charset="0"/>
                <a:cs typeface="Times New Roman" pitchFamily="18" charset="0"/>
              </a:rPr>
              <a:t>∙</a:t>
            </a:r>
            <a:r>
              <a:rPr lang="en-US" altLang="en-US" sz="2800" b="1" i="1">
                <a:latin typeface="Calibri" pitchFamily="34" charset="0"/>
              </a:rPr>
              <a:t>area</a:t>
            </a:r>
          </a:p>
        </p:txBody>
      </p:sp>
      <p:sp>
        <p:nvSpPr>
          <p:cNvPr id="314" name="Oval 313"/>
          <p:cNvSpPr/>
          <p:nvPr/>
        </p:nvSpPr>
        <p:spPr>
          <a:xfrm>
            <a:off x="3078163" y="1752600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5511800" y="4791075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2479675" y="1149350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6116638" y="5376863"/>
            <a:ext cx="265112" cy="265112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4891088" y="4162425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3689350" y="1746250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45BF2B-3CC8-CF49-896F-C1C9F3BA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015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327" grpId="0" animBg="1"/>
      <p:bldP spid="335" grpId="0" animBg="1"/>
      <p:bldP spid="336" grpId="0" animBg="1"/>
      <p:bldP spid="342" grpId="0" animBg="1"/>
      <p:bldP spid="325" grpId="0" animBg="1"/>
      <p:bldP spid="299" grpId="0" animBg="1"/>
      <p:bldP spid="5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Total Time: </a:t>
            </a:r>
            <a:r>
              <a:rPr lang="en-US" altLang="en-US" b="1" i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area+area/2+area/4+area/8+area/16+…</a:t>
            </a:r>
          </a:p>
        </p:txBody>
      </p:sp>
      <p:sp>
        <p:nvSpPr>
          <p:cNvPr id="20483" name="Content Placeholder 16"/>
          <p:cNvSpPr>
            <a:spLocks noGrp="1"/>
          </p:cNvSpPr>
          <p:nvPr>
            <p:ph idx="1"/>
          </p:nvPr>
        </p:nvSpPr>
        <p:spPr>
          <a:xfrm>
            <a:off x="2868613" y="5943600"/>
            <a:ext cx="3200400" cy="53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Calibri" pitchFamily="34" charset="0"/>
                <a:cs typeface="Times New Roman" pitchFamily="18" charset="0"/>
              </a:rPr>
              <a:t>   1 + ½ + ¼ +...  &lt; 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484688" y="2138363"/>
            <a:ext cx="1828800" cy="1828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A9FFA9"/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484688" y="3967163"/>
            <a:ext cx="3657600" cy="1828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838200" y="2138363"/>
            <a:ext cx="3657600" cy="36576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33725"/>
                  <a:invGamma/>
                </a:schemeClr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0" y="3205163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latin typeface="Calibri" pitchFamily="34" charset="0"/>
                <a:cs typeface="Arial" pitchFamily="34" charset="0"/>
              </a:rPr>
              <a:t>1st pass: 1 </a:t>
            </a:r>
            <a:r>
              <a:rPr lang="en-US" altLang="en-US" b="1" i="1">
                <a:latin typeface="Calibri" pitchFamily="34" charset="0"/>
                <a:cs typeface="Arial" pitchFamily="34" charset="0"/>
              </a:rPr>
              <a:t>area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784725" y="4083051"/>
            <a:ext cx="175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Calibri" pitchFamily="34" charset="0"/>
                <a:cs typeface="Arial" pitchFamily="34" charset="0"/>
              </a:rPr>
              <a:t>2</a:t>
            </a:r>
            <a:r>
              <a:rPr lang="en-US" altLang="en-US" baseline="30000">
                <a:latin typeface="Calibri" pitchFamily="34" charset="0"/>
                <a:cs typeface="Arial" pitchFamily="34" charset="0"/>
              </a:rPr>
              <a:t>nd</a:t>
            </a:r>
            <a:r>
              <a:rPr lang="en-US" altLang="en-US">
                <a:latin typeface="Calibri" pitchFamily="34" charset="0"/>
                <a:cs typeface="Arial" pitchFamily="34" charset="0"/>
              </a:rPr>
              <a:t> pass: 1/2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468813" y="2671763"/>
            <a:ext cx="171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Calibri" pitchFamily="34" charset="0"/>
                <a:cs typeface="Arial" pitchFamily="34" charset="0"/>
              </a:rPr>
              <a:t>3</a:t>
            </a:r>
            <a:r>
              <a:rPr lang="en-US" altLang="en-US" baseline="30000">
                <a:latin typeface="Calibri" pitchFamily="34" charset="0"/>
                <a:cs typeface="Arial" pitchFamily="34" charset="0"/>
              </a:rPr>
              <a:t>rd</a:t>
            </a:r>
            <a:r>
              <a:rPr lang="en-US" altLang="en-US">
                <a:latin typeface="Calibri" pitchFamily="34" charset="0"/>
                <a:cs typeface="Arial" pitchFamily="34" charset="0"/>
              </a:rPr>
              <a:t> pass: 1/4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324600" y="3052763"/>
            <a:ext cx="1828800" cy="9144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DDA9"/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324600" y="335756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latin typeface="Calibri" pitchFamily="34" charset="0"/>
                <a:cs typeface="Arial" pitchFamily="34" charset="0"/>
              </a:rPr>
              <a:t>4</a:t>
            </a:r>
            <a:r>
              <a:rPr lang="en-US" altLang="en-US" baseline="30000">
                <a:latin typeface="Calibri" pitchFamily="34" charset="0"/>
                <a:cs typeface="Arial" pitchFamily="34" charset="0"/>
              </a:rPr>
              <a:t>th</a:t>
            </a:r>
            <a:r>
              <a:rPr lang="en-US" altLang="en-US">
                <a:latin typeface="Calibri" pitchFamily="34" charset="0"/>
                <a:cs typeface="Arial" pitchFamily="34" charset="0"/>
              </a:rPr>
              <a:t> pass: 1/8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6324600" y="2138363"/>
            <a:ext cx="914400" cy="9144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A9A9"/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7239000" y="2595563"/>
            <a:ext cx="914400" cy="457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EEA9"/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7239000" y="2138363"/>
            <a:ext cx="457200" cy="457200"/>
          </a:xfrm>
          <a:prstGeom prst="rect">
            <a:avLst/>
          </a:prstGeom>
          <a:gradFill rotWithShape="0">
            <a:gsLst>
              <a:gs pos="0">
                <a:srgbClr val="FF00FF"/>
              </a:gs>
              <a:gs pos="100000">
                <a:srgbClr val="FFA9FF"/>
              </a:gs>
            </a:gsLst>
            <a:lin ang="189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696200" y="2366963"/>
            <a:ext cx="468313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694613" y="2139951"/>
            <a:ext cx="23495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929563" y="2251760"/>
            <a:ext cx="234950" cy="114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929563" y="2138363"/>
            <a:ext cx="117475" cy="1143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2A8DAA-EC14-A942-984B-839321C6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0731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48132" grpId="0" animBg="1"/>
      <p:bldP spid="311301" grpId="0" animBg="1"/>
      <p:bldP spid="48136" grpId="0"/>
      <p:bldP spid="48137" grpId="0"/>
      <p:bldP spid="48139" grpId="0" animBg="1"/>
      <p:bldP spid="48140" grpId="0"/>
      <p:bldP spid="48141" grpId="0" animBg="1"/>
      <p:bldP spid="48142" grpId="0" animBg="1"/>
      <p:bldP spid="4814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/>
          <p:cNvSpPr/>
          <p:nvPr/>
        </p:nvSpPr>
        <p:spPr>
          <a:xfrm>
            <a:off x="3683000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871663" y="11414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078163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474913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286250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891088" y="11414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871663" y="17367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474913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078163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683000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286250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4891088" y="17446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683000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87166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07816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474913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286250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4891088" y="23495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873250" y="29511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474913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078163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683000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286250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4891088" y="2952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3683000" y="35575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873250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078163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474913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286250" y="3557588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91088" y="3557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87166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47491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3078163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3683000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286250" y="4160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891088" y="416083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2741613" y="12747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3344863" y="12747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3949700" y="12747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4552950" y="12747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48" idx="4"/>
            <a:endCxn id="153" idx="0"/>
          </p:cNvCxnSpPr>
          <p:nvPr/>
        </p:nvCxnSpPr>
        <p:spPr>
          <a:xfrm>
            <a:off x="2005013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138363" y="18732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4552950" y="18732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2138363" y="2473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2741613" y="2473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3344863" y="24733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4552950" y="24733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138363" y="30845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344863" y="30845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3949700" y="30845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4552950" y="308451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138363" y="3695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2741613" y="3695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2138363" y="1274763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4552950" y="36957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138363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1613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3949700" y="4295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4552950" y="42957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2005013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2005013" y="2616200"/>
            <a:ext cx="1587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2006600" y="3217863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2005013" y="382428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2603500" y="141605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4424363" y="2616200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4432300" y="3227388"/>
            <a:ext cx="1588" cy="33655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2606675" y="3225800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2603500" y="383222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3203575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3203575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3203575" y="2616200"/>
            <a:ext cx="1588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3205163" y="3217863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3814763" y="14176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3814763" y="20129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3814763" y="26241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3817938" y="32273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3814763" y="38322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4424363" y="140811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4424363" y="200342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4424363" y="38242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026025" y="14176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5026025" y="2012950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026025" y="2624138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027613" y="322738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5026025" y="38322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2755900" y="308927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2741613" y="189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3949700" y="18923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363913" y="42941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3338513" y="1897063"/>
            <a:ext cx="338137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3949700" y="24828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3211513" y="38258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2701925" y="1392238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2701925" y="20034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3305175" y="2584450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3910013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4514850" y="3794125"/>
            <a:ext cx="414338" cy="41433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087563" y="197643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2701925" y="37925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3324225" y="379412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3916363" y="37846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4508500" y="31797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092325" y="3794125"/>
            <a:ext cx="414338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314700" y="1368425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3306763" y="198755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3910013" y="2584450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2706688" y="25908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3300413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4508500" y="26050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2098675" y="25908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2098675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3921125" y="1987550"/>
            <a:ext cx="415925" cy="4191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3910013" y="137636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4514850" y="1993900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4506913" y="1376363"/>
            <a:ext cx="415925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5518150" y="11493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5518150" y="17541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5518150" y="23574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5518150" y="2960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5518150" y="35655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5518150" y="41687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5181600" y="12827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5181600" y="18827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181600" y="24812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181600" y="30940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181600" y="37052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5181600" y="43037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5653088" y="14255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5653088" y="20208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5653088" y="2633663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5656263" y="323532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5653088" y="38401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137150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5137150" y="26130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141913" y="200183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135563" y="1384300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1863725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2468563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071813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3676650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4279900" y="4787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4883150" y="47879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2130425" y="49244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2735263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3943350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4546600" y="49244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1997075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2597150" y="44592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3808413" y="4460875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4418013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5019675" y="4460875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3355975" y="49212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3205163" y="44529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2695575" y="442118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3317875" y="442118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3910013" y="44116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2084388" y="44211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>
          <a:xfrm>
            <a:off x="5511800" y="47974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96" name="Straight Arrow Connector 395"/>
          <p:cNvCxnSpPr/>
          <p:nvPr/>
        </p:nvCxnSpPr>
        <p:spPr>
          <a:xfrm>
            <a:off x="5173663" y="49323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5646738" y="44688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135563" y="4429125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5118100" y="3784600"/>
            <a:ext cx="455613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4503738" y="44084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69" name="TextBox 1"/>
          <p:cNvSpPr txBox="1">
            <a:spLocks noChangeArrowheads="1"/>
          </p:cNvSpPr>
          <p:nvPr/>
        </p:nvSpPr>
        <p:spPr bwMode="auto">
          <a:xfrm>
            <a:off x="1581150" y="1384300"/>
            <a:ext cx="34925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</p:txBody>
      </p:sp>
      <p:sp>
        <p:nvSpPr>
          <p:cNvPr id="21670" name="TextBox 2"/>
          <p:cNvSpPr txBox="1">
            <a:spLocks noChangeArrowheads="1"/>
          </p:cNvSpPr>
          <p:nvPr/>
        </p:nvSpPr>
        <p:spPr bwMode="auto">
          <a:xfrm>
            <a:off x="2109788" y="688975"/>
            <a:ext cx="541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G        A        G        C        A        A        T         T</a:t>
            </a:r>
          </a:p>
        </p:txBody>
      </p:sp>
      <p:sp>
        <p:nvSpPr>
          <p:cNvPr id="420" name="Oval 419"/>
          <p:cNvSpPr/>
          <p:nvPr/>
        </p:nvSpPr>
        <p:spPr>
          <a:xfrm>
            <a:off x="6118225" y="11445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6118225" y="17478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118225" y="23526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118225" y="29559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118225" y="35591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118225" y="41640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31" name="Straight Arrow Connector 430"/>
          <p:cNvCxnSpPr>
            <a:endCxn id="420" idx="2"/>
          </p:cNvCxnSpPr>
          <p:nvPr/>
        </p:nvCxnSpPr>
        <p:spPr>
          <a:xfrm>
            <a:off x="5780088" y="12779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5780088" y="18764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780088" y="24765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5780088" y="30876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5780088" y="36988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5780088" y="42989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>
            <a:off x="6253163" y="1419225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>
            <a:off x="6253163" y="2016125"/>
            <a:ext cx="0" cy="3444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/>
          <p:nvPr/>
        </p:nvCxnSpPr>
        <p:spPr>
          <a:xfrm>
            <a:off x="6253163" y="26273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6256338" y="3230563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 flipH="1">
            <a:off x="6253163" y="38354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5737225" y="318293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5737225" y="2608263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5741988" y="1995488"/>
            <a:ext cx="414337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>
            <a:off x="5735638" y="1379538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" name="Oval 451"/>
          <p:cNvSpPr/>
          <p:nvPr/>
        </p:nvSpPr>
        <p:spPr>
          <a:xfrm>
            <a:off x="6745288" y="11525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745288" y="17557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745288" y="23606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745288" y="29638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6745288" y="35687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745288" y="41719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58" name="Straight Arrow Connector 457"/>
          <p:cNvCxnSpPr>
            <a:endCxn id="452" idx="2"/>
          </p:cNvCxnSpPr>
          <p:nvPr/>
        </p:nvCxnSpPr>
        <p:spPr>
          <a:xfrm>
            <a:off x="6408738" y="12858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>
            <a:off x="6408738" y="18843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>
            <a:off x="6408738" y="24844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>
            <a:off x="6408738" y="3095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/>
          <p:nvPr/>
        </p:nvCxnSpPr>
        <p:spPr>
          <a:xfrm>
            <a:off x="6408738" y="37068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>
            <a:off x="6408738" y="43068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/>
          <p:nvPr/>
        </p:nvCxnSpPr>
        <p:spPr>
          <a:xfrm>
            <a:off x="6881813" y="142875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>
            <a:off x="6881813" y="2024063"/>
            <a:ext cx="0" cy="3444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>
            <a:off x="6881813" y="263525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/>
          <p:nvPr/>
        </p:nvCxnSpPr>
        <p:spPr>
          <a:xfrm>
            <a:off x="6883400" y="3238500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H="1">
            <a:off x="6881813" y="384333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>
            <a:off x="6364288" y="319087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>
            <a:off x="6364288" y="2616200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6369050" y="200501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6362700" y="1387475"/>
            <a:ext cx="415925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4" name="Oval 473"/>
          <p:cNvSpPr/>
          <p:nvPr/>
        </p:nvSpPr>
        <p:spPr>
          <a:xfrm>
            <a:off x="6111875" y="47910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5" name="Straight Arrow Connector 474"/>
          <p:cNvCxnSpPr/>
          <p:nvPr/>
        </p:nvCxnSpPr>
        <p:spPr>
          <a:xfrm>
            <a:off x="5773738" y="49260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/>
          <p:nvPr/>
        </p:nvCxnSpPr>
        <p:spPr>
          <a:xfrm flipH="1">
            <a:off x="6246813" y="44624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6738938" y="47990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9" name="Straight Arrow Connector 478"/>
          <p:cNvCxnSpPr/>
          <p:nvPr/>
        </p:nvCxnSpPr>
        <p:spPr>
          <a:xfrm>
            <a:off x="6402388" y="49355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 flipH="1">
            <a:off x="6873875" y="44719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/>
          <p:cNvCxnSpPr>
            <a:stCxn id="428" idx="5"/>
          </p:cNvCxnSpPr>
          <p:nvPr/>
        </p:nvCxnSpPr>
        <p:spPr>
          <a:xfrm>
            <a:off x="6345238" y="3787775"/>
            <a:ext cx="455612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/>
          <p:nvPr/>
        </p:nvCxnSpPr>
        <p:spPr>
          <a:xfrm>
            <a:off x="5732463" y="44116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6345238" y="43973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5732463" y="3787775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3" name="Oval 492"/>
          <p:cNvSpPr/>
          <p:nvPr/>
        </p:nvSpPr>
        <p:spPr>
          <a:xfrm>
            <a:off x="187642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247967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3082925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3687763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4291013" y="53736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4895850" y="53736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03" name="Straight Arrow Connector 502"/>
          <p:cNvCxnSpPr/>
          <p:nvPr/>
        </p:nvCxnSpPr>
        <p:spPr>
          <a:xfrm>
            <a:off x="2143125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/>
          <p:nvPr/>
        </p:nvCxnSpPr>
        <p:spPr>
          <a:xfrm>
            <a:off x="2746375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/>
          <p:cNvCxnSpPr/>
          <p:nvPr/>
        </p:nvCxnSpPr>
        <p:spPr>
          <a:xfrm>
            <a:off x="3954463" y="55086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/>
          <p:cNvCxnSpPr/>
          <p:nvPr/>
        </p:nvCxnSpPr>
        <p:spPr>
          <a:xfrm>
            <a:off x="4557713" y="55086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/>
          <p:cNvCxnSpPr>
            <a:endCxn id="493" idx="0"/>
          </p:cNvCxnSpPr>
          <p:nvPr/>
        </p:nvCxnSpPr>
        <p:spPr>
          <a:xfrm flipH="1">
            <a:off x="2009775" y="5035550"/>
            <a:ext cx="1588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flipH="1">
            <a:off x="2608263" y="504348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/>
          <p:nvPr/>
        </p:nvCxnSpPr>
        <p:spPr>
          <a:xfrm flipH="1">
            <a:off x="3819525" y="50450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H="1">
            <a:off x="4429125" y="50355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>
            <a:off x="5030788" y="50450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>
            <a:off x="3368675" y="55070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H="1">
            <a:off x="3216275" y="50371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>
            <a:off x="5735638" y="5022850"/>
            <a:ext cx="414337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/>
          <p:nvPr/>
        </p:nvCxnSpPr>
        <p:spPr>
          <a:xfrm>
            <a:off x="2706688" y="5005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/>
          <p:nvPr/>
        </p:nvCxnSpPr>
        <p:spPr>
          <a:xfrm>
            <a:off x="3328988" y="5005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3921125" y="499745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/>
          <p:cNvCxnSpPr/>
          <p:nvPr/>
        </p:nvCxnSpPr>
        <p:spPr>
          <a:xfrm>
            <a:off x="2097088" y="500538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Oval 520"/>
          <p:cNvSpPr/>
          <p:nvPr/>
        </p:nvSpPr>
        <p:spPr>
          <a:xfrm>
            <a:off x="5522913" y="53816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23" name="Straight Arrow Connector 522"/>
          <p:cNvCxnSpPr/>
          <p:nvPr/>
        </p:nvCxnSpPr>
        <p:spPr>
          <a:xfrm>
            <a:off x="5186363" y="55165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 flipH="1">
            <a:off x="5657850" y="50530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5" name="Oval 524"/>
          <p:cNvSpPr/>
          <p:nvPr/>
        </p:nvSpPr>
        <p:spPr>
          <a:xfrm>
            <a:off x="1868488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2473325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3076575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3681413" y="6000750"/>
            <a:ext cx="265112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4284663" y="60007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4887913" y="60007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31" name="Straight Arrow Connector 530"/>
          <p:cNvCxnSpPr/>
          <p:nvPr/>
        </p:nvCxnSpPr>
        <p:spPr>
          <a:xfrm>
            <a:off x="2135188" y="61356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/>
          <p:nvPr/>
        </p:nvCxnSpPr>
        <p:spPr>
          <a:xfrm>
            <a:off x="2740025" y="6135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>
            <a:off x="3946525" y="61356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/>
          <p:cNvCxnSpPr/>
          <p:nvPr/>
        </p:nvCxnSpPr>
        <p:spPr>
          <a:xfrm>
            <a:off x="4551363" y="6135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/>
          <p:cNvCxnSpPr>
            <a:endCxn id="525" idx="0"/>
          </p:cNvCxnSpPr>
          <p:nvPr/>
        </p:nvCxnSpPr>
        <p:spPr>
          <a:xfrm flipH="1">
            <a:off x="2001838" y="56642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/>
          <p:cNvCxnSpPr/>
          <p:nvPr/>
        </p:nvCxnSpPr>
        <p:spPr>
          <a:xfrm flipH="1">
            <a:off x="2601913" y="5672138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3813175" y="5672138"/>
            <a:ext cx="1588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 flipH="1">
            <a:off x="4422775" y="56642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H="1">
            <a:off x="5024438" y="5672138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>
            <a:off x="3360738" y="61341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H="1">
            <a:off x="3209925" y="56657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/>
          <p:nvPr/>
        </p:nvCxnSpPr>
        <p:spPr>
          <a:xfrm>
            <a:off x="2700338" y="56324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>
          <a:xfrm>
            <a:off x="3322638" y="5634038"/>
            <a:ext cx="414337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/>
          <p:nvPr/>
        </p:nvCxnSpPr>
        <p:spPr>
          <a:xfrm>
            <a:off x="3914775" y="5624513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/>
          <p:cNvCxnSpPr/>
          <p:nvPr/>
        </p:nvCxnSpPr>
        <p:spPr>
          <a:xfrm>
            <a:off x="2089150" y="563403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6" name="Oval 545"/>
          <p:cNvSpPr/>
          <p:nvPr/>
        </p:nvSpPr>
        <p:spPr>
          <a:xfrm>
            <a:off x="5516563" y="60086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47" name="Straight Arrow Connector 546"/>
          <p:cNvCxnSpPr/>
          <p:nvPr/>
        </p:nvCxnSpPr>
        <p:spPr>
          <a:xfrm>
            <a:off x="5178425" y="61436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/>
          <p:nvPr/>
        </p:nvCxnSpPr>
        <p:spPr>
          <a:xfrm flipH="1">
            <a:off x="5651500" y="568007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/>
          <p:cNvCxnSpPr/>
          <p:nvPr/>
        </p:nvCxnSpPr>
        <p:spPr>
          <a:xfrm>
            <a:off x="6353175" y="5605463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/>
          <p:nvPr/>
        </p:nvCxnSpPr>
        <p:spPr>
          <a:xfrm>
            <a:off x="5122863" y="4997450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Arrow Connector 550"/>
          <p:cNvCxnSpPr/>
          <p:nvPr/>
        </p:nvCxnSpPr>
        <p:spPr>
          <a:xfrm>
            <a:off x="4508500" y="5621338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Oval 552"/>
          <p:cNvSpPr/>
          <p:nvPr/>
        </p:nvSpPr>
        <p:spPr>
          <a:xfrm>
            <a:off x="6122988" y="5376863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55" name="Straight Arrow Connector 554"/>
          <p:cNvCxnSpPr/>
          <p:nvPr/>
        </p:nvCxnSpPr>
        <p:spPr>
          <a:xfrm>
            <a:off x="5784850" y="55118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H="1">
            <a:off x="6257925" y="50482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8" name="Oval 557"/>
          <p:cNvSpPr/>
          <p:nvPr/>
        </p:nvSpPr>
        <p:spPr>
          <a:xfrm>
            <a:off x="6750050" y="53848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0" name="Straight Arrow Connector 559"/>
          <p:cNvCxnSpPr/>
          <p:nvPr/>
        </p:nvCxnSpPr>
        <p:spPr>
          <a:xfrm>
            <a:off x="6413500" y="55197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/>
          <p:cNvCxnSpPr/>
          <p:nvPr/>
        </p:nvCxnSpPr>
        <p:spPr>
          <a:xfrm flipH="1">
            <a:off x="6884988" y="50561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6116638" y="6003925"/>
            <a:ext cx="265112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5778500" y="61388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/>
          <p:cNvCxnSpPr/>
          <p:nvPr/>
        </p:nvCxnSpPr>
        <p:spPr>
          <a:xfrm flipH="1">
            <a:off x="6251575" y="56753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5" name="Oval 564"/>
          <p:cNvSpPr/>
          <p:nvPr/>
        </p:nvSpPr>
        <p:spPr>
          <a:xfrm>
            <a:off x="6743700" y="60118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6" name="Straight Arrow Connector 565"/>
          <p:cNvCxnSpPr/>
          <p:nvPr/>
        </p:nvCxnSpPr>
        <p:spPr>
          <a:xfrm>
            <a:off x="6405563" y="61468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/>
          <p:nvPr/>
        </p:nvCxnSpPr>
        <p:spPr>
          <a:xfrm flipH="1">
            <a:off x="6878638" y="56832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>
            <a:off x="6350000" y="4999038"/>
            <a:ext cx="455613" cy="4333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/>
          <p:cNvCxnSpPr/>
          <p:nvPr/>
        </p:nvCxnSpPr>
        <p:spPr>
          <a:xfrm>
            <a:off x="4519613" y="50196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/>
          <p:cNvCxnSpPr/>
          <p:nvPr/>
        </p:nvCxnSpPr>
        <p:spPr>
          <a:xfrm>
            <a:off x="5275263" y="5149850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/>
          <p:cNvCxnSpPr/>
          <p:nvPr/>
        </p:nvCxnSpPr>
        <p:spPr>
          <a:xfrm>
            <a:off x="5116513" y="5603875"/>
            <a:ext cx="455612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2611438" y="2628900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2628900" y="2022475"/>
            <a:ext cx="0" cy="3206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2109788" y="13827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2695575" y="31877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95" name="TextBox 295"/>
          <p:cNvSpPr txBox="1">
            <a:spLocks noChangeArrowheads="1"/>
          </p:cNvSpPr>
          <p:nvPr/>
        </p:nvSpPr>
        <p:spPr bwMode="auto">
          <a:xfrm>
            <a:off x="1588" y="-76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The Middle Edge  </a:t>
            </a:r>
          </a:p>
        </p:txBody>
      </p:sp>
      <p:sp>
        <p:nvSpPr>
          <p:cNvPr id="21796" name="Text Box 84"/>
          <p:cNvSpPr txBox="1">
            <a:spLocks noChangeArrowheads="1"/>
          </p:cNvSpPr>
          <p:nvPr/>
        </p:nvSpPr>
        <p:spPr bwMode="auto">
          <a:xfrm>
            <a:off x="6734175" y="2392363"/>
            <a:ext cx="2409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Calibri" pitchFamily="34" charset="0"/>
                <a:cs typeface="Arial" pitchFamily="34" charset="0"/>
              </a:rPr>
              <a:t>    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Middle Edge</a:t>
            </a:r>
            <a:r>
              <a:rPr lang="en-US" altLang="en-US" b="1">
                <a:latin typeface="Calibri" pitchFamily="34" charset="0"/>
                <a:cs typeface="Arial" pitchFamily="34" charset="0"/>
              </a:rPr>
              <a:t>: </a:t>
            </a:r>
            <a:r>
              <a:rPr lang="en-US" altLang="en-US">
                <a:latin typeface="Calibri" pitchFamily="34" charset="0"/>
                <a:cs typeface="Arial" pitchFamily="34" charset="0"/>
              </a:rPr>
              <a:t>an edge in an optimal alignment path starting at the middle node </a:t>
            </a: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9937D7-D563-7F4F-8EBF-181ED61B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3595729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The Middle Edge Problem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1" y="1298574"/>
            <a:ext cx="8763000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Calibri" pitchFamily="34" charset="0"/>
                <a:cs typeface="Arial" pitchFamily="34" charset="0"/>
              </a:rPr>
              <a:t>Middle Edge in Linear Space Problem.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 Find a middle edge in the alignment graph in linear space.</a:t>
            </a:r>
          </a:p>
          <a:p>
            <a:endParaRPr lang="en-US" altLang="en-US" sz="2800" dirty="0">
              <a:latin typeface="Calibri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itchFamily="34" charset="0"/>
                <a:cs typeface="Arial" pitchFamily="34" charset="0"/>
              </a:rPr>
              <a:t>Input: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 Two strings and matrix </a:t>
            </a:r>
            <a:r>
              <a:rPr lang="en-US" altLang="en-US" sz="2800" b="1" i="1" dirty="0">
                <a:latin typeface="Calibri" pitchFamily="34" charset="0"/>
                <a:cs typeface="Arial" pitchFamily="34" charset="0"/>
              </a:rPr>
              <a:t>score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altLang="en-US" sz="2800" dirty="0">
                <a:latin typeface="Calibri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itchFamily="34" charset="0"/>
                <a:cs typeface="Arial" pitchFamily="34" charset="0"/>
              </a:rPr>
              <a:t>Output: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 A middle edge in the alignment graph of these strings (as defined by the matrix </a:t>
            </a:r>
            <a:r>
              <a:rPr lang="en-US" altLang="en-US" sz="2800" b="1" i="1" dirty="0">
                <a:latin typeface="Calibri" pitchFamily="34" charset="0"/>
                <a:cs typeface="Arial" pitchFamily="34" charset="0"/>
              </a:rPr>
              <a:t>score</a:t>
            </a:r>
            <a:r>
              <a:rPr lang="en-US" altLang="en-US" sz="2800" dirty="0">
                <a:latin typeface="Calibri" pitchFamily="34" charset="0"/>
                <a:cs typeface="Arial" pitchFamily="34" charset="0"/>
              </a:rPr>
              <a:t>).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E88FD-C180-D34E-B48B-B759C436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6959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687388"/>
            <a:ext cx="2430463" cy="243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5663" y="3721100"/>
            <a:ext cx="1854200" cy="183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2044700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3363" y="55403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439863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36613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647950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252788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3363" y="11493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836613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1439863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044700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647950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3252788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044700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3363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1439863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836613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647950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252788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4950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836613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1439863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044700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647950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252788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044700" y="29702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4950" y="2970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1439863" y="2970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836613" y="2970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647950" y="2970213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3252788" y="2970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3363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836613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439863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044700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647950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3252788" y="3573463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1103313" y="6873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1706563" y="6873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2311400" y="6873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2914650" y="6873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48" idx="4"/>
            <a:endCxn id="153" idx="0"/>
          </p:cNvCxnSpPr>
          <p:nvPr/>
        </p:nvCxnSpPr>
        <p:spPr>
          <a:xfrm>
            <a:off x="366713" y="8207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500063" y="12874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2914650" y="12874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500063" y="18859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1103313" y="18859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1706563" y="18859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2914650" y="18859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500063" y="24987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1706563" y="24987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2311400" y="24987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2914650" y="24987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500063" y="31099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1103313" y="31099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500063" y="687388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2914650" y="310991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500063" y="3708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1103313" y="3708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2311400" y="3708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2914650" y="3708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366713" y="1416050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366713" y="2028825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368300" y="263207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366713" y="3236913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965200" y="828675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2786063" y="2028825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2794000" y="2641600"/>
            <a:ext cx="1588" cy="334963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968375" y="2640013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965200" y="32448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1565275" y="8207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1565275" y="1416050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1565275" y="2028825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1566863" y="2632075"/>
            <a:ext cx="1587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176463" y="83026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2176463" y="142557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2176463" y="2038350"/>
            <a:ext cx="1587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2178050" y="2640013"/>
            <a:ext cx="1588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2176463" y="32448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2786063" y="8207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2786063" y="1416050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2786063" y="32369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3387725" y="83026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3387725" y="142557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3387725" y="2038350"/>
            <a:ext cx="1588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3389313" y="2640013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3387725" y="32448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1117600" y="25019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1103313" y="1309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2311400" y="1304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1725613" y="37068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1700213" y="1309688"/>
            <a:ext cx="338137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2311400" y="1895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1573213" y="32385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1063625" y="806450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1063625" y="14160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1666875" y="199866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2271713" y="26098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2876550" y="3206750"/>
            <a:ext cx="414338" cy="4159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449263" y="1390650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1063625" y="32051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1685925" y="32067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2278063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2870200" y="2592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454025" y="3206750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1676400" y="782638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1668463" y="1400175"/>
            <a:ext cx="414337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2271713" y="199866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1068388" y="20034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1662113" y="26019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2870200" y="201771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460375" y="20034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460375" y="26098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2282825" y="1400175"/>
            <a:ext cx="415925" cy="42068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2271713" y="7905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2876550" y="1406525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2868613" y="7905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3879850" y="561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3879850" y="11668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3879850" y="17700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3879850" y="2374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3879850" y="29781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3879850" y="3582988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3543300" y="695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3543300" y="1295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3543300" y="1895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3543300" y="25066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3543300" y="31178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3543300" y="3717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4014788" y="83820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4014788" y="1433513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4014788" y="2046288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4017963" y="2647950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4014788" y="32543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3498850" y="260191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3498850" y="2025650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3503613" y="141446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3497263" y="798513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225425" y="42021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830263" y="42021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1433513" y="42021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2038350" y="4202113"/>
            <a:ext cx="265113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2641600" y="42021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3244850" y="42021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492125" y="43370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1096963" y="43370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2303463" y="43370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2908300" y="43370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358775" y="386397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958850" y="38719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2170113" y="387350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2779713" y="386397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3381375" y="3873500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1717675" y="43354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1566863" y="38655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1057275" y="38338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1679575" y="3833813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2271713" y="38258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446088" y="38338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>
          <a:xfrm>
            <a:off x="3873500" y="42100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96" name="Straight Arrow Connector 395"/>
          <p:cNvCxnSpPr/>
          <p:nvPr/>
        </p:nvCxnSpPr>
        <p:spPr>
          <a:xfrm>
            <a:off x="3535363" y="43449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4008438" y="38814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3497263" y="3841750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3479800" y="3197225"/>
            <a:ext cx="454025" cy="4333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2865438" y="38211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19" name="TextBox 1"/>
          <p:cNvSpPr txBox="1">
            <a:spLocks noChangeArrowheads="1"/>
          </p:cNvSpPr>
          <p:nvPr/>
        </p:nvSpPr>
        <p:spPr bwMode="auto">
          <a:xfrm>
            <a:off x="-57150" y="798513"/>
            <a:ext cx="3492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</p:txBody>
      </p:sp>
      <p:sp>
        <p:nvSpPr>
          <p:cNvPr id="23720" name="TextBox 2"/>
          <p:cNvSpPr txBox="1">
            <a:spLocks noChangeArrowheads="1"/>
          </p:cNvSpPr>
          <p:nvPr/>
        </p:nvSpPr>
        <p:spPr bwMode="auto">
          <a:xfrm>
            <a:off x="471488" y="101600"/>
            <a:ext cx="541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G        A        G        C        A        A        T         T</a:t>
            </a:r>
          </a:p>
        </p:txBody>
      </p:sp>
      <p:sp>
        <p:nvSpPr>
          <p:cNvPr id="420" name="Oval 419"/>
          <p:cNvSpPr/>
          <p:nvPr/>
        </p:nvSpPr>
        <p:spPr>
          <a:xfrm>
            <a:off x="4479925" y="557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4479925" y="1160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4479925" y="17653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4479925" y="23685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4479925" y="29733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4479925" y="357663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31" name="Straight Arrow Connector 430"/>
          <p:cNvCxnSpPr>
            <a:endCxn id="420" idx="2"/>
          </p:cNvCxnSpPr>
          <p:nvPr/>
        </p:nvCxnSpPr>
        <p:spPr>
          <a:xfrm>
            <a:off x="4141788" y="6905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4141788" y="12906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4141788" y="18891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4141788" y="25003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4141788" y="31130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4141788" y="37115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>
            <a:off x="4614863" y="8334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>
            <a:off x="4614863" y="1428750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/>
          <p:nvPr/>
        </p:nvCxnSpPr>
        <p:spPr>
          <a:xfrm>
            <a:off x="4614863" y="20399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4618038" y="26431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 flipH="1">
            <a:off x="4614863" y="32480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4098925" y="2595563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4098925" y="2020888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4103688" y="140970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>
            <a:off x="4097338" y="792163"/>
            <a:ext cx="414337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" name="Oval 451"/>
          <p:cNvSpPr/>
          <p:nvPr/>
        </p:nvSpPr>
        <p:spPr>
          <a:xfrm>
            <a:off x="5106988" y="5651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5106988" y="11699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5106988" y="17732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5106988" y="2378075"/>
            <a:ext cx="266700" cy="265113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5106988" y="29813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5106988" y="35845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58" name="Straight Arrow Connector 457"/>
          <p:cNvCxnSpPr>
            <a:endCxn id="452" idx="2"/>
          </p:cNvCxnSpPr>
          <p:nvPr/>
        </p:nvCxnSpPr>
        <p:spPr>
          <a:xfrm>
            <a:off x="4770438" y="6985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>
            <a:off x="4770438" y="12985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>
            <a:off x="4770438" y="189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>
            <a:off x="4770438" y="25098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/>
          <p:nvPr/>
        </p:nvCxnSpPr>
        <p:spPr>
          <a:xfrm>
            <a:off x="4770438" y="31210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>
            <a:off x="4770438" y="37211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/>
          <p:nvPr/>
        </p:nvCxnSpPr>
        <p:spPr>
          <a:xfrm>
            <a:off x="5243513" y="8413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>
            <a:off x="5243513" y="14366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>
            <a:off x="5243513" y="2049463"/>
            <a:ext cx="1587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/>
          <p:nvPr/>
        </p:nvCxnSpPr>
        <p:spPr>
          <a:xfrm>
            <a:off x="5245100" y="26511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H="1">
            <a:off x="5243513" y="325755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>
            <a:off x="4725988" y="26035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>
            <a:off x="4725988" y="20288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4730750" y="141763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4724400" y="8016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4" name="Oval 473"/>
          <p:cNvSpPr/>
          <p:nvPr/>
        </p:nvSpPr>
        <p:spPr>
          <a:xfrm>
            <a:off x="4473575" y="42037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5" name="Straight Arrow Connector 474"/>
          <p:cNvCxnSpPr/>
          <p:nvPr/>
        </p:nvCxnSpPr>
        <p:spPr>
          <a:xfrm>
            <a:off x="4135438" y="43402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/>
          <p:nvPr/>
        </p:nvCxnSpPr>
        <p:spPr>
          <a:xfrm flipH="1">
            <a:off x="4608513" y="38766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5100638" y="42132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9" name="Straight Arrow Connector 478"/>
          <p:cNvCxnSpPr/>
          <p:nvPr/>
        </p:nvCxnSpPr>
        <p:spPr>
          <a:xfrm>
            <a:off x="4762500" y="43481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 flipH="1">
            <a:off x="5235575" y="38846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/>
          <p:cNvCxnSpPr>
            <a:stCxn id="428" idx="5"/>
          </p:cNvCxnSpPr>
          <p:nvPr/>
        </p:nvCxnSpPr>
        <p:spPr>
          <a:xfrm>
            <a:off x="4706938" y="3200400"/>
            <a:ext cx="455612" cy="4333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/>
          <p:nvPr/>
        </p:nvCxnSpPr>
        <p:spPr>
          <a:xfrm>
            <a:off x="4094163" y="382428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4706938" y="38100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4094163" y="3200400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3" name="Oval 492"/>
          <p:cNvSpPr/>
          <p:nvPr/>
        </p:nvSpPr>
        <p:spPr>
          <a:xfrm>
            <a:off x="238125" y="4786313"/>
            <a:ext cx="265113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841375" y="47863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1444625" y="47863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2049463" y="47863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2652713" y="47863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3257550" y="47863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03" name="Straight Arrow Connector 502"/>
          <p:cNvCxnSpPr/>
          <p:nvPr/>
        </p:nvCxnSpPr>
        <p:spPr>
          <a:xfrm>
            <a:off x="503238" y="49212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/>
          <p:nvPr/>
        </p:nvCxnSpPr>
        <p:spPr>
          <a:xfrm>
            <a:off x="1108075" y="49212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/>
          <p:cNvCxnSpPr/>
          <p:nvPr/>
        </p:nvCxnSpPr>
        <p:spPr>
          <a:xfrm>
            <a:off x="2316163" y="49212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/>
          <p:cNvCxnSpPr/>
          <p:nvPr/>
        </p:nvCxnSpPr>
        <p:spPr>
          <a:xfrm>
            <a:off x="2919413" y="49212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/>
          <p:cNvCxnSpPr>
            <a:endCxn id="493" idx="0"/>
          </p:cNvCxnSpPr>
          <p:nvPr/>
        </p:nvCxnSpPr>
        <p:spPr>
          <a:xfrm flipH="1">
            <a:off x="371475" y="4449763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flipH="1">
            <a:off x="969963" y="44577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/>
          <p:nvPr/>
        </p:nvCxnSpPr>
        <p:spPr>
          <a:xfrm flipH="1">
            <a:off x="2181225" y="445770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H="1">
            <a:off x="2790825" y="44497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>
            <a:off x="3392488" y="445770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>
            <a:off x="1730375" y="49196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H="1">
            <a:off x="1577975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>
            <a:off x="4097338" y="4435475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/>
          <p:nvPr/>
        </p:nvCxnSpPr>
        <p:spPr>
          <a:xfrm>
            <a:off x="1068388" y="44180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/>
          <p:nvPr/>
        </p:nvCxnSpPr>
        <p:spPr>
          <a:xfrm>
            <a:off x="1690688" y="441960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2282825" y="441007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/>
          <p:cNvCxnSpPr/>
          <p:nvPr/>
        </p:nvCxnSpPr>
        <p:spPr>
          <a:xfrm>
            <a:off x="458788" y="4419600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Oval 520"/>
          <p:cNvSpPr/>
          <p:nvPr/>
        </p:nvSpPr>
        <p:spPr>
          <a:xfrm>
            <a:off x="3884613" y="47942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23" name="Straight Arrow Connector 522"/>
          <p:cNvCxnSpPr/>
          <p:nvPr/>
        </p:nvCxnSpPr>
        <p:spPr>
          <a:xfrm>
            <a:off x="3546475" y="49291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 flipH="1">
            <a:off x="4019550" y="44656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5" name="Oval 524"/>
          <p:cNvSpPr/>
          <p:nvPr/>
        </p:nvSpPr>
        <p:spPr>
          <a:xfrm>
            <a:off x="230188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835025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1438275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2041525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2646363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3249613" y="54133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31" name="Straight Arrow Connector 530"/>
          <p:cNvCxnSpPr/>
          <p:nvPr/>
        </p:nvCxnSpPr>
        <p:spPr>
          <a:xfrm>
            <a:off x="496888" y="55499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/>
          <p:nvPr/>
        </p:nvCxnSpPr>
        <p:spPr>
          <a:xfrm>
            <a:off x="1101725" y="55499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>
            <a:off x="2308225" y="55499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/>
          <p:cNvCxnSpPr/>
          <p:nvPr/>
        </p:nvCxnSpPr>
        <p:spPr>
          <a:xfrm>
            <a:off x="2913063" y="55499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/>
          <p:cNvCxnSpPr>
            <a:endCxn id="525" idx="0"/>
          </p:cNvCxnSpPr>
          <p:nvPr/>
        </p:nvCxnSpPr>
        <p:spPr>
          <a:xfrm flipH="1">
            <a:off x="363538" y="507682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/>
          <p:cNvCxnSpPr/>
          <p:nvPr/>
        </p:nvCxnSpPr>
        <p:spPr>
          <a:xfrm flipH="1">
            <a:off x="963613" y="508476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2174875" y="5086350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 flipH="1">
            <a:off x="2784475" y="507682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H="1">
            <a:off x="3386138" y="508635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>
            <a:off x="1722438" y="55467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H="1">
            <a:off x="1571625" y="50784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/>
          <p:nvPr/>
        </p:nvCxnSpPr>
        <p:spPr>
          <a:xfrm>
            <a:off x="1062038" y="504666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>
          <a:xfrm>
            <a:off x="1684338" y="50466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/>
          <p:nvPr/>
        </p:nvCxnSpPr>
        <p:spPr>
          <a:xfrm>
            <a:off x="2276475" y="503713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/>
          <p:cNvCxnSpPr/>
          <p:nvPr/>
        </p:nvCxnSpPr>
        <p:spPr>
          <a:xfrm>
            <a:off x="450850" y="50466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6" name="Oval 545"/>
          <p:cNvSpPr/>
          <p:nvPr/>
        </p:nvSpPr>
        <p:spPr>
          <a:xfrm>
            <a:off x="3878263" y="54229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47" name="Straight Arrow Connector 546"/>
          <p:cNvCxnSpPr/>
          <p:nvPr/>
        </p:nvCxnSpPr>
        <p:spPr>
          <a:xfrm>
            <a:off x="3540125" y="555783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/>
          <p:nvPr/>
        </p:nvCxnSpPr>
        <p:spPr>
          <a:xfrm flipH="1">
            <a:off x="4013200" y="50942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/>
          <p:cNvCxnSpPr/>
          <p:nvPr/>
        </p:nvCxnSpPr>
        <p:spPr>
          <a:xfrm>
            <a:off x="4714875" y="5018088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/>
          <p:nvPr/>
        </p:nvCxnSpPr>
        <p:spPr>
          <a:xfrm>
            <a:off x="3484563" y="4410075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Arrow Connector 550"/>
          <p:cNvCxnSpPr/>
          <p:nvPr/>
        </p:nvCxnSpPr>
        <p:spPr>
          <a:xfrm>
            <a:off x="2870200" y="50339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Oval 552"/>
          <p:cNvSpPr/>
          <p:nvPr/>
        </p:nvSpPr>
        <p:spPr>
          <a:xfrm>
            <a:off x="4484688" y="47894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55" name="Straight Arrow Connector 554"/>
          <p:cNvCxnSpPr/>
          <p:nvPr/>
        </p:nvCxnSpPr>
        <p:spPr>
          <a:xfrm>
            <a:off x="4146550" y="49244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H="1">
            <a:off x="4619625" y="44608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8" name="Oval 557"/>
          <p:cNvSpPr/>
          <p:nvPr/>
        </p:nvSpPr>
        <p:spPr>
          <a:xfrm>
            <a:off x="5111750" y="47974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0" name="Straight Arrow Connector 559"/>
          <p:cNvCxnSpPr/>
          <p:nvPr/>
        </p:nvCxnSpPr>
        <p:spPr>
          <a:xfrm>
            <a:off x="4775200" y="49323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/>
          <p:cNvCxnSpPr/>
          <p:nvPr/>
        </p:nvCxnSpPr>
        <p:spPr>
          <a:xfrm flipH="1">
            <a:off x="5246688" y="44688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4478338" y="5416550"/>
            <a:ext cx="265112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4140200" y="55514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/>
          <p:cNvCxnSpPr/>
          <p:nvPr/>
        </p:nvCxnSpPr>
        <p:spPr>
          <a:xfrm flipH="1">
            <a:off x="4613275" y="50879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5" name="Oval 564"/>
          <p:cNvSpPr/>
          <p:nvPr/>
        </p:nvSpPr>
        <p:spPr>
          <a:xfrm>
            <a:off x="5105400" y="54244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6" name="Straight Arrow Connector 565"/>
          <p:cNvCxnSpPr/>
          <p:nvPr/>
        </p:nvCxnSpPr>
        <p:spPr>
          <a:xfrm>
            <a:off x="4767263" y="55610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/>
          <p:nvPr/>
        </p:nvCxnSpPr>
        <p:spPr>
          <a:xfrm flipH="1">
            <a:off x="5240338" y="50974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>
            <a:off x="4711700" y="4413250"/>
            <a:ext cx="455613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/>
          <p:cNvCxnSpPr/>
          <p:nvPr/>
        </p:nvCxnSpPr>
        <p:spPr>
          <a:xfrm>
            <a:off x="2881313" y="44323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/>
          <p:cNvCxnSpPr/>
          <p:nvPr/>
        </p:nvCxnSpPr>
        <p:spPr>
          <a:xfrm>
            <a:off x="3636963" y="4562475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/>
          <p:cNvCxnSpPr/>
          <p:nvPr/>
        </p:nvCxnSpPr>
        <p:spPr>
          <a:xfrm>
            <a:off x="3478213" y="5016500"/>
            <a:ext cx="455612" cy="4333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973138" y="204311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990600" y="1436688"/>
            <a:ext cx="0" cy="319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471488" y="7953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1057275" y="260191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310F22-6861-4840-9B89-905A7ECA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8884671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687388"/>
            <a:ext cx="2430463" cy="243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369888" y="687388"/>
            <a:ext cx="1211262" cy="59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2189163" y="1309688"/>
            <a:ext cx="615950" cy="1795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2963" y="3711575"/>
            <a:ext cx="1866900" cy="184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3397250" y="3721100"/>
            <a:ext cx="617538" cy="631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4618038" y="4927600"/>
            <a:ext cx="625475" cy="623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2044700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3363" y="55403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439863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36613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647950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252788" y="5540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3363" y="11493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836613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1439863" y="1158875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  <a:latin typeface="Helvetica"/>
              <a:cs typeface="Helvetica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044700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647950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3252788" y="11588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044700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3363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1439863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836613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647950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252788" y="17621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4950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836613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1439863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044700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647950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252788" y="2365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044700" y="29702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4950" y="2970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1439863" y="2970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836613" y="2970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647950" y="2970213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3252788" y="2970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3363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836613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439863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044700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647950" y="3573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3252788" y="357346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01" name="Straight Arrow Connector 200"/>
          <p:cNvCxnSpPr>
            <a:stCxn id="150" idx="6"/>
            <a:endCxn id="149" idx="2"/>
          </p:cNvCxnSpPr>
          <p:nvPr/>
        </p:nvCxnSpPr>
        <p:spPr>
          <a:xfrm>
            <a:off x="1103313" y="6873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49" idx="6"/>
            <a:endCxn id="147" idx="2"/>
          </p:cNvCxnSpPr>
          <p:nvPr/>
        </p:nvCxnSpPr>
        <p:spPr>
          <a:xfrm>
            <a:off x="1706563" y="6873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47" idx="6"/>
            <a:endCxn id="151" idx="2"/>
          </p:cNvCxnSpPr>
          <p:nvPr/>
        </p:nvCxnSpPr>
        <p:spPr>
          <a:xfrm>
            <a:off x="2311400" y="6873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6"/>
            <a:endCxn id="152" idx="2"/>
          </p:cNvCxnSpPr>
          <p:nvPr/>
        </p:nvCxnSpPr>
        <p:spPr>
          <a:xfrm>
            <a:off x="2914650" y="6873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48" idx="4"/>
            <a:endCxn id="153" idx="0"/>
          </p:cNvCxnSpPr>
          <p:nvPr/>
        </p:nvCxnSpPr>
        <p:spPr>
          <a:xfrm>
            <a:off x="366713" y="8207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500063" y="12874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2914650" y="12874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500063" y="18859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1103313" y="18859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1706563" y="18859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2914650" y="18859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500063" y="24987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1706563" y="24987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2311400" y="24987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2914650" y="24987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500063" y="31099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1103313" y="31099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500063" y="687388"/>
            <a:ext cx="33655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2914650" y="310991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500063" y="3708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1103313" y="3708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2311400" y="3708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2914650" y="37084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153" idx="4"/>
            <a:endCxn id="163" idx="0"/>
          </p:cNvCxnSpPr>
          <p:nvPr/>
        </p:nvCxnSpPr>
        <p:spPr>
          <a:xfrm>
            <a:off x="366713" y="1416050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163" idx="4"/>
            <a:endCxn id="170" idx="0"/>
          </p:cNvCxnSpPr>
          <p:nvPr/>
        </p:nvCxnSpPr>
        <p:spPr>
          <a:xfrm>
            <a:off x="366713" y="2028825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70" idx="4"/>
            <a:endCxn id="178" idx="0"/>
          </p:cNvCxnSpPr>
          <p:nvPr/>
        </p:nvCxnSpPr>
        <p:spPr>
          <a:xfrm>
            <a:off x="368300" y="2632075"/>
            <a:ext cx="0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178" idx="4"/>
            <a:endCxn id="189" idx="0"/>
          </p:cNvCxnSpPr>
          <p:nvPr/>
        </p:nvCxnSpPr>
        <p:spPr>
          <a:xfrm flipH="1">
            <a:off x="366713" y="3236913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965200" y="828675"/>
            <a:ext cx="0" cy="3302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2786063" y="2028825"/>
            <a:ext cx="0" cy="34607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2794000" y="2641600"/>
            <a:ext cx="1588" cy="334963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968375" y="2640013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965200" y="32448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1565275" y="8207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1565275" y="1416050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1565275" y="2028825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1566863" y="2632075"/>
            <a:ext cx="1587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176463" y="83026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2176463" y="142557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2176463" y="2038350"/>
            <a:ext cx="1587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2178050" y="2640013"/>
            <a:ext cx="1588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2176463" y="32448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2786063" y="8207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2786063" y="1416050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2786063" y="32369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3387725" y="830263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3387725" y="1425575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3387725" y="2038350"/>
            <a:ext cx="1588" cy="33496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3389313" y="2640013"/>
            <a:ext cx="1587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3387725" y="324485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1117600" y="25019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1103313" y="130968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2311400" y="1304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1725613" y="370681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1700213" y="1309688"/>
            <a:ext cx="338137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2311400" y="1895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1573213" y="32385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1063625" y="806450"/>
            <a:ext cx="415925" cy="41433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1063625" y="14160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1666875" y="199866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2271713" y="26098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2876550" y="3206750"/>
            <a:ext cx="414338" cy="4159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449263" y="1390650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1063625" y="32051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1685925" y="32067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2278063" y="31972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2870200" y="259238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454025" y="3206750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1676400" y="782638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1668463" y="1400175"/>
            <a:ext cx="414337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2271713" y="199866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1068388" y="20034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1662113" y="26019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2870200" y="201771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460375" y="200342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460375" y="260985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2282825" y="1400175"/>
            <a:ext cx="415925" cy="42068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2271713" y="7905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2876550" y="1406525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2868613" y="79057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3879850" y="5619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3879850" y="11668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3879850" y="17700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3879850" y="23749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3879850" y="29781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3879850" y="3582988"/>
            <a:ext cx="266700" cy="265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21" name="Straight Arrow Connector 320"/>
          <p:cNvCxnSpPr>
            <a:endCxn id="255" idx="2"/>
          </p:cNvCxnSpPr>
          <p:nvPr/>
        </p:nvCxnSpPr>
        <p:spPr>
          <a:xfrm>
            <a:off x="3543300" y="6953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3543300" y="12954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3543300" y="18954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3543300" y="25066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3543300" y="31178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3543300" y="37179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4014788" y="838200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4014788" y="1433513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4014788" y="2046288"/>
            <a:ext cx="3175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4017963" y="2647950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4014788" y="32543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3498850" y="260191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3498850" y="2025650"/>
            <a:ext cx="414338" cy="4206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3503613" y="1414463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3497263" y="798513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225425" y="42021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830263" y="42021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1433513" y="42021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2038350" y="4202113"/>
            <a:ext cx="265113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2641600" y="42021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3244850" y="42021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79" name="Straight Arrow Connector 378"/>
          <p:cNvCxnSpPr/>
          <p:nvPr/>
        </p:nvCxnSpPr>
        <p:spPr>
          <a:xfrm>
            <a:off x="492125" y="433705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1096963" y="43370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2303463" y="43370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2908300" y="43370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endCxn id="373" idx="0"/>
          </p:cNvCxnSpPr>
          <p:nvPr/>
        </p:nvCxnSpPr>
        <p:spPr>
          <a:xfrm flipH="1">
            <a:off x="358775" y="386397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958850" y="38719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H="1">
            <a:off x="2170113" y="387350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H="1">
            <a:off x="2779713" y="386397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3381375" y="3873500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1717675" y="43354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flipH="1">
            <a:off x="1566863" y="386556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1057275" y="383381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1679575" y="3833813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2271713" y="3825875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446088" y="38338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>
          <a:xfrm>
            <a:off x="3873500" y="4210050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96" name="Straight Arrow Connector 395"/>
          <p:cNvCxnSpPr/>
          <p:nvPr/>
        </p:nvCxnSpPr>
        <p:spPr>
          <a:xfrm>
            <a:off x="3535363" y="43449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 flipH="1">
            <a:off x="4008438" y="38814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3497263" y="3841750"/>
            <a:ext cx="414337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85" idx="5"/>
          </p:cNvCxnSpPr>
          <p:nvPr/>
        </p:nvCxnSpPr>
        <p:spPr>
          <a:xfrm>
            <a:off x="3479800" y="3197225"/>
            <a:ext cx="454025" cy="4333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2865438" y="38211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47" name="TextBox 1"/>
          <p:cNvSpPr txBox="1">
            <a:spLocks noChangeArrowheads="1"/>
          </p:cNvSpPr>
          <p:nvPr/>
        </p:nvSpPr>
        <p:spPr bwMode="auto">
          <a:xfrm>
            <a:off x="-57150" y="798513"/>
            <a:ext cx="3492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</a:t>
            </a:r>
          </a:p>
        </p:txBody>
      </p:sp>
      <p:sp>
        <p:nvSpPr>
          <p:cNvPr id="24748" name="TextBox 2"/>
          <p:cNvSpPr txBox="1">
            <a:spLocks noChangeArrowheads="1"/>
          </p:cNvSpPr>
          <p:nvPr/>
        </p:nvSpPr>
        <p:spPr bwMode="auto">
          <a:xfrm>
            <a:off x="471488" y="101600"/>
            <a:ext cx="541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G        A        G        C        A        A        T         T</a:t>
            </a:r>
          </a:p>
        </p:txBody>
      </p:sp>
      <p:sp>
        <p:nvSpPr>
          <p:cNvPr id="420" name="Oval 419"/>
          <p:cNvSpPr/>
          <p:nvPr/>
        </p:nvSpPr>
        <p:spPr>
          <a:xfrm>
            <a:off x="4479925" y="5572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4479925" y="116046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4479925" y="176530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4479925" y="23685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4479925" y="29733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4479925" y="357663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31" name="Straight Arrow Connector 430"/>
          <p:cNvCxnSpPr>
            <a:endCxn id="420" idx="2"/>
          </p:cNvCxnSpPr>
          <p:nvPr/>
        </p:nvCxnSpPr>
        <p:spPr>
          <a:xfrm>
            <a:off x="4141788" y="69056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4141788" y="129063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4141788" y="18891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4141788" y="25003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4141788" y="3113088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4141788" y="371157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>
            <a:off x="4614863" y="833438"/>
            <a:ext cx="0" cy="3286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>
            <a:off x="4614863" y="1428750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/>
          <p:nvPr/>
        </p:nvCxnSpPr>
        <p:spPr>
          <a:xfrm>
            <a:off x="4614863" y="203993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4618038" y="2643188"/>
            <a:ext cx="0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 flipH="1">
            <a:off x="4614863" y="3248025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4098925" y="2595563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4098925" y="2020888"/>
            <a:ext cx="414338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4103688" y="1409700"/>
            <a:ext cx="414337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>
            <a:off x="4097338" y="792163"/>
            <a:ext cx="414337" cy="4206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" name="Oval 451"/>
          <p:cNvSpPr/>
          <p:nvPr/>
        </p:nvSpPr>
        <p:spPr>
          <a:xfrm>
            <a:off x="5106988" y="565150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5106988" y="116998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5106988" y="1773238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5106988" y="2378075"/>
            <a:ext cx="266700" cy="265113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5106988" y="298132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5106988" y="35845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58" name="Straight Arrow Connector 457"/>
          <p:cNvCxnSpPr>
            <a:endCxn id="452" idx="2"/>
          </p:cNvCxnSpPr>
          <p:nvPr/>
        </p:nvCxnSpPr>
        <p:spPr>
          <a:xfrm>
            <a:off x="4770438" y="6985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>
            <a:off x="4770438" y="129857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>
            <a:off x="4770438" y="18970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>
            <a:off x="4770438" y="2509838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/>
          <p:nvPr/>
        </p:nvCxnSpPr>
        <p:spPr>
          <a:xfrm>
            <a:off x="4770438" y="3121025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>
            <a:off x="4770438" y="37211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/>
          <p:nvPr/>
        </p:nvCxnSpPr>
        <p:spPr>
          <a:xfrm>
            <a:off x="5243513" y="841375"/>
            <a:ext cx="0" cy="328613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>
            <a:off x="5243513" y="1436688"/>
            <a:ext cx="0" cy="34607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>
            <a:off x="5243513" y="2049463"/>
            <a:ext cx="1587" cy="33496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/>
          <p:nvPr/>
        </p:nvCxnSpPr>
        <p:spPr>
          <a:xfrm>
            <a:off x="5245100" y="2651125"/>
            <a:ext cx="0" cy="3397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H="1">
            <a:off x="5243513" y="325755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>
            <a:off x="4725988" y="26035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>
            <a:off x="4725988" y="2028825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4730750" y="141763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4724400" y="801688"/>
            <a:ext cx="415925" cy="4191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4" name="Oval 473"/>
          <p:cNvSpPr/>
          <p:nvPr/>
        </p:nvSpPr>
        <p:spPr>
          <a:xfrm>
            <a:off x="4473575" y="42037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5" name="Straight Arrow Connector 474"/>
          <p:cNvCxnSpPr/>
          <p:nvPr/>
        </p:nvCxnSpPr>
        <p:spPr>
          <a:xfrm>
            <a:off x="4135438" y="43402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/>
          <p:nvPr/>
        </p:nvCxnSpPr>
        <p:spPr>
          <a:xfrm flipH="1">
            <a:off x="4608513" y="38766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5100638" y="42132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79" name="Straight Arrow Connector 478"/>
          <p:cNvCxnSpPr/>
          <p:nvPr/>
        </p:nvCxnSpPr>
        <p:spPr>
          <a:xfrm>
            <a:off x="4762500" y="4348163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 flipH="1">
            <a:off x="5235575" y="388461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/>
          <p:cNvCxnSpPr>
            <a:stCxn id="428" idx="5"/>
          </p:cNvCxnSpPr>
          <p:nvPr/>
        </p:nvCxnSpPr>
        <p:spPr>
          <a:xfrm>
            <a:off x="4706938" y="3200400"/>
            <a:ext cx="455612" cy="4333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/>
          <p:nvPr/>
        </p:nvCxnSpPr>
        <p:spPr>
          <a:xfrm>
            <a:off x="4094163" y="3824288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4706938" y="38100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4094163" y="3200400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3" name="Oval 492"/>
          <p:cNvSpPr/>
          <p:nvPr/>
        </p:nvSpPr>
        <p:spPr>
          <a:xfrm>
            <a:off x="238125" y="4786313"/>
            <a:ext cx="265113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841375" y="47863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1444625" y="47863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2049463" y="47863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2652713" y="4786313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3257550" y="4786313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03" name="Straight Arrow Connector 502"/>
          <p:cNvCxnSpPr/>
          <p:nvPr/>
        </p:nvCxnSpPr>
        <p:spPr>
          <a:xfrm>
            <a:off x="503238" y="49212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/>
          <p:nvPr/>
        </p:nvCxnSpPr>
        <p:spPr>
          <a:xfrm>
            <a:off x="1108075" y="49212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/>
          <p:cNvCxnSpPr/>
          <p:nvPr/>
        </p:nvCxnSpPr>
        <p:spPr>
          <a:xfrm>
            <a:off x="2316163" y="492125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/>
          <p:cNvCxnSpPr/>
          <p:nvPr/>
        </p:nvCxnSpPr>
        <p:spPr>
          <a:xfrm>
            <a:off x="2919413" y="492125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/>
          <p:cNvCxnSpPr>
            <a:endCxn id="493" idx="0"/>
          </p:cNvCxnSpPr>
          <p:nvPr/>
        </p:nvCxnSpPr>
        <p:spPr>
          <a:xfrm flipH="1">
            <a:off x="371475" y="4449763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flipH="1">
            <a:off x="969963" y="445770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/>
          <p:nvPr/>
        </p:nvCxnSpPr>
        <p:spPr>
          <a:xfrm flipH="1">
            <a:off x="2181225" y="445770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H="1">
            <a:off x="2790825" y="44497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>
            <a:off x="3392488" y="4457700"/>
            <a:ext cx="3175" cy="3381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>
            <a:off x="1730375" y="49196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H="1">
            <a:off x="1577975" y="4451350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>
            <a:off x="4097338" y="4435475"/>
            <a:ext cx="414337" cy="4159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/>
          <p:nvPr/>
        </p:nvCxnSpPr>
        <p:spPr>
          <a:xfrm>
            <a:off x="1068388" y="441801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/>
          <p:nvPr/>
        </p:nvCxnSpPr>
        <p:spPr>
          <a:xfrm>
            <a:off x="1690688" y="4419600"/>
            <a:ext cx="415925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2282825" y="4410075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/>
          <p:cNvCxnSpPr/>
          <p:nvPr/>
        </p:nvCxnSpPr>
        <p:spPr>
          <a:xfrm>
            <a:off x="458788" y="4419600"/>
            <a:ext cx="414337" cy="41433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Oval 520"/>
          <p:cNvSpPr/>
          <p:nvPr/>
        </p:nvSpPr>
        <p:spPr>
          <a:xfrm>
            <a:off x="3884613" y="479425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23" name="Straight Arrow Connector 522"/>
          <p:cNvCxnSpPr/>
          <p:nvPr/>
        </p:nvCxnSpPr>
        <p:spPr>
          <a:xfrm>
            <a:off x="3546475" y="49291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 flipH="1">
            <a:off x="4019550" y="44656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5" name="Oval 524"/>
          <p:cNvSpPr/>
          <p:nvPr/>
        </p:nvSpPr>
        <p:spPr>
          <a:xfrm>
            <a:off x="230188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835025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1438275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2041525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2646363" y="5413375"/>
            <a:ext cx="266700" cy="266700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3249613" y="541337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31" name="Straight Arrow Connector 530"/>
          <p:cNvCxnSpPr/>
          <p:nvPr/>
        </p:nvCxnSpPr>
        <p:spPr>
          <a:xfrm>
            <a:off x="496888" y="5549900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/>
          <p:nvPr/>
        </p:nvCxnSpPr>
        <p:spPr>
          <a:xfrm>
            <a:off x="1101725" y="55499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>
            <a:off x="2308225" y="5549900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/>
          <p:cNvCxnSpPr/>
          <p:nvPr/>
        </p:nvCxnSpPr>
        <p:spPr>
          <a:xfrm>
            <a:off x="2913063" y="5549900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/>
          <p:cNvCxnSpPr>
            <a:endCxn id="525" idx="0"/>
          </p:cNvCxnSpPr>
          <p:nvPr/>
        </p:nvCxnSpPr>
        <p:spPr>
          <a:xfrm flipH="1">
            <a:off x="363538" y="507682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/>
          <p:cNvCxnSpPr/>
          <p:nvPr/>
        </p:nvCxnSpPr>
        <p:spPr>
          <a:xfrm flipH="1">
            <a:off x="963613" y="508476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2174875" y="5086350"/>
            <a:ext cx="1588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 flipH="1">
            <a:off x="2784475" y="507682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H="1">
            <a:off x="3386138" y="5086350"/>
            <a:ext cx="1587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>
            <a:off x="1722438" y="5546725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H="1">
            <a:off x="1571625" y="50784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/>
          <p:nvPr/>
        </p:nvCxnSpPr>
        <p:spPr>
          <a:xfrm>
            <a:off x="1062038" y="5046663"/>
            <a:ext cx="415925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>
          <a:xfrm>
            <a:off x="1684338" y="5046663"/>
            <a:ext cx="414337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/>
          <p:nvPr/>
        </p:nvCxnSpPr>
        <p:spPr>
          <a:xfrm>
            <a:off x="2276475" y="5037138"/>
            <a:ext cx="414338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/>
          <p:cNvCxnSpPr/>
          <p:nvPr/>
        </p:nvCxnSpPr>
        <p:spPr>
          <a:xfrm>
            <a:off x="450850" y="50466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6" name="Oval 545"/>
          <p:cNvSpPr/>
          <p:nvPr/>
        </p:nvSpPr>
        <p:spPr>
          <a:xfrm>
            <a:off x="3878263" y="5422900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47" name="Straight Arrow Connector 546"/>
          <p:cNvCxnSpPr/>
          <p:nvPr/>
        </p:nvCxnSpPr>
        <p:spPr>
          <a:xfrm>
            <a:off x="3540125" y="555783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/>
          <p:nvPr/>
        </p:nvCxnSpPr>
        <p:spPr>
          <a:xfrm flipH="1">
            <a:off x="4013200" y="5094288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/>
          <p:cNvCxnSpPr/>
          <p:nvPr/>
        </p:nvCxnSpPr>
        <p:spPr>
          <a:xfrm>
            <a:off x="4714875" y="5018088"/>
            <a:ext cx="415925" cy="41592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/>
          <p:nvPr/>
        </p:nvCxnSpPr>
        <p:spPr>
          <a:xfrm>
            <a:off x="3484563" y="4410075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Arrow Connector 550"/>
          <p:cNvCxnSpPr/>
          <p:nvPr/>
        </p:nvCxnSpPr>
        <p:spPr>
          <a:xfrm>
            <a:off x="2870200" y="5033963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Oval 552"/>
          <p:cNvSpPr/>
          <p:nvPr/>
        </p:nvSpPr>
        <p:spPr>
          <a:xfrm>
            <a:off x="4484688" y="47894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55" name="Straight Arrow Connector 554"/>
          <p:cNvCxnSpPr/>
          <p:nvPr/>
        </p:nvCxnSpPr>
        <p:spPr>
          <a:xfrm>
            <a:off x="4146550" y="4924425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H="1">
            <a:off x="4619625" y="4460875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8" name="Oval 557"/>
          <p:cNvSpPr/>
          <p:nvPr/>
        </p:nvSpPr>
        <p:spPr>
          <a:xfrm>
            <a:off x="5111750" y="4797425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0" name="Straight Arrow Connector 559"/>
          <p:cNvCxnSpPr/>
          <p:nvPr/>
        </p:nvCxnSpPr>
        <p:spPr>
          <a:xfrm>
            <a:off x="4775200" y="4932363"/>
            <a:ext cx="33655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/>
          <p:cNvCxnSpPr/>
          <p:nvPr/>
        </p:nvCxnSpPr>
        <p:spPr>
          <a:xfrm flipH="1">
            <a:off x="5246688" y="4468813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4478338" y="5416550"/>
            <a:ext cx="265112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4140200" y="5551488"/>
            <a:ext cx="338138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/>
          <p:cNvCxnSpPr/>
          <p:nvPr/>
        </p:nvCxnSpPr>
        <p:spPr>
          <a:xfrm flipH="1">
            <a:off x="4613275" y="5087938"/>
            <a:ext cx="3175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5" name="Oval 564"/>
          <p:cNvSpPr/>
          <p:nvPr/>
        </p:nvSpPr>
        <p:spPr>
          <a:xfrm>
            <a:off x="5105400" y="5424488"/>
            <a:ext cx="266700" cy="266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66" name="Straight Arrow Connector 565"/>
          <p:cNvCxnSpPr/>
          <p:nvPr/>
        </p:nvCxnSpPr>
        <p:spPr>
          <a:xfrm>
            <a:off x="4767263" y="5561013"/>
            <a:ext cx="338137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/>
          <p:nvPr/>
        </p:nvCxnSpPr>
        <p:spPr>
          <a:xfrm flipH="1">
            <a:off x="5240338" y="5097463"/>
            <a:ext cx="3175" cy="3365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>
            <a:off x="4711700" y="4413250"/>
            <a:ext cx="455613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/>
          <p:cNvCxnSpPr/>
          <p:nvPr/>
        </p:nvCxnSpPr>
        <p:spPr>
          <a:xfrm>
            <a:off x="2881313" y="4432300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/>
          <p:cNvCxnSpPr/>
          <p:nvPr/>
        </p:nvCxnSpPr>
        <p:spPr>
          <a:xfrm>
            <a:off x="3636963" y="4562475"/>
            <a:ext cx="454025" cy="431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/>
          <p:cNvCxnSpPr/>
          <p:nvPr/>
        </p:nvCxnSpPr>
        <p:spPr>
          <a:xfrm>
            <a:off x="3478213" y="5016500"/>
            <a:ext cx="455612" cy="433388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973138" y="2043113"/>
            <a:ext cx="1587" cy="3381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990600" y="1436688"/>
            <a:ext cx="0" cy="31908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471488" y="795338"/>
            <a:ext cx="415925" cy="415925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1057275" y="2601913"/>
            <a:ext cx="414338" cy="414337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FAB569-1557-5F47-ABD3-C9C25FFB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595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181600" cy="4876800"/>
          </a:xfrm>
          <a:noFill/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latin typeface="Calibri" pitchFamily="34" charset="0"/>
                <a:cs typeface="Times New Roman" pitchFamily="18" charset="0"/>
              </a:rPr>
              <a:t>In the late 1980s, biologists narrowed the search for the CF gene to a small region on chromosome 7.   </a:t>
            </a: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dirty="0">
                <a:latin typeface="Calibri" pitchFamily="34" charset="0"/>
                <a:cs typeface="Times New Roman" pitchFamily="18" charset="0"/>
              </a:rPr>
              <a:t>One of these genes was </a:t>
            </a:r>
            <a:r>
              <a:rPr lang="en-US" altLang="en-US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similar</a:t>
            </a:r>
            <a:r>
              <a:rPr lang="en-US" altLang="en-US" dirty="0">
                <a:latin typeface="Calibri" pitchFamily="34" charset="0"/>
                <a:cs typeface="Times New Roman" pitchFamily="18" charset="0"/>
              </a:rPr>
              <a:t>  to </a:t>
            </a:r>
            <a:r>
              <a:rPr lang="en-US" altLang="en-US" b="1" dirty="0">
                <a:latin typeface="Calibri" pitchFamily="34" charset="0"/>
                <a:cs typeface="Times New Roman" pitchFamily="18" charset="0"/>
              </a:rPr>
              <a:t>ATP binding proteins</a:t>
            </a:r>
            <a:r>
              <a:rPr lang="en-US" altLang="en-US" dirty="0">
                <a:latin typeface="Calibri" pitchFamily="34" charset="0"/>
                <a:cs typeface="Times New Roman" pitchFamily="18" charset="0"/>
              </a:rPr>
              <a:t> that act as transport channels responsible for secretion.</a:t>
            </a: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b="1" dirty="0">
                <a:latin typeface="Calibri" pitchFamily="34" charset="0"/>
                <a:cs typeface="Times New Roman" pitchFamily="18" charset="0"/>
              </a:rPr>
              <a:t>Hint:</a:t>
            </a:r>
            <a:r>
              <a:rPr lang="en-US" altLang="en-US" dirty="0">
                <a:latin typeface="Calibri" pitchFamily="34" charset="0"/>
                <a:cs typeface="Times New Roman" pitchFamily="18" charset="0"/>
              </a:rPr>
              <a:t> cystic fibrosis involves sweet secretion with abnormally high sodium levels. 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</a:pP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Where Is the Cystic Fibrosis Gene?  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219200" y="6234113"/>
            <a:ext cx="6964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  <a:cs typeface="Times New Roman" pitchFamily="18" charset="0"/>
              </a:rPr>
              <a:t>Adenosine Triphosphate</a:t>
            </a:r>
            <a:r>
              <a:rPr lang="en-US" altLang="en-US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b="1">
                <a:latin typeface="Calibri" pitchFamily="34" charset="0"/>
                <a:cs typeface="Times New Roman" pitchFamily="18" charset="0"/>
              </a:rPr>
              <a:t>(ATP)</a:t>
            </a:r>
            <a:r>
              <a:rPr lang="en-US" altLang="en-US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i="0">
                <a:latin typeface="Calibri" pitchFamily="34" charset="0"/>
                <a:cs typeface="Times New Roman" pitchFamily="18" charset="0"/>
              </a:rPr>
              <a:t>transports chemical energy within cells.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7213"/>
            <a:ext cx="3657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6E6415-6D91-8A4B-B2E9-F8FB96C4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37832636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4582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n-lt"/>
              </a:rPr>
              <a:t>LinearSpaceAlignment</a:t>
            </a:r>
            <a:r>
              <a:rPr lang="en-US" sz="2400" dirty="0">
                <a:latin typeface="+mn-lt"/>
              </a:rPr>
              <a:t>(</a:t>
            </a:r>
            <a:r>
              <a:rPr lang="en-US" sz="2400" i="1" dirty="0" err="1">
                <a:latin typeface="+mn-lt"/>
              </a:rPr>
              <a:t>top,bottom,left,right</a:t>
            </a:r>
            <a:r>
              <a:rPr lang="en-US" sz="2400" dirty="0">
                <a:latin typeface="+mn-lt"/>
              </a:rPr>
              <a:t>)</a:t>
            </a:r>
          </a:p>
          <a:p>
            <a:r>
              <a:rPr lang="en-US" sz="2400" b="1" dirty="0">
                <a:latin typeface="+mn-lt"/>
              </a:rPr>
              <a:t>   if</a:t>
            </a:r>
            <a:r>
              <a:rPr lang="en-US" sz="2400" i="1" dirty="0">
                <a:latin typeface="+mn-lt"/>
              </a:rPr>
              <a:t> left = right</a:t>
            </a:r>
            <a:endParaRPr lang="en-US" sz="2400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      </a:t>
            </a:r>
            <a:r>
              <a:rPr lang="en-US" sz="2400" b="1" dirty="0">
                <a:latin typeface="+mn-lt"/>
              </a:rPr>
              <a:t>return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alignment formed by </a:t>
            </a:r>
            <a:r>
              <a:rPr lang="en-US" sz="2400" i="1" dirty="0">
                <a:latin typeface="+mn-lt"/>
              </a:rPr>
              <a:t>bottom-top</a:t>
            </a:r>
            <a:r>
              <a:rPr lang="en-US" sz="2400" dirty="0">
                <a:latin typeface="+mn-lt"/>
              </a:rPr>
              <a:t> edges </a:t>
            </a:r>
            <a:r>
              <a:rPr lang="en-US" sz="2400" i="1" dirty="0">
                <a:latin typeface="+mn-lt"/>
              </a:rPr>
              <a:t>“</a:t>
            </a:r>
            <a:r>
              <a:rPr lang="en-US" sz="2400" dirty="0">
                <a:latin typeface="+mn-lt"/>
              </a:rPr>
              <a:t>↓</a:t>
            </a:r>
            <a:r>
              <a:rPr lang="en-US" sz="2400" i="1" dirty="0">
                <a:latin typeface="+mn-lt"/>
              </a:rPr>
              <a:t>”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   </a:t>
            </a:r>
            <a:r>
              <a:rPr lang="en-US" sz="2400" i="1" dirty="0">
                <a:latin typeface="+mn-lt"/>
              </a:rPr>
              <a:t>middle ← </a:t>
            </a:r>
            <a:r>
              <a:rPr lang="en-US" sz="2400" dirty="0">
                <a:latin typeface="+mn-lt"/>
              </a:rPr>
              <a:t>⌊</a:t>
            </a:r>
            <a:r>
              <a:rPr lang="en-US" sz="2400" i="1" dirty="0">
                <a:latin typeface="+mn-lt"/>
              </a:rPr>
              <a:t>(</a:t>
            </a:r>
            <a:r>
              <a:rPr lang="en-US" sz="2400" i="1" dirty="0" err="1">
                <a:latin typeface="+mn-lt"/>
              </a:rPr>
              <a:t>left+right</a:t>
            </a:r>
            <a:r>
              <a:rPr lang="en-US" sz="2400" i="1" dirty="0">
                <a:latin typeface="+mn-lt"/>
              </a:rPr>
              <a:t>)/2</a:t>
            </a:r>
            <a:r>
              <a:rPr lang="en-US" sz="2400" dirty="0">
                <a:latin typeface="+mn-lt"/>
              </a:rPr>
              <a:t>⌋ </a:t>
            </a:r>
          </a:p>
          <a:p>
            <a:r>
              <a:rPr lang="en-US" sz="2400" i="1" dirty="0">
                <a:latin typeface="+mn-lt"/>
              </a:rPr>
              <a:t>   </a:t>
            </a:r>
            <a:r>
              <a:rPr lang="en-US" sz="2400" i="1" dirty="0" err="1">
                <a:latin typeface="+mn-lt"/>
              </a:rPr>
              <a:t>midNode</a:t>
            </a:r>
            <a:r>
              <a:rPr lang="en-US" sz="2400" i="1" dirty="0">
                <a:latin typeface="+mn-lt"/>
              </a:rPr>
              <a:t> ← </a:t>
            </a:r>
            <a:r>
              <a:rPr lang="en-US" sz="2400" b="1" dirty="0" err="1">
                <a:latin typeface="+mn-lt"/>
              </a:rPr>
              <a:t>MiddleNode</a:t>
            </a:r>
            <a:r>
              <a:rPr lang="en-US" sz="2400" i="1" dirty="0">
                <a:latin typeface="+mn-lt"/>
              </a:rPr>
              <a:t>(</a:t>
            </a:r>
            <a:r>
              <a:rPr lang="en-US" sz="2400" i="1" dirty="0" err="1">
                <a:latin typeface="+mn-lt"/>
              </a:rPr>
              <a:t>top,bottom,left,right</a:t>
            </a:r>
            <a:r>
              <a:rPr lang="en-US" sz="2400" i="1" dirty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   </a:t>
            </a:r>
            <a:r>
              <a:rPr lang="en-US" sz="2400" i="1" dirty="0" err="1">
                <a:latin typeface="+mn-lt"/>
              </a:rPr>
              <a:t>midEdge</a:t>
            </a:r>
            <a:r>
              <a:rPr lang="en-US" sz="2400" i="1" dirty="0">
                <a:latin typeface="+mn-lt"/>
              </a:rPr>
              <a:t> ←  </a:t>
            </a:r>
            <a:r>
              <a:rPr lang="en-US" sz="2400" b="1" dirty="0" err="1">
                <a:latin typeface="+mn-lt"/>
              </a:rPr>
              <a:t>MiddleEdge</a:t>
            </a:r>
            <a:r>
              <a:rPr lang="en-US" sz="2400" i="1" dirty="0">
                <a:latin typeface="+mn-lt"/>
              </a:rPr>
              <a:t>(</a:t>
            </a:r>
            <a:r>
              <a:rPr lang="en-US" sz="2400" i="1" dirty="0" err="1">
                <a:latin typeface="+mn-lt"/>
              </a:rPr>
              <a:t>top,bottom,left,right</a:t>
            </a:r>
            <a:r>
              <a:rPr lang="en-US" sz="2400" i="1" dirty="0">
                <a:latin typeface="+mn-lt"/>
              </a:rPr>
              <a:t>)   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   </a:t>
            </a:r>
            <a:r>
              <a:rPr lang="en-US" sz="2400" b="1" dirty="0" err="1">
                <a:latin typeface="+mn-lt"/>
              </a:rPr>
              <a:t>LinearSpaceAlignment</a:t>
            </a:r>
            <a:r>
              <a:rPr lang="en-US" sz="2400" i="1" dirty="0">
                <a:latin typeface="+mn-lt"/>
              </a:rPr>
              <a:t>(</a:t>
            </a:r>
            <a:r>
              <a:rPr lang="en-US" sz="2400" i="1" dirty="0" err="1">
                <a:latin typeface="+mn-lt"/>
              </a:rPr>
              <a:t>top,midNode,left,middle</a:t>
            </a:r>
            <a:r>
              <a:rPr lang="en-US" sz="2400" i="1" dirty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   output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midEdge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   if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midEdge</a:t>
            </a:r>
            <a:r>
              <a:rPr lang="en-US" sz="2400" i="1" dirty="0">
                <a:latin typeface="+mn-lt"/>
              </a:rPr>
              <a:t> = “→“ </a:t>
            </a:r>
            <a:r>
              <a:rPr lang="en-US" sz="2400" b="1" dirty="0">
                <a:latin typeface="+mn-lt"/>
              </a:rPr>
              <a:t>or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midEdge</a:t>
            </a:r>
            <a:r>
              <a:rPr lang="en-US" sz="2400" i="1" dirty="0">
                <a:latin typeface="+mn-lt"/>
              </a:rPr>
              <a:t> = </a:t>
            </a:r>
            <a:r>
              <a:rPr lang="en-US" sz="2400" dirty="0">
                <a:latin typeface="+mn-lt"/>
              </a:rPr>
              <a:t>“↘”</a:t>
            </a:r>
            <a:r>
              <a:rPr lang="en-US" sz="2400" i="1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      middle  ← middle+1</a:t>
            </a:r>
            <a:endParaRPr lang="en-US" sz="2400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   </a:t>
            </a:r>
            <a:r>
              <a:rPr lang="en-US" sz="2400" b="1" dirty="0">
                <a:latin typeface="+mn-lt"/>
              </a:rPr>
              <a:t>if</a:t>
            </a:r>
            <a:r>
              <a:rPr lang="en-US" sz="2400" dirty="0">
                <a:latin typeface="+mn-lt"/>
              </a:rPr>
              <a:t> 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midEdge</a:t>
            </a:r>
            <a:r>
              <a:rPr lang="en-US" sz="2400" i="1" dirty="0">
                <a:latin typeface="+mn-lt"/>
              </a:rPr>
              <a:t> = “↓“ </a:t>
            </a:r>
            <a:r>
              <a:rPr lang="en-US" sz="2400" b="1" dirty="0">
                <a:latin typeface="+mn-lt"/>
              </a:rPr>
              <a:t>or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midEdge</a:t>
            </a:r>
            <a:r>
              <a:rPr lang="en-US" sz="2400" i="1" dirty="0">
                <a:latin typeface="+mn-lt"/>
              </a:rPr>
              <a:t> = </a:t>
            </a:r>
            <a:r>
              <a:rPr lang="en-US" sz="2400" dirty="0">
                <a:latin typeface="+mn-lt"/>
              </a:rPr>
              <a:t>“↘”</a:t>
            </a:r>
          </a:p>
          <a:p>
            <a:r>
              <a:rPr lang="en-US" sz="2400" i="1" dirty="0">
                <a:latin typeface="+mn-lt"/>
              </a:rPr>
              <a:t>      </a:t>
            </a:r>
            <a:r>
              <a:rPr lang="en-US" sz="2400" i="1" dirty="0" err="1">
                <a:latin typeface="+mn-lt"/>
              </a:rPr>
              <a:t>midNode</a:t>
            </a:r>
            <a:r>
              <a:rPr lang="en-US" sz="2400" i="1" dirty="0">
                <a:latin typeface="+mn-lt"/>
              </a:rPr>
              <a:t>  ← midNode+1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  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LinearSpaceAlignment</a:t>
            </a:r>
            <a:r>
              <a:rPr lang="en-US" sz="2400" i="1" dirty="0">
                <a:latin typeface="+mn-lt"/>
              </a:rPr>
              <a:t>(</a:t>
            </a:r>
            <a:r>
              <a:rPr lang="en-US" sz="2400" i="1" dirty="0" err="1">
                <a:latin typeface="+mn-lt"/>
              </a:rPr>
              <a:t>midNode,bottom,middle,right</a:t>
            </a:r>
            <a:r>
              <a:rPr lang="en-US" sz="2400" i="1" dirty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  <p:sp>
        <p:nvSpPr>
          <p:cNvPr id="314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latin typeface="Calibri" pitchFamily="34" charset="0"/>
                <a:cs typeface="Arial" pitchFamily="34" charset="0"/>
              </a:rPr>
              <a:t>Recursive </a:t>
            </a:r>
            <a:r>
              <a:rPr lang="en-US" altLang="en-US" b="1" dirty="0" err="1">
                <a:latin typeface="Calibri" pitchFamily="34" charset="0"/>
                <a:cs typeface="Arial" pitchFamily="34" charset="0"/>
              </a:rPr>
              <a:t>LinearSpaceAlignment</a:t>
            </a:r>
            <a:endParaRPr lang="en-US" altLang="en-U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57707-5602-424F-8F6E-C9094BB2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3952641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an Arbitrary Directed Acyclic Graph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Multiple Sequence Alignment</a:t>
            </a:r>
            <a:endParaRPr lang="en-US" sz="2400" b="1" dirty="0"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2CADF5-FC61-6442-A7AC-36081B90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85545"/>
      </p:ext>
    </p:ext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charset="0"/>
              </a:rPr>
              <a:t>From Pairwise to Multiple Alignment </a:t>
            </a:r>
          </a:p>
        </p:txBody>
      </p:sp>
      <p:sp>
        <p:nvSpPr>
          <p:cNvPr id="20487" name="Text Placeholder 8"/>
          <p:cNvSpPr>
            <a:spLocks noGrp="1"/>
          </p:cNvSpPr>
          <p:nvPr>
            <p:ph type="body" sz="half" idx="1"/>
          </p:nvPr>
        </p:nvSpPr>
        <p:spPr>
          <a:xfrm>
            <a:off x="152400" y="1298575"/>
            <a:ext cx="4343400" cy="4530725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4500" dirty="0"/>
              <a:t>Up until now we have only tried to align two sequences. </a:t>
            </a:r>
          </a:p>
          <a:p>
            <a:pPr eaLnBrk="1" hangingPunct="1"/>
            <a:r>
              <a:rPr lang="en-US" sz="4500" dirty="0"/>
              <a:t>A faint (and statistically insignificant) similarity between two sequences becomes significant if it is present in many other sequences.</a:t>
            </a:r>
          </a:p>
          <a:p>
            <a:pPr eaLnBrk="1" hangingPunct="1"/>
            <a:r>
              <a:rPr lang="en-US" sz="4500" dirty="0"/>
              <a:t>Multiple alignments can reveal subtle similarities that pairwise alignments do not reveal.</a:t>
            </a:r>
          </a:p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endParaRPr lang="en-US" sz="2200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pic>
        <p:nvPicPr>
          <p:cNvPr id="13" name="Picture 5" descr="babo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14193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behance.vo.llnwd.net/profiles4/118526/projects/310600/118526125354682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90"/>
          <a:stretch/>
        </p:blipFill>
        <p:spPr bwMode="auto">
          <a:xfrm>
            <a:off x="6629400" y="2294380"/>
            <a:ext cx="1752601" cy="17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akepart.com/sites/default/files/styles/landscape_main_image/public/IUCN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739720"/>
            <a:ext cx="4629150" cy="30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14B3A-6A5A-3348-9D8E-B02BC152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605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Alignment of  Three A-domains </a:t>
            </a:r>
            <a:br>
              <a:rPr lang="en-US" sz="3000" dirty="0">
                <a:cs typeface="Calibri"/>
              </a:rPr>
            </a:b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LGYTCMFPV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ELHIVQKETYTAPDEIAHYI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EHG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TYIKLT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FHTIVNTASFAFDANFES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RLIVLGGEKIIPI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VIAFRKMY</a:t>
            </a:r>
            <a:r>
              <a:rPr lang="en-US" sz="1050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HTE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ATIGA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VSAGDFARA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QLIVCPNEVKMDPASLYAII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KYD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TIFEAT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VIPLMEYI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YEQKLDISQ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QILIVGSDSCSME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FKTLVSRF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STIRIV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ACIDS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ASSWEIYAP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TVVCIDYYTTIDIKALEAVF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QHH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RGAMLP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LKQCLVSA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PTMISS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EILFAAGDRLSSQ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AILARRAV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SGV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NTVLS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C500A-FB5C-704C-ACAC-710073EF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3537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LGYTCMFPV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ELHIVQKETYTAPDEIAHYI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EHG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TYIKLT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FHTIVNTASFAFDANFES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RLIVLGGEKIIPI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VIAFRKMY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HTE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ATIGA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AGDFARA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QLIVCPNEVKM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PASLY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KYD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TIFEAT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VIPLMEYI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YEQKLD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IVGS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ME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FKTLVSRF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TIRIV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ACID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SWEIYAP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TVVCIDYYTTI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IKALE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QHH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RGAMLP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LKQCLVSA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PTM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FAAG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RL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AILARRAV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NTVL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Alignment of  Three A-domains </a:t>
            </a:r>
            <a:br>
              <a:rPr lang="en-US" sz="3000" dirty="0">
                <a:cs typeface="Calibri"/>
              </a:rPr>
            </a:br>
            <a:endParaRPr lang="en-US" sz="3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2E4BE5-5A50-B448-AAC3-C8AD0274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558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LGYTCMFPV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HIVQK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05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YTA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DEIAHY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YIKL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FHTIVNT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SFAFDANFE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RLIVL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EKIIPI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KMY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GA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AGDFARA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IVCPN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VKM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ASLY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KYD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IFEA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VIPLMEYI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YEQKLD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ME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FKTLVSRF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IRIV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SWEIYAP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TVVCIDYY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IKALE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RGAMLP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LKQCLVS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PTM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FAA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RL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LA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RAV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en-US" sz="10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Alignment of  Three A-domains </a:t>
            </a:r>
            <a:br>
              <a:rPr lang="en-US" sz="3000" dirty="0">
                <a:cs typeface="Calibri"/>
              </a:rPr>
            </a:br>
            <a:endParaRPr lang="en-US" sz="3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B16DCD-3173-F743-9A8D-E7D69028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832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charset="0"/>
              </a:rPr>
              <a:t>Generalizing Pairwise to Multiple Alignment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Alignment of 2 sequences is a 2-row matrix.</a:t>
            </a:r>
          </a:p>
          <a:p>
            <a:pPr eaLnBrk="1" hangingPunct="1"/>
            <a:r>
              <a:rPr lang="en-US" dirty="0"/>
              <a:t>Alignment of 3 sequences is a 3-row matrix</a:t>
            </a:r>
          </a:p>
          <a:p>
            <a:pPr eaLnBrk="1" hangingPunct="1">
              <a:buFontTx/>
              <a:buNone/>
            </a:pPr>
            <a:endParaRPr lang="en-US" b="1" dirty="0">
              <a:cs typeface="Lucida Console"/>
            </a:endParaRPr>
          </a:p>
          <a:p>
            <a:pPr eaLnBrk="1" hangingPunct="1">
              <a:buFontTx/>
              <a:buNone/>
            </a:pPr>
            <a:r>
              <a:rPr lang="en-US" b="1" dirty="0">
                <a:cs typeface="Lucida Console"/>
              </a:rPr>
              <a:t>		  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- G C G -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G T -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 C -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/>
            <a:r>
              <a:rPr lang="en-US" dirty="0"/>
              <a:t>Our scoring function should score alignments with conserved columns higher.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8193B3-D614-0143-8A68-CCEB8075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8879381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90600" y="5075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43000" y="5151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charset="0"/>
            </a:endParaRPr>
          </a:p>
        </p:txBody>
      </p:sp>
      <p:graphicFrame>
        <p:nvGraphicFramePr>
          <p:cNvPr id="19664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659910"/>
              </p:ext>
            </p:extLst>
          </p:nvPr>
        </p:nvGraphicFramePr>
        <p:xfrm>
          <a:off x="838200" y="4846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10393"/>
              </p:ext>
            </p:extLst>
          </p:nvPr>
        </p:nvGraphicFramePr>
        <p:xfrm>
          <a:off x="838200" y="4084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9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31328"/>
              </p:ext>
            </p:extLst>
          </p:nvPr>
        </p:nvGraphicFramePr>
        <p:xfrm>
          <a:off x="838200" y="5608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8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Alignments = Paths in 3-D</a:t>
            </a:r>
          </a:p>
        </p:txBody>
      </p:sp>
      <p:sp>
        <p:nvSpPr>
          <p:cNvPr id="2258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 of ATGC, AATC, and ATGC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579A9-37E7-384F-A600-C4A0E4FF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6873766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90600" y="5075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43000" y="5151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charset="0"/>
            </a:endParaRPr>
          </a:p>
        </p:txBody>
      </p:sp>
      <p:graphicFrame>
        <p:nvGraphicFramePr>
          <p:cNvPr id="19664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86224"/>
              </p:ext>
            </p:extLst>
          </p:nvPr>
        </p:nvGraphicFramePr>
        <p:xfrm>
          <a:off x="838200" y="4846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06057"/>
              </p:ext>
            </p:extLst>
          </p:nvPr>
        </p:nvGraphicFramePr>
        <p:xfrm>
          <a:off x="838200" y="4084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9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17935"/>
              </p:ext>
            </p:extLst>
          </p:nvPr>
        </p:nvGraphicFramePr>
        <p:xfrm>
          <a:off x="838200" y="5608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8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Alignments = Paths in 3-D</a:t>
            </a:r>
          </a:p>
        </p:txBody>
      </p:sp>
      <p:sp>
        <p:nvSpPr>
          <p:cNvPr id="2258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 of ATGC, AATC, and ATGC</a:t>
            </a:r>
          </a:p>
        </p:txBody>
      </p:sp>
      <p:graphicFrame>
        <p:nvGraphicFramePr>
          <p:cNvPr id="9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97779"/>
              </p:ext>
            </p:extLst>
          </p:nvPr>
        </p:nvGraphicFramePr>
        <p:xfrm>
          <a:off x="838200" y="3703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03"/>
          <p:cNvSpPr txBox="1">
            <a:spLocks noChangeArrowheads="1"/>
          </p:cNvSpPr>
          <p:nvPr/>
        </p:nvSpPr>
        <p:spPr bwMode="auto">
          <a:xfrm>
            <a:off x="4572000" y="36195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#</a:t>
            </a:r>
            <a:r>
              <a:rPr lang="en-US" sz="2400" b="0" dirty="0">
                <a:latin typeface="+mn-lt"/>
              </a:rPr>
              <a:t>symbols up to a given position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06F3EC-6C7D-F14F-9B39-1F19FC1B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4831694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90600" y="5075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43000" y="5151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charset="0"/>
            </a:endParaRPr>
          </a:p>
        </p:txBody>
      </p:sp>
      <p:graphicFrame>
        <p:nvGraphicFramePr>
          <p:cNvPr id="19664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22344"/>
              </p:ext>
            </p:extLst>
          </p:nvPr>
        </p:nvGraphicFramePr>
        <p:xfrm>
          <a:off x="838200" y="4846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69736"/>
              </p:ext>
            </p:extLst>
          </p:nvPr>
        </p:nvGraphicFramePr>
        <p:xfrm>
          <a:off x="838200" y="4084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9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04288"/>
              </p:ext>
            </p:extLst>
          </p:nvPr>
        </p:nvGraphicFramePr>
        <p:xfrm>
          <a:off x="838200" y="5608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8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Alignments = Paths in 3-D</a:t>
            </a:r>
          </a:p>
        </p:txBody>
      </p:sp>
      <p:sp>
        <p:nvSpPr>
          <p:cNvPr id="2258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 of ATGC, AATC, and ATGC</a:t>
            </a:r>
          </a:p>
        </p:txBody>
      </p:sp>
      <p:graphicFrame>
        <p:nvGraphicFramePr>
          <p:cNvPr id="9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819610"/>
              </p:ext>
            </p:extLst>
          </p:nvPr>
        </p:nvGraphicFramePr>
        <p:xfrm>
          <a:off x="838200" y="3703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03"/>
          <p:cNvSpPr txBox="1">
            <a:spLocks noChangeArrowheads="1"/>
          </p:cNvSpPr>
          <p:nvPr/>
        </p:nvSpPr>
        <p:spPr bwMode="auto">
          <a:xfrm>
            <a:off x="4572000" y="36195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#</a:t>
            </a:r>
            <a:r>
              <a:rPr lang="en-US" sz="2400" b="0" dirty="0">
                <a:latin typeface="+mn-lt"/>
              </a:rPr>
              <a:t>symbols up to a given position </a:t>
            </a:r>
          </a:p>
        </p:txBody>
      </p:sp>
      <p:graphicFrame>
        <p:nvGraphicFramePr>
          <p:cNvPr id="11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51598"/>
              </p:ext>
            </p:extLst>
          </p:nvPr>
        </p:nvGraphicFramePr>
        <p:xfrm>
          <a:off x="834231" y="4467225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FA9B2F-CB80-C64C-ADAD-EAB5FD54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1211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638800" cy="4876800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575"/>
              </a:spcBef>
              <a:buClrTx/>
            </a:pPr>
            <a:r>
              <a:rPr lang="en-US" altLang="en-US" sz="3000" dirty="0">
                <a:latin typeface="Calibri" pitchFamily="34" charset="0"/>
                <a:cs typeface="Times New Roman" pitchFamily="18" charset="0"/>
              </a:rPr>
              <a:t>The CFTR protein controls the flow of ions in and out of cells inside the lungs. 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</a:pP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>
          <a:xfrm>
            <a:off x="-51033" y="304800"/>
            <a:ext cx="9220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200" b="1" dirty="0">
                <a:solidFill>
                  <a:schemeClr val="tx1"/>
                </a:solidFill>
                <a:ea typeface="PMingLiU" pitchFamily="18" charset="-120"/>
              </a:rPr>
              <a:t>CFTR: </a:t>
            </a:r>
            <a:r>
              <a:rPr lang="en-US" altLang="zh-TW" sz="3200" dirty="0">
                <a:solidFill>
                  <a:schemeClr val="tx1"/>
                </a:solidFill>
                <a:ea typeface="PMingLiU" pitchFamily="18" charset="-120"/>
              </a:rPr>
              <a:t>Cystic Fibrosis </a:t>
            </a:r>
            <a:r>
              <a:rPr lang="en-US" altLang="zh-TW" sz="3200" dirty="0" err="1">
                <a:solidFill>
                  <a:schemeClr val="tx1"/>
                </a:solidFill>
                <a:ea typeface="PMingLiU" pitchFamily="18" charset="-120"/>
              </a:rPr>
              <a:t>Transmembrane</a:t>
            </a:r>
            <a:r>
              <a:rPr lang="en-US" altLang="zh-TW" sz="3200" dirty="0">
                <a:solidFill>
                  <a:schemeClr val="tx1"/>
                </a:solidFill>
                <a:ea typeface="PMingLiU" pitchFamily="18" charset="-120"/>
              </a:rPr>
              <a:t> Conductance Regulator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5" descr="https://lh5.googleusercontent.com/ALMoF6nAL-uRRNzVnwM2gVWS1RhCn6zMdEiaL_M_IhKTC-roUxnrf8ytc87ryIxcp3aZ-ooQq75sX5QuSxbq3JqyvkJJuYl7Z1ognouMrMH3VsegejE05boXn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71775"/>
            <a:ext cx="3981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h3f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276600" cy="31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12F9E8-FF19-8A4F-8690-B8FC50B5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7847442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90600" y="5075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43000" y="5151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charset="0"/>
            </a:endParaRPr>
          </a:p>
        </p:txBody>
      </p:sp>
      <p:graphicFrame>
        <p:nvGraphicFramePr>
          <p:cNvPr id="19664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29061"/>
              </p:ext>
            </p:extLst>
          </p:nvPr>
        </p:nvGraphicFramePr>
        <p:xfrm>
          <a:off x="838200" y="4846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03570"/>
              </p:ext>
            </p:extLst>
          </p:nvPr>
        </p:nvGraphicFramePr>
        <p:xfrm>
          <a:off x="838200" y="4084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9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11832"/>
              </p:ext>
            </p:extLst>
          </p:nvPr>
        </p:nvGraphicFramePr>
        <p:xfrm>
          <a:off x="838200" y="5608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Arial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8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Alignments = Paths in 3-D</a:t>
            </a:r>
          </a:p>
        </p:txBody>
      </p:sp>
      <p:sp>
        <p:nvSpPr>
          <p:cNvPr id="2258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 of ATGC, AATC, and ATGC</a:t>
            </a:r>
          </a:p>
        </p:txBody>
      </p:sp>
      <p:graphicFrame>
        <p:nvGraphicFramePr>
          <p:cNvPr id="9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22164"/>
              </p:ext>
            </p:extLst>
          </p:nvPr>
        </p:nvGraphicFramePr>
        <p:xfrm>
          <a:off x="838200" y="3703638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10359"/>
              </p:ext>
            </p:extLst>
          </p:nvPr>
        </p:nvGraphicFramePr>
        <p:xfrm>
          <a:off x="834231" y="4467225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30865"/>
              </p:ext>
            </p:extLst>
          </p:nvPr>
        </p:nvGraphicFramePr>
        <p:xfrm>
          <a:off x="834231" y="5231606"/>
          <a:ext cx="3475038" cy="334963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2551838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latin typeface="+mn-lt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800" dirty="0">
                <a:latin typeface="+mn-lt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0</a:t>
            </a:r>
            <a:r>
              <a:rPr lang="en-US" sz="2800" dirty="0">
                <a:latin typeface="+mn-lt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0</a:t>
            </a:r>
            <a:r>
              <a:rPr lang="en-US" sz="2800" dirty="0">
                <a:latin typeface="+mn-lt"/>
              </a:rPr>
              <a:t>)</a:t>
            </a:r>
            <a:r>
              <a:rPr lang="en-US" sz="2800" dirty="0">
                <a:latin typeface="+mn-lt"/>
                <a:sym typeface="Symbol" charset="2"/>
              </a:rPr>
              <a:t>(</a:t>
            </a:r>
            <a:r>
              <a:rPr lang="en-US" sz="2800" dirty="0">
                <a:solidFill>
                  <a:srgbClr val="FF0000"/>
                </a:solidFill>
                <a:latin typeface="+mn-lt"/>
                <a:sym typeface="Symbol" charset="2"/>
              </a:rPr>
              <a:t>1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+mn-lt"/>
                <a:sym typeface="Symbol" charset="2"/>
              </a:rPr>
              <a:t>1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+mn-lt"/>
                <a:sym typeface="Symbol" charset="2"/>
              </a:rPr>
              <a:t>0</a:t>
            </a:r>
            <a:r>
              <a:rPr lang="en-US" sz="2800" dirty="0">
                <a:latin typeface="+mn-lt"/>
                <a:sym typeface="Symbol" charset="2"/>
              </a:rPr>
              <a:t>)(</a:t>
            </a:r>
            <a:r>
              <a:rPr lang="en-US" sz="2800" dirty="0">
                <a:solidFill>
                  <a:srgbClr val="FF0000"/>
                </a:solidFill>
                <a:latin typeface="+mn-lt"/>
                <a:sym typeface="Symbol" charset="2"/>
              </a:rPr>
              <a:t>1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+mn-lt"/>
                <a:sym typeface="Symbol" charset="2"/>
              </a:rPr>
              <a:t>2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+mn-lt"/>
                <a:sym typeface="Symbol" charset="2"/>
              </a:rPr>
              <a:t>1</a:t>
            </a:r>
            <a:r>
              <a:rPr lang="en-US" sz="2800" dirty="0">
                <a:latin typeface="+mn-lt"/>
                <a:sym typeface="Symbol" charset="2"/>
              </a:rPr>
              <a:t>) (</a:t>
            </a:r>
            <a:r>
              <a:rPr lang="en-US" sz="2800" dirty="0">
                <a:solidFill>
                  <a:srgbClr val="FF0000"/>
                </a:solidFill>
                <a:latin typeface="+mn-lt"/>
                <a:sym typeface="Symbol" charset="2"/>
              </a:rPr>
              <a:t>2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+mn-lt"/>
                <a:sym typeface="Symbol" charset="2"/>
              </a:rPr>
              <a:t>3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+mn-lt"/>
                <a:sym typeface="Symbol" charset="2"/>
              </a:rPr>
              <a:t>2</a:t>
            </a:r>
            <a:r>
              <a:rPr lang="en-US" sz="2800" dirty="0">
                <a:latin typeface="+mn-lt"/>
                <a:sym typeface="Symbol" charset="2"/>
              </a:rPr>
              <a:t>) (</a:t>
            </a:r>
            <a:r>
              <a:rPr lang="en-US" sz="2800" dirty="0">
                <a:solidFill>
                  <a:srgbClr val="FF0000"/>
                </a:solidFill>
                <a:latin typeface="+mn-lt"/>
                <a:sym typeface="Symbol" charset="2"/>
              </a:rPr>
              <a:t>3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+mn-lt"/>
                <a:sym typeface="Symbol" charset="2"/>
              </a:rPr>
              <a:t>3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+mn-lt"/>
                <a:sym typeface="Symbol" charset="2"/>
              </a:rPr>
              <a:t>3</a:t>
            </a:r>
            <a:r>
              <a:rPr lang="en-US" sz="2800" dirty="0">
                <a:latin typeface="+mn-lt"/>
                <a:sym typeface="Symbol" charset="2"/>
              </a:rPr>
              <a:t>) (</a:t>
            </a:r>
            <a:r>
              <a:rPr lang="en-US" sz="2800" dirty="0">
                <a:solidFill>
                  <a:srgbClr val="FF0000"/>
                </a:solidFill>
                <a:latin typeface="+mn-lt"/>
                <a:sym typeface="Symbol" charset="2"/>
              </a:rPr>
              <a:t>4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+mn-lt"/>
                <a:sym typeface="Symbol" charset="2"/>
              </a:rPr>
              <a:t>4</a:t>
            </a:r>
            <a:r>
              <a:rPr lang="en-US" sz="2800" dirty="0">
                <a:latin typeface="+mn-lt"/>
                <a:sym typeface="Symbol" charset="2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+mn-lt"/>
                <a:sym typeface="Symbol" charset="2"/>
              </a:rPr>
              <a:t>4</a:t>
            </a:r>
            <a:r>
              <a:rPr lang="en-US" sz="2800" dirty="0">
                <a:latin typeface="+mn-lt"/>
                <a:sym typeface="Symbol" charset="2"/>
              </a:rPr>
              <a:t>)</a:t>
            </a:r>
            <a:endParaRPr lang="en-US" sz="2800" dirty="0">
              <a:latin typeface="+mn-lt"/>
            </a:endParaRPr>
          </a:p>
        </p:txBody>
      </p:sp>
      <p:grpSp>
        <p:nvGrpSpPr>
          <p:cNvPr id="14" name="Group 239"/>
          <p:cNvGrpSpPr>
            <a:grpSpLocks/>
          </p:cNvGrpSpPr>
          <p:nvPr/>
        </p:nvGrpSpPr>
        <p:grpSpPr bwMode="auto">
          <a:xfrm>
            <a:off x="4582133" y="3075058"/>
            <a:ext cx="3962400" cy="3630542"/>
            <a:chOff x="172" y="-136"/>
            <a:chExt cx="2948" cy="3208"/>
          </a:xfrm>
        </p:grpSpPr>
        <p:sp>
          <p:nvSpPr>
            <p:cNvPr id="15" name="Rectangle 240"/>
            <p:cNvSpPr>
              <a:spLocks noChangeArrowheads="1"/>
            </p:cNvSpPr>
            <p:nvPr/>
          </p:nvSpPr>
          <p:spPr bwMode="auto">
            <a:xfrm>
              <a:off x="240" y="192"/>
              <a:ext cx="2304" cy="2304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41"/>
            <p:cNvSpPr>
              <a:spLocks noChangeShapeType="1"/>
            </p:cNvSpPr>
            <p:nvPr/>
          </p:nvSpPr>
          <p:spPr bwMode="auto">
            <a:xfrm>
              <a:off x="240" y="384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42"/>
            <p:cNvSpPr>
              <a:spLocks noChangeShapeType="1"/>
            </p:cNvSpPr>
            <p:nvPr/>
          </p:nvSpPr>
          <p:spPr bwMode="auto">
            <a:xfrm>
              <a:off x="240" y="576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43"/>
            <p:cNvSpPr>
              <a:spLocks noChangeShapeType="1"/>
            </p:cNvSpPr>
            <p:nvPr/>
          </p:nvSpPr>
          <p:spPr bwMode="auto">
            <a:xfrm>
              <a:off x="240" y="768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44"/>
            <p:cNvSpPr>
              <a:spLocks noChangeShapeType="1"/>
            </p:cNvSpPr>
            <p:nvPr/>
          </p:nvSpPr>
          <p:spPr bwMode="auto">
            <a:xfrm>
              <a:off x="240" y="960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45"/>
            <p:cNvSpPr>
              <a:spLocks noChangeShapeType="1"/>
            </p:cNvSpPr>
            <p:nvPr/>
          </p:nvSpPr>
          <p:spPr bwMode="auto">
            <a:xfrm>
              <a:off x="240" y="1152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46"/>
            <p:cNvSpPr>
              <a:spLocks noChangeShapeType="1"/>
            </p:cNvSpPr>
            <p:nvPr/>
          </p:nvSpPr>
          <p:spPr bwMode="auto">
            <a:xfrm>
              <a:off x="240" y="1344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47"/>
            <p:cNvSpPr>
              <a:spLocks noChangeShapeType="1"/>
            </p:cNvSpPr>
            <p:nvPr/>
          </p:nvSpPr>
          <p:spPr bwMode="auto">
            <a:xfrm>
              <a:off x="240" y="1536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8"/>
            <p:cNvSpPr>
              <a:spLocks noChangeShapeType="1"/>
            </p:cNvSpPr>
            <p:nvPr/>
          </p:nvSpPr>
          <p:spPr bwMode="auto">
            <a:xfrm>
              <a:off x="240" y="1728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9"/>
            <p:cNvSpPr>
              <a:spLocks noChangeShapeType="1"/>
            </p:cNvSpPr>
            <p:nvPr/>
          </p:nvSpPr>
          <p:spPr bwMode="auto">
            <a:xfrm>
              <a:off x="240" y="1920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0"/>
            <p:cNvSpPr>
              <a:spLocks noChangeShapeType="1"/>
            </p:cNvSpPr>
            <p:nvPr/>
          </p:nvSpPr>
          <p:spPr bwMode="auto">
            <a:xfrm>
              <a:off x="240" y="2112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1"/>
            <p:cNvSpPr>
              <a:spLocks noChangeShapeType="1"/>
            </p:cNvSpPr>
            <p:nvPr/>
          </p:nvSpPr>
          <p:spPr bwMode="auto">
            <a:xfrm>
              <a:off x="240" y="2304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52"/>
            <p:cNvGrpSpPr>
              <a:grpSpLocks/>
            </p:cNvGrpSpPr>
            <p:nvPr/>
          </p:nvGrpSpPr>
          <p:grpSpPr bwMode="auto">
            <a:xfrm rot="-5400000">
              <a:off x="240" y="384"/>
              <a:ext cx="2304" cy="1920"/>
              <a:chOff x="3264" y="2160"/>
              <a:chExt cx="2304" cy="1920"/>
            </a:xfrm>
          </p:grpSpPr>
          <p:sp>
            <p:nvSpPr>
              <p:cNvPr id="231" name="Line 253"/>
              <p:cNvSpPr>
                <a:spLocks noChangeShapeType="1"/>
              </p:cNvSpPr>
              <p:nvPr/>
            </p:nvSpPr>
            <p:spPr bwMode="auto">
              <a:xfrm>
                <a:off x="3264" y="216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254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255"/>
              <p:cNvSpPr>
                <a:spLocks noChangeShapeType="1"/>
              </p:cNvSpPr>
              <p:nvPr/>
            </p:nvSpPr>
            <p:spPr bwMode="auto">
              <a:xfrm>
                <a:off x="3264" y="254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256"/>
              <p:cNvSpPr>
                <a:spLocks noChangeShapeType="1"/>
              </p:cNvSpPr>
              <p:nvPr/>
            </p:nvSpPr>
            <p:spPr bwMode="auto">
              <a:xfrm>
                <a:off x="3264" y="27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257"/>
              <p:cNvSpPr>
                <a:spLocks noChangeShapeType="1"/>
              </p:cNvSpPr>
              <p:nvPr/>
            </p:nvSpPr>
            <p:spPr bwMode="auto">
              <a:xfrm>
                <a:off x="3264" y="29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258"/>
              <p:cNvSpPr>
                <a:spLocks noChangeShapeType="1"/>
              </p:cNvSpPr>
              <p:nvPr/>
            </p:nvSpPr>
            <p:spPr bwMode="auto">
              <a:xfrm>
                <a:off x="3264" y="312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259"/>
              <p:cNvSpPr>
                <a:spLocks noChangeShapeType="1"/>
              </p:cNvSpPr>
              <p:nvPr/>
            </p:nvSpPr>
            <p:spPr bwMode="auto">
              <a:xfrm>
                <a:off x="3264" y="331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60"/>
              <p:cNvSpPr>
                <a:spLocks noChangeShapeType="1"/>
              </p:cNvSpPr>
              <p:nvPr/>
            </p:nvSpPr>
            <p:spPr bwMode="auto">
              <a:xfrm>
                <a:off x="3264" y="350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261"/>
              <p:cNvSpPr>
                <a:spLocks noChangeShapeType="1"/>
              </p:cNvSpPr>
              <p:nvPr/>
            </p:nvSpPr>
            <p:spPr bwMode="auto">
              <a:xfrm>
                <a:off x="3264" y="369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262"/>
              <p:cNvSpPr>
                <a:spLocks noChangeShapeType="1"/>
              </p:cNvSpPr>
              <p:nvPr/>
            </p:nvSpPr>
            <p:spPr bwMode="auto">
              <a:xfrm>
                <a:off x="3264" y="388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63"/>
              <p:cNvSpPr>
                <a:spLocks noChangeShapeType="1"/>
              </p:cNvSpPr>
              <p:nvPr/>
            </p:nvSpPr>
            <p:spPr bwMode="auto">
              <a:xfrm>
                <a:off x="3264" y="408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64"/>
            <p:cNvGrpSpPr>
              <a:grpSpLocks/>
            </p:cNvGrpSpPr>
            <p:nvPr/>
          </p:nvGrpSpPr>
          <p:grpSpPr bwMode="auto">
            <a:xfrm>
              <a:off x="432" y="384"/>
              <a:ext cx="2304" cy="2304"/>
              <a:chOff x="240" y="192"/>
              <a:chExt cx="2304" cy="2304"/>
            </a:xfrm>
          </p:grpSpPr>
          <p:sp>
            <p:nvSpPr>
              <p:cNvPr id="207" name="Rectangle 265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2304" cy="230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66"/>
              <p:cNvSpPr>
                <a:spLocks noChangeShapeType="1"/>
              </p:cNvSpPr>
              <p:nvPr/>
            </p:nvSpPr>
            <p:spPr bwMode="auto">
              <a:xfrm>
                <a:off x="240" y="38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267"/>
              <p:cNvSpPr>
                <a:spLocks noChangeShapeType="1"/>
              </p:cNvSpPr>
              <p:nvPr/>
            </p:nvSpPr>
            <p:spPr bwMode="auto">
              <a:xfrm>
                <a:off x="240" y="57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68"/>
              <p:cNvSpPr>
                <a:spLocks noChangeShapeType="1"/>
              </p:cNvSpPr>
              <p:nvPr/>
            </p:nvSpPr>
            <p:spPr bwMode="auto">
              <a:xfrm>
                <a:off x="240" y="7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69"/>
              <p:cNvSpPr>
                <a:spLocks noChangeShapeType="1"/>
              </p:cNvSpPr>
              <p:nvPr/>
            </p:nvSpPr>
            <p:spPr bwMode="auto">
              <a:xfrm>
                <a:off x="240" y="96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70"/>
              <p:cNvSpPr>
                <a:spLocks noChangeShapeType="1"/>
              </p:cNvSpPr>
              <p:nvPr/>
            </p:nvSpPr>
            <p:spPr bwMode="auto">
              <a:xfrm>
                <a:off x="240" y="11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271"/>
              <p:cNvSpPr>
                <a:spLocks noChangeShapeType="1"/>
              </p:cNvSpPr>
              <p:nvPr/>
            </p:nvSpPr>
            <p:spPr bwMode="auto">
              <a:xfrm>
                <a:off x="240" y="134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72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73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274"/>
              <p:cNvSpPr>
                <a:spLocks noChangeShapeType="1"/>
              </p:cNvSpPr>
              <p:nvPr/>
            </p:nvSpPr>
            <p:spPr bwMode="auto">
              <a:xfrm>
                <a:off x="240" y="192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75"/>
              <p:cNvSpPr>
                <a:spLocks noChangeShapeType="1"/>
              </p:cNvSpPr>
              <p:nvPr/>
            </p:nvSpPr>
            <p:spPr bwMode="auto">
              <a:xfrm>
                <a:off x="240" y="211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276"/>
              <p:cNvSpPr>
                <a:spLocks noChangeShapeType="1"/>
              </p:cNvSpPr>
              <p:nvPr/>
            </p:nvSpPr>
            <p:spPr bwMode="auto">
              <a:xfrm>
                <a:off x="240" y="230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9" name="Group 277"/>
              <p:cNvGrpSpPr>
                <a:grpSpLocks/>
              </p:cNvGrpSpPr>
              <p:nvPr/>
            </p:nvGrpSpPr>
            <p:grpSpPr bwMode="auto">
              <a:xfrm rot="-5400000">
                <a:off x="240" y="384"/>
                <a:ext cx="2304" cy="1920"/>
                <a:chOff x="3264" y="2160"/>
                <a:chExt cx="2304" cy="1920"/>
              </a:xfrm>
            </p:grpSpPr>
            <p:sp>
              <p:nvSpPr>
                <p:cNvPr id="220" name="Line 278"/>
                <p:cNvSpPr>
                  <a:spLocks noChangeShapeType="1"/>
                </p:cNvSpPr>
                <p:nvPr/>
              </p:nvSpPr>
              <p:spPr bwMode="auto">
                <a:xfrm>
                  <a:off x="3264" y="216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79"/>
                <p:cNvSpPr>
                  <a:spLocks noChangeShapeType="1"/>
                </p:cNvSpPr>
                <p:nvPr/>
              </p:nvSpPr>
              <p:spPr bwMode="auto">
                <a:xfrm>
                  <a:off x="3264" y="235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80"/>
                <p:cNvSpPr>
                  <a:spLocks noChangeShapeType="1"/>
                </p:cNvSpPr>
                <p:nvPr/>
              </p:nvSpPr>
              <p:spPr bwMode="auto">
                <a:xfrm>
                  <a:off x="3264" y="254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Line 281"/>
                <p:cNvSpPr>
                  <a:spLocks noChangeShapeType="1"/>
                </p:cNvSpPr>
                <p:nvPr/>
              </p:nvSpPr>
              <p:spPr bwMode="auto">
                <a:xfrm>
                  <a:off x="3264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Line 282"/>
                <p:cNvSpPr>
                  <a:spLocks noChangeShapeType="1"/>
                </p:cNvSpPr>
                <p:nvPr/>
              </p:nvSpPr>
              <p:spPr bwMode="auto">
                <a:xfrm>
                  <a:off x="3264" y="29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83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84"/>
                <p:cNvSpPr>
                  <a:spLocks noChangeShapeType="1"/>
                </p:cNvSpPr>
                <p:nvPr/>
              </p:nvSpPr>
              <p:spPr bwMode="auto">
                <a:xfrm>
                  <a:off x="3264" y="331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Line 285"/>
                <p:cNvSpPr>
                  <a:spLocks noChangeShapeType="1"/>
                </p:cNvSpPr>
                <p:nvPr/>
              </p:nvSpPr>
              <p:spPr bwMode="auto">
                <a:xfrm>
                  <a:off x="3264" y="350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Line 286"/>
                <p:cNvSpPr>
                  <a:spLocks noChangeShapeType="1"/>
                </p:cNvSpPr>
                <p:nvPr/>
              </p:nvSpPr>
              <p:spPr bwMode="auto">
                <a:xfrm>
                  <a:off x="3264" y="369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87"/>
                <p:cNvSpPr>
                  <a:spLocks noChangeShapeType="1"/>
                </p:cNvSpPr>
                <p:nvPr/>
              </p:nvSpPr>
              <p:spPr bwMode="auto">
                <a:xfrm>
                  <a:off x="3264" y="388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88"/>
                <p:cNvSpPr>
                  <a:spLocks noChangeShapeType="1"/>
                </p:cNvSpPr>
                <p:nvPr/>
              </p:nvSpPr>
              <p:spPr bwMode="auto">
                <a:xfrm>
                  <a:off x="3264" y="408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289"/>
            <p:cNvGrpSpPr>
              <a:grpSpLocks/>
            </p:cNvGrpSpPr>
            <p:nvPr/>
          </p:nvGrpSpPr>
          <p:grpSpPr bwMode="auto">
            <a:xfrm>
              <a:off x="432" y="384"/>
              <a:ext cx="2304" cy="2304"/>
              <a:chOff x="240" y="192"/>
              <a:chExt cx="2304" cy="2304"/>
            </a:xfrm>
          </p:grpSpPr>
          <p:sp>
            <p:nvSpPr>
              <p:cNvPr id="183" name="Rectangle 290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2304" cy="230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291"/>
              <p:cNvSpPr>
                <a:spLocks noChangeShapeType="1"/>
              </p:cNvSpPr>
              <p:nvPr/>
            </p:nvSpPr>
            <p:spPr bwMode="auto">
              <a:xfrm>
                <a:off x="240" y="38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292"/>
              <p:cNvSpPr>
                <a:spLocks noChangeShapeType="1"/>
              </p:cNvSpPr>
              <p:nvPr/>
            </p:nvSpPr>
            <p:spPr bwMode="auto">
              <a:xfrm>
                <a:off x="240" y="57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293"/>
              <p:cNvSpPr>
                <a:spLocks noChangeShapeType="1"/>
              </p:cNvSpPr>
              <p:nvPr/>
            </p:nvSpPr>
            <p:spPr bwMode="auto">
              <a:xfrm>
                <a:off x="240" y="7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294"/>
              <p:cNvSpPr>
                <a:spLocks noChangeShapeType="1"/>
              </p:cNvSpPr>
              <p:nvPr/>
            </p:nvSpPr>
            <p:spPr bwMode="auto">
              <a:xfrm>
                <a:off x="240" y="96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295"/>
              <p:cNvSpPr>
                <a:spLocks noChangeShapeType="1"/>
              </p:cNvSpPr>
              <p:nvPr/>
            </p:nvSpPr>
            <p:spPr bwMode="auto">
              <a:xfrm>
                <a:off x="240" y="11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296"/>
              <p:cNvSpPr>
                <a:spLocks noChangeShapeType="1"/>
              </p:cNvSpPr>
              <p:nvPr/>
            </p:nvSpPr>
            <p:spPr bwMode="auto">
              <a:xfrm>
                <a:off x="240" y="134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97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298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99"/>
              <p:cNvSpPr>
                <a:spLocks noChangeShapeType="1"/>
              </p:cNvSpPr>
              <p:nvPr/>
            </p:nvSpPr>
            <p:spPr bwMode="auto">
              <a:xfrm>
                <a:off x="240" y="192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300"/>
              <p:cNvSpPr>
                <a:spLocks noChangeShapeType="1"/>
              </p:cNvSpPr>
              <p:nvPr/>
            </p:nvSpPr>
            <p:spPr bwMode="auto">
              <a:xfrm>
                <a:off x="240" y="211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301"/>
              <p:cNvSpPr>
                <a:spLocks noChangeShapeType="1"/>
              </p:cNvSpPr>
              <p:nvPr/>
            </p:nvSpPr>
            <p:spPr bwMode="auto">
              <a:xfrm>
                <a:off x="240" y="230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5" name="Group 302"/>
              <p:cNvGrpSpPr>
                <a:grpSpLocks/>
              </p:cNvGrpSpPr>
              <p:nvPr/>
            </p:nvGrpSpPr>
            <p:grpSpPr bwMode="auto">
              <a:xfrm rot="-5400000">
                <a:off x="240" y="384"/>
                <a:ext cx="2304" cy="1920"/>
                <a:chOff x="3264" y="2160"/>
                <a:chExt cx="2304" cy="1920"/>
              </a:xfrm>
            </p:grpSpPr>
            <p:sp>
              <p:nvSpPr>
                <p:cNvPr id="196" name="Line 303"/>
                <p:cNvSpPr>
                  <a:spLocks noChangeShapeType="1"/>
                </p:cNvSpPr>
                <p:nvPr/>
              </p:nvSpPr>
              <p:spPr bwMode="auto">
                <a:xfrm>
                  <a:off x="3264" y="216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Line 304"/>
                <p:cNvSpPr>
                  <a:spLocks noChangeShapeType="1"/>
                </p:cNvSpPr>
                <p:nvPr/>
              </p:nvSpPr>
              <p:spPr bwMode="auto">
                <a:xfrm>
                  <a:off x="3264" y="235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Line 305"/>
                <p:cNvSpPr>
                  <a:spLocks noChangeShapeType="1"/>
                </p:cNvSpPr>
                <p:nvPr/>
              </p:nvSpPr>
              <p:spPr bwMode="auto">
                <a:xfrm>
                  <a:off x="3264" y="254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Line 306"/>
                <p:cNvSpPr>
                  <a:spLocks noChangeShapeType="1"/>
                </p:cNvSpPr>
                <p:nvPr/>
              </p:nvSpPr>
              <p:spPr bwMode="auto">
                <a:xfrm>
                  <a:off x="3264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Line 307"/>
                <p:cNvSpPr>
                  <a:spLocks noChangeShapeType="1"/>
                </p:cNvSpPr>
                <p:nvPr/>
              </p:nvSpPr>
              <p:spPr bwMode="auto">
                <a:xfrm>
                  <a:off x="3264" y="29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Line 308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Line 309"/>
                <p:cNvSpPr>
                  <a:spLocks noChangeShapeType="1"/>
                </p:cNvSpPr>
                <p:nvPr/>
              </p:nvSpPr>
              <p:spPr bwMode="auto">
                <a:xfrm>
                  <a:off x="3264" y="331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Line 310"/>
                <p:cNvSpPr>
                  <a:spLocks noChangeShapeType="1"/>
                </p:cNvSpPr>
                <p:nvPr/>
              </p:nvSpPr>
              <p:spPr bwMode="auto">
                <a:xfrm>
                  <a:off x="3264" y="350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Line 311"/>
                <p:cNvSpPr>
                  <a:spLocks noChangeShapeType="1"/>
                </p:cNvSpPr>
                <p:nvPr/>
              </p:nvSpPr>
              <p:spPr bwMode="auto">
                <a:xfrm>
                  <a:off x="3264" y="369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Line 312"/>
                <p:cNvSpPr>
                  <a:spLocks noChangeShapeType="1"/>
                </p:cNvSpPr>
                <p:nvPr/>
              </p:nvSpPr>
              <p:spPr bwMode="auto">
                <a:xfrm>
                  <a:off x="3264" y="388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Line 313"/>
                <p:cNvSpPr>
                  <a:spLocks noChangeShapeType="1"/>
                </p:cNvSpPr>
                <p:nvPr/>
              </p:nvSpPr>
              <p:spPr bwMode="auto">
                <a:xfrm>
                  <a:off x="3264" y="408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314"/>
            <p:cNvGrpSpPr>
              <a:grpSpLocks/>
            </p:cNvGrpSpPr>
            <p:nvPr/>
          </p:nvGrpSpPr>
          <p:grpSpPr bwMode="auto">
            <a:xfrm>
              <a:off x="624" y="576"/>
              <a:ext cx="2304" cy="2304"/>
              <a:chOff x="240" y="192"/>
              <a:chExt cx="2304" cy="2304"/>
            </a:xfrm>
          </p:grpSpPr>
          <p:sp>
            <p:nvSpPr>
              <p:cNvPr id="159" name="Rectangle 315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2304" cy="230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316"/>
              <p:cNvSpPr>
                <a:spLocks noChangeShapeType="1"/>
              </p:cNvSpPr>
              <p:nvPr/>
            </p:nvSpPr>
            <p:spPr bwMode="auto">
              <a:xfrm>
                <a:off x="240" y="38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317"/>
              <p:cNvSpPr>
                <a:spLocks noChangeShapeType="1"/>
              </p:cNvSpPr>
              <p:nvPr/>
            </p:nvSpPr>
            <p:spPr bwMode="auto">
              <a:xfrm>
                <a:off x="240" y="57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318"/>
              <p:cNvSpPr>
                <a:spLocks noChangeShapeType="1"/>
              </p:cNvSpPr>
              <p:nvPr/>
            </p:nvSpPr>
            <p:spPr bwMode="auto">
              <a:xfrm>
                <a:off x="240" y="7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319"/>
              <p:cNvSpPr>
                <a:spLocks noChangeShapeType="1"/>
              </p:cNvSpPr>
              <p:nvPr/>
            </p:nvSpPr>
            <p:spPr bwMode="auto">
              <a:xfrm>
                <a:off x="240" y="96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320"/>
              <p:cNvSpPr>
                <a:spLocks noChangeShapeType="1"/>
              </p:cNvSpPr>
              <p:nvPr/>
            </p:nvSpPr>
            <p:spPr bwMode="auto">
              <a:xfrm>
                <a:off x="240" y="11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321"/>
              <p:cNvSpPr>
                <a:spLocks noChangeShapeType="1"/>
              </p:cNvSpPr>
              <p:nvPr/>
            </p:nvSpPr>
            <p:spPr bwMode="auto">
              <a:xfrm>
                <a:off x="240" y="134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322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323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324"/>
              <p:cNvSpPr>
                <a:spLocks noChangeShapeType="1"/>
              </p:cNvSpPr>
              <p:nvPr/>
            </p:nvSpPr>
            <p:spPr bwMode="auto">
              <a:xfrm>
                <a:off x="240" y="192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325"/>
              <p:cNvSpPr>
                <a:spLocks noChangeShapeType="1"/>
              </p:cNvSpPr>
              <p:nvPr/>
            </p:nvSpPr>
            <p:spPr bwMode="auto">
              <a:xfrm>
                <a:off x="240" y="211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326"/>
              <p:cNvSpPr>
                <a:spLocks noChangeShapeType="1"/>
              </p:cNvSpPr>
              <p:nvPr/>
            </p:nvSpPr>
            <p:spPr bwMode="auto">
              <a:xfrm>
                <a:off x="240" y="230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 rot="-5400000">
                <a:off x="240" y="384"/>
                <a:ext cx="2304" cy="1920"/>
                <a:chOff x="3264" y="2160"/>
                <a:chExt cx="2304" cy="1920"/>
              </a:xfrm>
            </p:grpSpPr>
            <p:sp>
              <p:nvSpPr>
                <p:cNvPr id="172" name="Line 328"/>
                <p:cNvSpPr>
                  <a:spLocks noChangeShapeType="1"/>
                </p:cNvSpPr>
                <p:nvPr/>
              </p:nvSpPr>
              <p:spPr bwMode="auto">
                <a:xfrm>
                  <a:off x="3264" y="216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Line 329"/>
                <p:cNvSpPr>
                  <a:spLocks noChangeShapeType="1"/>
                </p:cNvSpPr>
                <p:nvPr/>
              </p:nvSpPr>
              <p:spPr bwMode="auto">
                <a:xfrm>
                  <a:off x="3264" y="235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Line 330"/>
                <p:cNvSpPr>
                  <a:spLocks noChangeShapeType="1"/>
                </p:cNvSpPr>
                <p:nvPr/>
              </p:nvSpPr>
              <p:spPr bwMode="auto">
                <a:xfrm>
                  <a:off x="3264" y="254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Line 331"/>
                <p:cNvSpPr>
                  <a:spLocks noChangeShapeType="1"/>
                </p:cNvSpPr>
                <p:nvPr/>
              </p:nvSpPr>
              <p:spPr bwMode="auto">
                <a:xfrm>
                  <a:off x="3264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Line 332"/>
                <p:cNvSpPr>
                  <a:spLocks noChangeShapeType="1"/>
                </p:cNvSpPr>
                <p:nvPr/>
              </p:nvSpPr>
              <p:spPr bwMode="auto">
                <a:xfrm>
                  <a:off x="3264" y="29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Line 333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Line 334"/>
                <p:cNvSpPr>
                  <a:spLocks noChangeShapeType="1"/>
                </p:cNvSpPr>
                <p:nvPr/>
              </p:nvSpPr>
              <p:spPr bwMode="auto">
                <a:xfrm>
                  <a:off x="3264" y="331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Line 335"/>
                <p:cNvSpPr>
                  <a:spLocks noChangeShapeType="1"/>
                </p:cNvSpPr>
                <p:nvPr/>
              </p:nvSpPr>
              <p:spPr bwMode="auto">
                <a:xfrm>
                  <a:off x="3264" y="350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Line 336"/>
                <p:cNvSpPr>
                  <a:spLocks noChangeShapeType="1"/>
                </p:cNvSpPr>
                <p:nvPr/>
              </p:nvSpPr>
              <p:spPr bwMode="auto">
                <a:xfrm>
                  <a:off x="3264" y="369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Line 337"/>
                <p:cNvSpPr>
                  <a:spLocks noChangeShapeType="1"/>
                </p:cNvSpPr>
                <p:nvPr/>
              </p:nvSpPr>
              <p:spPr bwMode="auto">
                <a:xfrm>
                  <a:off x="3264" y="388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Line 338"/>
                <p:cNvSpPr>
                  <a:spLocks noChangeShapeType="1"/>
                </p:cNvSpPr>
                <p:nvPr/>
              </p:nvSpPr>
              <p:spPr bwMode="auto">
                <a:xfrm>
                  <a:off x="3264" y="408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339"/>
            <p:cNvGrpSpPr>
              <a:grpSpLocks/>
            </p:cNvGrpSpPr>
            <p:nvPr/>
          </p:nvGrpSpPr>
          <p:grpSpPr bwMode="auto">
            <a:xfrm>
              <a:off x="624" y="576"/>
              <a:ext cx="2304" cy="2304"/>
              <a:chOff x="240" y="192"/>
              <a:chExt cx="2304" cy="2304"/>
            </a:xfrm>
          </p:grpSpPr>
          <p:sp>
            <p:nvSpPr>
              <p:cNvPr id="135" name="Rectangle 340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2304" cy="230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341"/>
              <p:cNvSpPr>
                <a:spLocks noChangeShapeType="1"/>
              </p:cNvSpPr>
              <p:nvPr/>
            </p:nvSpPr>
            <p:spPr bwMode="auto">
              <a:xfrm>
                <a:off x="240" y="38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342"/>
              <p:cNvSpPr>
                <a:spLocks noChangeShapeType="1"/>
              </p:cNvSpPr>
              <p:nvPr/>
            </p:nvSpPr>
            <p:spPr bwMode="auto">
              <a:xfrm>
                <a:off x="240" y="57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343"/>
              <p:cNvSpPr>
                <a:spLocks noChangeShapeType="1"/>
              </p:cNvSpPr>
              <p:nvPr/>
            </p:nvSpPr>
            <p:spPr bwMode="auto">
              <a:xfrm>
                <a:off x="240" y="7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344"/>
              <p:cNvSpPr>
                <a:spLocks noChangeShapeType="1"/>
              </p:cNvSpPr>
              <p:nvPr/>
            </p:nvSpPr>
            <p:spPr bwMode="auto">
              <a:xfrm>
                <a:off x="240" y="96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345"/>
              <p:cNvSpPr>
                <a:spLocks noChangeShapeType="1"/>
              </p:cNvSpPr>
              <p:nvPr/>
            </p:nvSpPr>
            <p:spPr bwMode="auto">
              <a:xfrm>
                <a:off x="240" y="11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346"/>
              <p:cNvSpPr>
                <a:spLocks noChangeShapeType="1"/>
              </p:cNvSpPr>
              <p:nvPr/>
            </p:nvSpPr>
            <p:spPr bwMode="auto">
              <a:xfrm>
                <a:off x="240" y="134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347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348"/>
              <p:cNvSpPr>
                <a:spLocks noChangeShapeType="1"/>
              </p:cNvSpPr>
              <p:nvPr/>
            </p:nvSpPr>
            <p:spPr bwMode="auto">
              <a:xfrm>
                <a:off x="240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49"/>
              <p:cNvSpPr>
                <a:spLocks noChangeShapeType="1"/>
              </p:cNvSpPr>
              <p:nvPr/>
            </p:nvSpPr>
            <p:spPr bwMode="auto">
              <a:xfrm>
                <a:off x="240" y="192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50"/>
              <p:cNvSpPr>
                <a:spLocks noChangeShapeType="1"/>
              </p:cNvSpPr>
              <p:nvPr/>
            </p:nvSpPr>
            <p:spPr bwMode="auto">
              <a:xfrm>
                <a:off x="240" y="211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351"/>
              <p:cNvSpPr>
                <a:spLocks noChangeShapeType="1"/>
              </p:cNvSpPr>
              <p:nvPr/>
            </p:nvSpPr>
            <p:spPr bwMode="auto">
              <a:xfrm>
                <a:off x="240" y="230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7" name="Group 352"/>
              <p:cNvGrpSpPr>
                <a:grpSpLocks/>
              </p:cNvGrpSpPr>
              <p:nvPr/>
            </p:nvGrpSpPr>
            <p:grpSpPr bwMode="auto">
              <a:xfrm rot="-5400000">
                <a:off x="240" y="384"/>
                <a:ext cx="2304" cy="1920"/>
                <a:chOff x="3264" y="2160"/>
                <a:chExt cx="2304" cy="1920"/>
              </a:xfrm>
            </p:grpSpPr>
            <p:sp>
              <p:nvSpPr>
                <p:cNvPr id="148" name="Line 353"/>
                <p:cNvSpPr>
                  <a:spLocks noChangeShapeType="1"/>
                </p:cNvSpPr>
                <p:nvPr/>
              </p:nvSpPr>
              <p:spPr bwMode="auto">
                <a:xfrm>
                  <a:off x="3264" y="216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354"/>
                <p:cNvSpPr>
                  <a:spLocks noChangeShapeType="1"/>
                </p:cNvSpPr>
                <p:nvPr/>
              </p:nvSpPr>
              <p:spPr bwMode="auto">
                <a:xfrm>
                  <a:off x="3264" y="235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355"/>
                <p:cNvSpPr>
                  <a:spLocks noChangeShapeType="1"/>
                </p:cNvSpPr>
                <p:nvPr/>
              </p:nvSpPr>
              <p:spPr bwMode="auto">
                <a:xfrm>
                  <a:off x="3264" y="254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Line 356"/>
                <p:cNvSpPr>
                  <a:spLocks noChangeShapeType="1"/>
                </p:cNvSpPr>
                <p:nvPr/>
              </p:nvSpPr>
              <p:spPr bwMode="auto">
                <a:xfrm>
                  <a:off x="3264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357"/>
                <p:cNvSpPr>
                  <a:spLocks noChangeShapeType="1"/>
                </p:cNvSpPr>
                <p:nvPr/>
              </p:nvSpPr>
              <p:spPr bwMode="auto">
                <a:xfrm>
                  <a:off x="3264" y="29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358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Line 359"/>
                <p:cNvSpPr>
                  <a:spLocks noChangeShapeType="1"/>
                </p:cNvSpPr>
                <p:nvPr/>
              </p:nvSpPr>
              <p:spPr bwMode="auto">
                <a:xfrm>
                  <a:off x="3264" y="331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Line 360"/>
                <p:cNvSpPr>
                  <a:spLocks noChangeShapeType="1"/>
                </p:cNvSpPr>
                <p:nvPr/>
              </p:nvSpPr>
              <p:spPr bwMode="auto">
                <a:xfrm>
                  <a:off x="3264" y="350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Line 361"/>
                <p:cNvSpPr>
                  <a:spLocks noChangeShapeType="1"/>
                </p:cNvSpPr>
                <p:nvPr/>
              </p:nvSpPr>
              <p:spPr bwMode="auto">
                <a:xfrm>
                  <a:off x="3264" y="369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Line 362"/>
                <p:cNvSpPr>
                  <a:spLocks noChangeShapeType="1"/>
                </p:cNvSpPr>
                <p:nvPr/>
              </p:nvSpPr>
              <p:spPr bwMode="auto">
                <a:xfrm>
                  <a:off x="3264" y="388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Line 363"/>
                <p:cNvSpPr>
                  <a:spLocks noChangeShapeType="1"/>
                </p:cNvSpPr>
                <p:nvPr/>
              </p:nvSpPr>
              <p:spPr bwMode="auto">
                <a:xfrm>
                  <a:off x="3264" y="408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2" name="Rectangle 364"/>
            <p:cNvSpPr>
              <a:spLocks noChangeArrowheads="1"/>
            </p:cNvSpPr>
            <p:nvPr/>
          </p:nvSpPr>
          <p:spPr bwMode="auto">
            <a:xfrm>
              <a:off x="816" y="768"/>
              <a:ext cx="2304" cy="2304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65"/>
            <p:cNvSpPr>
              <a:spLocks noChangeShapeType="1"/>
            </p:cNvSpPr>
            <p:nvPr/>
          </p:nvSpPr>
          <p:spPr bwMode="auto">
            <a:xfrm>
              <a:off x="816" y="960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66"/>
            <p:cNvSpPr>
              <a:spLocks noChangeShapeType="1"/>
            </p:cNvSpPr>
            <p:nvPr/>
          </p:nvSpPr>
          <p:spPr bwMode="auto">
            <a:xfrm>
              <a:off x="816" y="1152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67"/>
            <p:cNvSpPr>
              <a:spLocks noChangeShapeType="1"/>
            </p:cNvSpPr>
            <p:nvPr/>
          </p:nvSpPr>
          <p:spPr bwMode="auto">
            <a:xfrm>
              <a:off x="816" y="1344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8"/>
            <p:cNvSpPr>
              <a:spLocks noChangeShapeType="1"/>
            </p:cNvSpPr>
            <p:nvPr/>
          </p:nvSpPr>
          <p:spPr bwMode="auto">
            <a:xfrm>
              <a:off x="816" y="1536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9"/>
            <p:cNvSpPr>
              <a:spLocks noChangeShapeType="1"/>
            </p:cNvSpPr>
            <p:nvPr/>
          </p:nvSpPr>
          <p:spPr bwMode="auto">
            <a:xfrm>
              <a:off x="816" y="1728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70"/>
            <p:cNvSpPr>
              <a:spLocks noChangeShapeType="1"/>
            </p:cNvSpPr>
            <p:nvPr/>
          </p:nvSpPr>
          <p:spPr bwMode="auto">
            <a:xfrm>
              <a:off x="816" y="1920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1"/>
            <p:cNvSpPr>
              <a:spLocks noChangeShapeType="1"/>
            </p:cNvSpPr>
            <p:nvPr/>
          </p:nvSpPr>
          <p:spPr bwMode="auto">
            <a:xfrm>
              <a:off x="816" y="2112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2"/>
            <p:cNvSpPr>
              <a:spLocks noChangeShapeType="1"/>
            </p:cNvSpPr>
            <p:nvPr/>
          </p:nvSpPr>
          <p:spPr bwMode="auto">
            <a:xfrm>
              <a:off x="816" y="2304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3"/>
            <p:cNvSpPr>
              <a:spLocks noChangeShapeType="1"/>
            </p:cNvSpPr>
            <p:nvPr/>
          </p:nvSpPr>
          <p:spPr bwMode="auto">
            <a:xfrm>
              <a:off x="816" y="2496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4"/>
            <p:cNvSpPr>
              <a:spLocks noChangeShapeType="1"/>
            </p:cNvSpPr>
            <p:nvPr/>
          </p:nvSpPr>
          <p:spPr bwMode="auto">
            <a:xfrm>
              <a:off x="816" y="2688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75"/>
            <p:cNvSpPr>
              <a:spLocks noChangeShapeType="1"/>
            </p:cNvSpPr>
            <p:nvPr/>
          </p:nvSpPr>
          <p:spPr bwMode="auto">
            <a:xfrm>
              <a:off x="816" y="2880"/>
              <a:ext cx="23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76"/>
            <p:cNvGrpSpPr>
              <a:grpSpLocks/>
            </p:cNvGrpSpPr>
            <p:nvPr/>
          </p:nvGrpSpPr>
          <p:grpSpPr bwMode="auto">
            <a:xfrm rot="-5400000">
              <a:off x="-54" y="90"/>
              <a:ext cx="3208" cy="2756"/>
              <a:chOff x="3264" y="1324"/>
              <a:chExt cx="3208" cy="2756"/>
            </a:xfrm>
          </p:grpSpPr>
          <p:sp>
            <p:nvSpPr>
              <p:cNvPr id="124" name="Line 377"/>
              <p:cNvSpPr>
                <a:spLocks noChangeShapeType="1"/>
              </p:cNvSpPr>
              <p:nvPr/>
            </p:nvSpPr>
            <p:spPr bwMode="auto">
              <a:xfrm>
                <a:off x="3264" y="216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378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379"/>
              <p:cNvSpPr>
                <a:spLocks noChangeShapeType="1"/>
              </p:cNvSpPr>
              <p:nvPr/>
            </p:nvSpPr>
            <p:spPr bwMode="auto">
              <a:xfrm>
                <a:off x="3264" y="254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380"/>
              <p:cNvSpPr>
                <a:spLocks noChangeShapeType="1"/>
              </p:cNvSpPr>
              <p:nvPr/>
            </p:nvSpPr>
            <p:spPr bwMode="auto">
              <a:xfrm>
                <a:off x="3264" y="27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381"/>
              <p:cNvSpPr>
                <a:spLocks noChangeShapeType="1"/>
              </p:cNvSpPr>
              <p:nvPr/>
            </p:nvSpPr>
            <p:spPr bwMode="auto">
              <a:xfrm>
                <a:off x="4168" y="132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382"/>
              <p:cNvSpPr>
                <a:spLocks noChangeShapeType="1"/>
              </p:cNvSpPr>
              <p:nvPr/>
            </p:nvSpPr>
            <p:spPr bwMode="auto">
              <a:xfrm>
                <a:off x="3264" y="312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383"/>
              <p:cNvSpPr>
                <a:spLocks noChangeShapeType="1"/>
              </p:cNvSpPr>
              <p:nvPr/>
            </p:nvSpPr>
            <p:spPr bwMode="auto">
              <a:xfrm>
                <a:off x="3264" y="331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384"/>
              <p:cNvSpPr>
                <a:spLocks noChangeShapeType="1"/>
              </p:cNvSpPr>
              <p:nvPr/>
            </p:nvSpPr>
            <p:spPr bwMode="auto">
              <a:xfrm>
                <a:off x="3264" y="350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385"/>
              <p:cNvSpPr>
                <a:spLocks noChangeShapeType="1"/>
              </p:cNvSpPr>
              <p:nvPr/>
            </p:nvSpPr>
            <p:spPr bwMode="auto">
              <a:xfrm>
                <a:off x="3264" y="369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386"/>
              <p:cNvSpPr>
                <a:spLocks noChangeShapeType="1"/>
              </p:cNvSpPr>
              <p:nvPr/>
            </p:nvSpPr>
            <p:spPr bwMode="auto">
              <a:xfrm>
                <a:off x="3264" y="388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387"/>
              <p:cNvSpPr>
                <a:spLocks noChangeShapeType="1"/>
              </p:cNvSpPr>
              <p:nvPr/>
            </p:nvSpPr>
            <p:spPr bwMode="auto">
              <a:xfrm>
                <a:off x="3264" y="408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Line 388"/>
            <p:cNvSpPr>
              <a:spLocks noChangeShapeType="1"/>
            </p:cNvSpPr>
            <p:nvPr/>
          </p:nvSpPr>
          <p:spPr bwMode="auto">
            <a:xfrm>
              <a:off x="2544" y="192"/>
              <a:ext cx="576" cy="5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89"/>
            <p:cNvSpPr>
              <a:spLocks noChangeShapeType="1"/>
            </p:cNvSpPr>
            <p:nvPr/>
          </p:nvSpPr>
          <p:spPr bwMode="auto">
            <a:xfrm>
              <a:off x="2544" y="2496"/>
              <a:ext cx="576" cy="5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90"/>
            <p:cNvSpPr>
              <a:spLocks noChangeShapeType="1"/>
            </p:cNvSpPr>
            <p:nvPr/>
          </p:nvSpPr>
          <p:spPr bwMode="auto">
            <a:xfrm>
              <a:off x="240" y="2496"/>
              <a:ext cx="576" cy="5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91"/>
            <p:cNvSpPr>
              <a:spLocks noChangeShapeType="1"/>
            </p:cNvSpPr>
            <p:nvPr/>
          </p:nvSpPr>
          <p:spPr bwMode="auto">
            <a:xfrm>
              <a:off x="2160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92"/>
            <p:cNvSpPr>
              <a:spLocks noChangeShapeType="1"/>
            </p:cNvSpPr>
            <p:nvPr/>
          </p:nvSpPr>
          <p:spPr bwMode="auto">
            <a:xfrm>
              <a:off x="2352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93"/>
            <p:cNvSpPr>
              <a:spLocks noChangeShapeType="1"/>
            </p:cNvSpPr>
            <p:nvPr/>
          </p:nvSpPr>
          <p:spPr bwMode="auto">
            <a:xfrm>
              <a:off x="240" y="192"/>
              <a:ext cx="576" cy="5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94"/>
            <p:cNvSpPr>
              <a:spLocks noChangeShapeType="1"/>
            </p:cNvSpPr>
            <p:nvPr/>
          </p:nvSpPr>
          <p:spPr bwMode="auto">
            <a:xfrm>
              <a:off x="1968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95"/>
            <p:cNvSpPr>
              <a:spLocks noChangeShapeType="1"/>
            </p:cNvSpPr>
            <p:nvPr/>
          </p:nvSpPr>
          <p:spPr bwMode="auto">
            <a:xfrm>
              <a:off x="1584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396"/>
            <p:cNvSpPr>
              <a:spLocks noChangeShapeType="1"/>
            </p:cNvSpPr>
            <p:nvPr/>
          </p:nvSpPr>
          <p:spPr bwMode="auto">
            <a:xfrm>
              <a:off x="1776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397"/>
            <p:cNvSpPr>
              <a:spLocks noChangeShapeType="1"/>
            </p:cNvSpPr>
            <p:nvPr/>
          </p:nvSpPr>
          <p:spPr bwMode="auto">
            <a:xfrm>
              <a:off x="1392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398"/>
            <p:cNvSpPr>
              <a:spLocks noChangeShapeType="1"/>
            </p:cNvSpPr>
            <p:nvPr/>
          </p:nvSpPr>
          <p:spPr bwMode="auto">
            <a:xfrm>
              <a:off x="1008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399"/>
            <p:cNvSpPr>
              <a:spLocks noChangeShapeType="1"/>
            </p:cNvSpPr>
            <p:nvPr/>
          </p:nvSpPr>
          <p:spPr bwMode="auto">
            <a:xfrm>
              <a:off x="1200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00"/>
            <p:cNvSpPr>
              <a:spLocks noChangeShapeType="1"/>
            </p:cNvSpPr>
            <p:nvPr/>
          </p:nvSpPr>
          <p:spPr bwMode="auto">
            <a:xfrm>
              <a:off x="816" y="38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01"/>
            <p:cNvSpPr>
              <a:spLocks noChangeShapeType="1"/>
            </p:cNvSpPr>
            <p:nvPr/>
          </p:nvSpPr>
          <p:spPr bwMode="auto">
            <a:xfrm>
              <a:off x="624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02"/>
            <p:cNvSpPr>
              <a:spLocks noChangeShapeType="1"/>
            </p:cNvSpPr>
            <p:nvPr/>
          </p:nvSpPr>
          <p:spPr bwMode="auto">
            <a:xfrm>
              <a:off x="816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03"/>
            <p:cNvSpPr>
              <a:spLocks noChangeShapeType="1"/>
            </p:cNvSpPr>
            <p:nvPr/>
          </p:nvSpPr>
          <p:spPr bwMode="auto">
            <a:xfrm>
              <a:off x="432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04"/>
            <p:cNvSpPr>
              <a:spLocks noChangeShapeType="1"/>
            </p:cNvSpPr>
            <p:nvPr/>
          </p:nvSpPr>
          <p:spPr bwMode="auto">
            <a:xfrm>
              <a:off x="1200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05"/>
            <p:cNvSpPr>
              <a:spLocks noChangeShapeType="1"/>
            </p:cNvSpPr>
            <p:nvPr/>
          </p:nvSpPr>
          <p:spPr bwMode="auto">
            <a:xfrm>
              <a:off x="1392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406"/>
            <p:cNvSpPr>
              <a:spLocks noChangeShapeType="1"/>
            </p:cNvSpPr>
            <p:nvPr/>
          </p:nvSpPr>
          <p:spPr bwMode="auto">
            <a:xfrm>
              <a:off x="1008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407"/>
            <p:cNvSpPr>
              <a:spLocks noChangeShapeType="1"/>
            </p:cNvSpPr>
            <p:nvPr/>
          </p:nvSpPr>
          <p:spPr bwMode="auto">
            <a:xfrm>
              <a:off x="1776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408"/>
            <p:cNvSpPr>
              <a:spLocks noChangeShapeType="1"/>
            </p:cNvSpPr>
            <p:nvPr/>
          </p:nvSpPr>
          <p:spPr bwMode="auto">
            <a:xfrm>
              <a:off x="1968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409"/>
            <p:cNvSpPr>
              <a:spLocks noChangeShapeType="1"/>
            </p:cNvSpPr>
            <p:nvPr/>
          </p:nvSpPr>
          <p:spPr bwMode="auto">
            <a:xfrm>
              <a:off x="1584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410"/>
            <p:cNvSpPr>
              <a:spLocks noChangeShapeType="1"/>
            </p:cNvSpPr>
            <p:nvPr/>
          </p:nvSpPr>
          <p:spPr bwMode="auto">
            <a:xfrm>
              <a:off x="2352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411"/>
            <p:cNvSpPr>
              <a:spLocks noChangeShapeType="1"/>
            </p:cNvSpPr>
            <p:nvPr/>
          </p:nvSpPr>
          <p:spPr bwMode="auto">
            <a:xfrm>
              <a:off x="2160" y="19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412"/>
            <p:cNvSpPr>
              <a:spLocks noChangeShapeType="1"/>
            </p:cNvSpPr>
            <p:nvPr/>
          </p:nvSpPr>
          <p:spPr bwMode="auto">
            <a:xfrm>
              <a:off x="432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413"/>
            <p:cNvSpPr>
              <a:spLocks noChangeShapeType="1"/>
            </p:cNvSpPr>
            <p:nvPr/>
          </p:nvSpPr>
          <p:spPr bwMode="auto">
            <a:xfrm>
              <a:off x="624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414"/>
            <p:cNvSpPr>
              <a:spLocks noChangeShapeType="1"/>
            </p:cNvSpPr>
            <p:nvPr/>
          </p:nvSpPr>
          <p:spPr bwMode="auto">
            <a:xfrm>
              <a:off x="240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415"/>
            <p:cNvSpPr>
              <a:spLocks noChangeShapeType="1"/>
            </p:cNvSpPr>
            <p:nvPr/>
          </p:nvSpPr>
          <p:spPr bwMode="auto">
            <a:xfrm>
              <a:off x="1008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416"/>
            <p:cNvSpPr>
              <a:spLocks noChangeShapeType="1"/>
            </p:cNvSpPr>
            <p:nvPr/>
          </p:nvSpPr>
          <p:spPr bwMode="auto">
            <a:xfrm>
              <a:off x="1200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417"/>
            <p:cNvSpPr>
              <a:spLocks noChangeShapeType="1"/>
            </p:cNvSpPr>
            <p:nvPr/>
          </p:nvSpPr>
          <p:spPr bwMode="auto">
            <a:xfrm>
              <a:off x="816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418"/>
            <p:cNvSpPr>
              <a:spLocks noChangeShapeType="1"/>
            </p:cNvSpPr>
            <p:nvPr/>
          </p:nvSpPr>
          <p:spPr bwMode="auto">
            <a:xfrm>
              <a:off x="1584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419"/>
            <p:cNvSpPr>
              <a:spLocks noChangeShapeType="1"/>
            </p:cNvSpPr>
            <p:nvPr/>
          </p:nvSpPr>
          <p:spPr bwMode="auto">
            <a:xfrm>
              <a:off x="1776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420"/>
            <p:cNvSpPr>
              <a:spLocks noChangeShapeType="1"/>
            </p:cNvSpPr>
            <p:nvPr/>
          </p:nvSpPr>
          <p:spPr bwMode="auto">
            <a:xfrm>
              <a:off x="1392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421"/>
            <p:cNvSpPr>
              <a:spLocks noChangeShapeType="1"/>
            </p:cNvSpPr>
            <p:nvPr/>
          </p:nvSpPr>
          <p:spPr bwMode="auto">
            <a:xfrm>
              <a:off x="2160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422"/>
            <p:cNvSpPr>
              <a:spLocks noChangeShapeType="1"/>
            </p:cNvSpPr>
            <p:nvPr/>
          </p:nvSpPr>
          <p:spPr bwMode="auto">
            <a:xfrm>
              <a:off x="1968" y="230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423"/>
            <p:cNvSpPr>
              <a:spLocks noChangeShapeType="1"/>
            </p:cNvSpPr>
            <p:nvPr/>
          </p:nvSpPr>
          <p:spPr bwMode="auto">
            <a:xfrm>
              <a:off x="432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24"/>
            <p:cNvSpPr>
              <a:spLocks noChangeShapeType="1"/>
            </p:cNvSpPr>
            <p:nvPr/>
          </p:nvSpPr>
          <p:spPr bwMode="auto">
            <a:xfrm>
              <a:off x="624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425"/>
            <p:cNvSpPr>
              <a:spLocks noChangeShapeType="1"/>
            </p:cNvSpPr>
            <p:nvPr/>
          </p:nvSpPr>
          <p:spPr bwMode="auto">
            <a:xfrm>
              <a:off x="240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426"/>
            <p:cNvSpPr>
              <a:spLocks noChangeShapeType="1"/>
            </p:cNvSpPr>
            <p:nvPr/>
          </p:nvSpPr>
          <p:spPr bwMode="auto">
            <a:xfrm>
              <a:off x="1008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27"/>
            <p:cNvSpPr>
              <a:spLocks noChangeShapeType="1"/>
            </p:cNvSpPr>
            <p:nvPr/>
          </p:nvSpPr>
          <p:spPr bwMode="auto">
            <a:xfrm>
              <a:off x="1200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28"/>
            <p:cNvSpPr>
              <a:spLocks noChangeShapeType="1"/>
            </p:cNvSpPr>
            <p:nvPr/>
          </p:nvSpPr>
          <p:spPr bwMode="auto">
            <a:xfrm>
              <a:off x="816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29"/>
            <p:cNvSpPr>
              <a:spLocks noChangeShapeType="1"/>
            </p:cNvSpPr>
            <p:nvPr/>
          </p:nvSpPr>
          <p:spPr bwMode="auto">
            <a:xfrm>
              <a:off x="1584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30"/>
            <p:cNvSpPr>
              <a:spLocks noChangeShapeType="1"/>
            </p:cNvSpPr>
            <p:nvPr/>
          </p:nvSpPr>
          <p:spPr bwMode="auto">
            <a:xfrm>
              <a:off x="1776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31"/>
            <p:cNvSpPr>
              <a:spLocks noChangeShapeType="1"/>
            </p:cNvSpPr>
            <p:nvPr/>
          </p:nvSpPr>
          <p:spPr bwMode="auto">
            <a:xfrm>
              <a:off x="1392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432"/>
            <p:cNvSpPr>
              <a:spLocks noChangeShapeType="1"/>
            </p:cNvSpPr>
            <p:nvPr/>
          </p:nvSpPr>
          <p:spPr bwMode="auto">
            <a:xfrm>
              <a:off x="2160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433"/>
            <p:cNvSpPr>
              <a:spLocks noChangeShapeType="1"/>
            </p:cNvSpPr>
            <p:nvPr/>
          </p:nvSpPr>
          <p:spPr bwMode="auto">
            <a:xfrm>
              <a:off x="1968" y="2112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34"/>
            <p:cNvSpPr>
              <a:spLocks noChangeShapeType="1"/>
            </p:cNvSpPr>
            <p:nvPr/>
          </p:nvSpPr>
          <p:spPr bwMode="auto">
            <a:xfrm>
              <a:off x="432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435"/>
            <p:cNvSpPr>
              <a:spLocks noChangeShapeType="1"/>
            </p:cNvSpPr>
            <p:nvPr/>
          </p:nvSpPr>
          <p:spPr bwMode="auto">
            <a:xfrm>
              <a:off x="624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36"/>
            <p:cNvSpPr>
              <a:spLocks noChangeShapeType="1"/>
            </p:cNvSpPr>
            <p:nvPr/>
          </p:nvSpPr>
          <p:spPr bwMode="auto">
            <a:xfrm>
              <a:off x="240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437"/>
            <p:cNvSpPr>
              <a:spLocks noChangeShapeType="1"/>
            </p:cNvSpPr>
            <p:nvPr/>
          </p:nvSpPr>
          <p:spPr bwMode="auto">
            <a:xfrm>
              <a:off x="1008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438"/>
            <p:cNvSpPr>
              <a:spLocks noChangeShapeType="1"/>
            </p:cNvSpPr>
            <p:nvPr/>
          </p:nvSpPr>
          <p:spPr bwMode="auto">
            <a:xfrm>
              <a:off x="1200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39"/>
            <p:cNvSpPr>
              <a:spLocks noChangeShapeType="1"/>
            </p:cNvSpPr>
            <p:nvPr/>
          </p:nvSpPr>
          <p:spPr bwMode="auto">
            <a:xfrm>
              <a:off x="816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40"/>
            <p:cNvSpPr>
              <a:spLocks noChangeShapeType="1"/>
            </p:cNvSpPr>
            <p:nvPr/>
          </p:nvSpPr>
          <p:spPr bwMode="auto">
            <a:xfrm>
              <a:off x="1584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41"/>
            <p:cNvSpPr>
              <a:spLocks noChangeShapeType="1"/>
            </p:cNvSpPr>
            <p:nvPr/>
          </p:nvSpPr>
          <p:spPr bwMode="auto">
            <a:xfrm>
              <a:off x="1776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442"/>
            <p:cNvSpPr>
              <a:spLocks noChangeShapeType="1"/>
            </p:cNvSpPr>
            <p:nvPr/>
          </p:nvSpPr>
          <p:spPr bwMode="auto">
            <a:xfrm>
              <a:off x="1392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43"/>
            <p:cNvSpPr>
              <a:spLocks noChangeShapeType="1"/>
            </p:cNvSpPr>
            <p:nvPr/>
          </p:nvSpPr>
          <p:spPr bwMode="auto">
            <a:xfrm>
              <a:off x="2160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44"/>
            <p:cNvSpPr>
              <a:spLocks noChangeShapeType="1"/>
            </p:cNvSpPr>
            <p:nvPr/>
          </p:nvSpPr>
          <p:spPr bwMode="auto">
            <a:xfrm>
              <a:off x="1968" y="1920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45"/>
            <p:cNvSpPr>
              <a:spLocks noChangeShapeType="1"/>
            </p:cNvSpPr>
            <p:nvPr/>
          </p:nvSpPr>
          <p:spPr bwMode="auto">
            <a:xfrm>
              <a:off x="432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446"/>
            <p:cNvSpPr>
              <a:spLocks noChangeShapeType="1"/>
            </p:cNvSpPr>
            <p:nvPr/>
          </p:nvSpPr>
          <p:spPr bwMode="auto">
            <a:xfrm>
              <a:off x="624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47"/>
            <p:cNvSpPr>
              <a:spLocks noChangeShapeType="1"/>
            </p:cNvSpPr>
            <p:nvPr/>
          </p:nvSpPr>
          <p:spPr bwMode="auto">
            <a:xfrm>
              <a:off x="240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48"/>
            <p:cNvSpPr>
              <a:spLocks noChangeShapeType="1"/>
            </p:cNvSpPr>
            <p:nvPr/>
          </p:nvSpPr>
          <p:spPr bwMode="auto">
            <a:xfrm>
              <a:off x="1008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49"/>
            <p:cNvSpPr>
              <a:spLocks noChangeShapeType="1"/>
            </p:cNvSpPr>
            <p:nvPr/>
          </p:nvSpPr>
          <p:spPr bwMode="auto">
            <a:xfrm>
              <a:off x="1200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50"/>
            <p:cNvSpPr>
              <a:spLocks noChangeShapeType="1"/>
            </p:cNvSpPr>
            <p:nvPr/>
          </p:nvSpPr>
          <p:spPr bwMode="auto">
            <a:xfrm>
              <a:off x="816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51"/>
            <p:cNvSpPr>
              <a:spLocks noChangeShapeType="1"/>
            </p:cNvSpPr>
            <p:nvPr/>
          </p:nvSpPr>
          <p:spPr bwMode="auto">
            <a:xfrm>
              <a:off x="1584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52"/>
            <p:cNvSpPr>
              <a:spLocks noChangeShapeType="1"/>
            </p:cNvSpPr>
            <p:nvPr/>
          </p:nvSpPr>
          <p:spPr bwMode="auto">
            <a:xfrm>
              <a:off x="432" y="801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53"/>
            <p:cNvSpPr>
              <a:spLocks noChangeShapeType="1"/>
            </p:cNvSpPr>
            <p:nvPr/>
          </p:nvSpPr>
          <p:spPr bwMode="auto">
            <a:xfrm>
              <a:off x="1392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54"/>
            <p:cNvSpPr>
              <a:spLocks noChangeShapeType="1"/>
            </p:cNvSpPr>
            <p:nvPr/>
          </p:nvSpPr>
          <p:spPr bwMode="auto">
            <a:xfrm>
              <a:off x="2160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55"/>
            <p:cNvSpPr>
              <a:spLocks noChangeShapeType="1"/>
            </p:cNvSpPr>
            <p:nvPr/>
          </p:nvSpPr>
          <p:spPr bwMode="auto">
            <a:xfrm>
              <a:off x="1968" y="1344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456"/>
            <p:cNvSpPr>
              <a:spLocks noChangeShapeType="1"/>
            </p:cNvSpPr>
            <p:nvPr/>
          </p:nvSpPr>
          <p:spPr bwMode="auto">
            <a:xfrm>
              <a:off x="432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457"/>
            <p:cNvSpPr>
              <a:spLocks noChangeShapeType="1"/>
            </p:cNvSpPr>
            <p:nvPr/>
          </p:nvSpPr>
          <p:spPr bwMode="auto">
            <a:xfrm>
              <a:off x="624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458"/>
            <p:cNvSpPr>
              <a:spLocks noChangeShapeType="1"/>
            </p:cNvSpPr>
            <p:nvPr/>
          </p:nvSpPr>
          <p:spPr bwMode="auto">
            <a:xfrm>
              <a:off x="240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459"/>
            <p:cNvSpPr>
              <a:spLocks noChangeShapeType="1"/>
            </p:cNvSpPr>
            <p:nvPr/>
          </p:nvSpPr>
          <p:spPr bwMode="auto">
            <a:xfrm>
              <a:off x="1008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460"/>
            <p:cNvSpPr>
              <a:spLocks noChangeShapeType="1"/>
            </p:cNvSpPr>
            <p:nvPr/>
          </p:nvSpPr>
          <p:spPr bwMode="auto">
            <a:xfrm>
              <a:off x="1200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461"/>
            <p:cNvSpPr>
              <a:spLocks noChangeShapeType="1"/>
            </p:cNvSpPr>
            <p:nvPr/>
          </p:nvSpPr>
          <p:spPr bwMode="auto">
            <a:xfrm>
              <a:off x="816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462"/>
            <p:cNvSpPr>
              <a:spLocks noChangeShapeType="1"/>
            </p:cNvSpPr>
            <p:nvPr/>
          </p:nvSpPr>
          <p:spPr bwMode="auto">
            <a:xfrm>
              <a:off x="1584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463"/>
            <p:cNvSpPr>
              <a:spLocks noChangeShapeType="1"/>
            </p:cNvSpPr>
            <p:nvPr/>
          </p:nvSpPr>
          <p:spPr bwMode="auto">
            <a:xfrm>
              <a:off x="1776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464"/>
            <p:cNvSpPr>
              <a:spLocks noChangeShapeType="1"/>
            </p:cNvSpPr>
            <p:nvPr/>
          </p:nvSpPr>
          <p:spPr bwMode="auto">
            <a:xfrm>
              <a:off x="1392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465"/>
            <p:cNvSpPr>
              <a:spLocks noChangeShapeType="1"/>
            </p:cNvSpPr>
            <p:nvPr/>
          </p:nvSpPr>
          <p:spPr bwMode="auto">
            <a:xfrm>
              <a:off x="2160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466"/>
            <p:cNvSpPr>
              <a:spLocks noChangeShapeType="1"/>
            </p:cNvSpPr>
            <p:nvPr/>
          </p:nvSpPr>
          <p:spPr bwMode="auto">
            <a:xfrm>
              <a:off x="1968" y="1536"/>
              <a:ext cx="576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0D0F7-EF97-9943-806B-2CA4FC09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989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619500" y="1556714"/>
            <a:ext cx="3657600" cy="3657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7277100" y="1556714"/>
            <a:ext cx="1143000" cy="38862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3619500" y="1556714"/>
            <a:ext cx="4343400" cy="38862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3619500" y="5214314"/>
            <a:ext cx="4267200" cy="5334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914900" y="2242514"/>
            <a:ext cx="3657600" cy="3657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7277100" y="5214314"/>
            <a:ext cx="12954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3619500" y="5214314"/>
            <a:ext cx="12954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7277100" y="1556714"/>
            <a:ext cx="12954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3619500" y="1556714"/>
            <a:ext cx="12954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7277100" y="5214314"/>
            <a:ext cx="762000" cy="3810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914900" y="5900114"/>
            <a:ext cx="3124200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8572500" y="2242514"/>
            <a:ext cx="0" cy="31242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4914900" y="2242514"/>
            <a:ext cx="3352800" cy="33528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3048000" y="1172916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>
                <a:latin typeface="+mn-lt"/>
              </a:rPr>
              <a:t>(i-1,j-1,k-1)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2705100" y="5138114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>
                <a:latin typeface="+mn-lt"/>
              </a:rPr>
              <a:t>(i,j-1,k-1)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4000500" y="5747714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>
                <a:latin typeface="+mn-lt"/>
              </a:rPr>
              <a:t>(i,j-1,k)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4838700" y="186151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latin typeface="+mn-lt"/>
              </a:rPr>
              <a:t>(i-1,j-1,k)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8382000" y="1856751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>
                <a:latin typeface="+mn-lt"/>
              </a:rPr>
              <a:t>(i-1,j,k)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8648700" y="5657226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latin typeface="+mn-lt"/>
              </a:rPr>
              <a:t>(i,j,k)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6743700" y="1158837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>
                <a:latin typeface="Times New Roman" charset="0"/>
              </a:rPr>
              <a:t>(i-1,j,k-1)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6553200" y="4870998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>
                <a:latin typeface="+mn-lt"/>
              </a:rPr>
              <a:t>(i,j,k-1)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2130" y="2484985"/>
            <a:ext cx="2286000" cy="2286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518130" y="2484985"/>
            <a:ext cx="0" cy="20955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32130" y="2484985"/>
            <a:ext cx="2228850" cy="21717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32130" y="4770985"/>
            <a:ext cx="2228850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081620" y="4770985"/>
            <a:ext cx="478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latin typeface="+mn-lt"/>
                <a:cs typeface="Lucida Sans Unicode"/>
              </a:rPr>
              <a:t>2-D</a:t>
            </a:r>
          </a:p>
        </p:txBody>
      </p:sp>
      <p:sp>
        <p:nvSpPr>
          <p:cNvPr id="30" name="Title 2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charset="0"/>
              </a:rPr>
              <a:t>2-D Alignment Cell versus 3-D Alignment Cell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FEF286-23A8-C943-AB2B-214ED2B2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8177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br>
              <a:rPr lang="en-US" dirty="0">
                <a:latin typeface="Times New Roman" charset="0"/>
              </a:rPr>
            </a:br>
            <a:br>
              <a:rPr lang="en-US" dirty="0">
                <a:latin typeface="Times New Roman" charset="0"/>
              </a:rPr>
            </a:br>
            <a:br>
              <a:rPr lang="en-US" dirty="0">
                <a:latin typeface="Times New Roman" charset="0"/>
              </a:rPr>
            </a:b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endParaRPr lang="en-US" i="1" dirty="0">
              <a:latin typeface="Times New Roman" charset="0"/>
              <a:sym typeface="Symbol" charset="2"/>
            </a:endParaRPr>
          </a:p>
          <a:p>
            <a:endParaRPr lang="en-US" i="1" dirty="0">
              <a:latin typeface="Times New Roman" charset="0"/>
              <a:sym typeface="Symbol" charset="2"/>
            </a:endParaRPr>
          </a:p>
          <a:p>
            <a:endParaRPr lang="en-US" i="1" dirty="0">
              <a:latin typeface="Times New Roman" charset="0"/>
              <a:sym typeface="Symbol" charset="2"/>
            </a:endParaRPr>
          </a:p>
          <a:p>
            <a:endParaRPr lang="en-US" i="1" dirty="0">
              <a:latin typeface="Times New Roman" charset="0"/>
              <a:sym typeface="Symbol" charset="2"/>
            </a:endParaRPr>
          </a:p>
          <a:p>
            <a:r>
              <a:rPr lang="en-US" i="1" dirty="0">
                <a:latin typeface="Times New Roman" charset="0"/>
                <a:sym typeface="Symbol" charset="2"/>
              </a:rPr>
              <a:t></a:t>
            </a:r>
            <a:r>
              <a:rPr lang="en-US" dirty="0">
                <a:latin typeface="Times New Roman" charset="0"/>
                <a:sym typeface="Symbol" charset="2"/>
              </a:rPr>
              <a:t>(</a:t>
            </a:r>
            <a:r>
              <a:rPr lang="en-US" i="1" dirty="0">
                <a:latin typeface="Times New Roman" charset="0"/>
                <a:sym typeface="Symbol" charset="2"/>
              </a:rPr>
              <a:t>x, y, z</a:t>
            </a:r>
            <a:r>
              <a:rPr lang="en-US" dirty="0">
                <a:latin typeface="Times New Roman" charset="0"/>
                <a:sym typeface="Symbol" charset="2"/>
              </a:rPr>
              <a:t>) </a:t>
            </a:r>
            <a:r>
              <a:rPr lang="en-US" dirty="0">
                <a:sym typeface="Symbol" charset="2"/>
              </a:rPr>
              <a:t>is an entry in the 3-D scoring matrix.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3175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Multiple Alignment: Dynamic Programming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965635"/>
              </p:ext>
            </p:extLst>
          </p:nvPr>
        </p:nvGraphicFramePr>
        <p:xfrm>
          <a:off x="1436688" y="1604963"/>
          <a:ext cx="3852862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360" imgH="1777680" progId="Equation.3">
                  <p:embed/>
                </p:oleObj>
              </mc:Choice>
              <mc:Fallback>
                <p:oleObj name="Equation" r:id="rId3" imgW="213336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604963"/>
                        <a:ext cx="3852862" cy="320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6E34AA-AFB9-7E43-88C5-F49115F1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77304629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Multiple Alignment: Running Time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457200" y="1298575"/>
            <a:ext cx="82296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For 3 sequences of length </a:t>
            </a:r>
            <a:r>
              <a:rPr lang="en-US" i="1" dirty="0"/>
              <a:t>n</a:t>
            </a:r>
            <a:r>
              <a:rPr lang="en-US" dirty="0"/>
              <a:t>, the run time is proportional to </a:t>
            </a:r>
            <a:r>
              <a:rPr lang="en-US" i="1" dirty="0"/>
              <a:t>7n</a:t>
            </a:r>
            <a:r>
              <a:rPr lang="en-US" i="1" baseline="30000" dirty="0"/>
              <a:t>3</a:t>
            </a:r>
            <a:endParaRPr lang="en-US" i="1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dirty="0"/>
              <a:t>For a </a:t>
            </a:r>
            <a:r>
              <a:rPr lang="en-US" i="1" dirty="0"/>
              <a:t>k-</a:t>
            </a:r>
            <a:r>
              <a:rPr lang="en-US" dirty="0"/>
              <a:t>way alignment, build a </a:t>
            </a:r>
            <a:r>
              <a:rPr lang="en-US" i="1" dirty="0"/>
              <a:t>k</a:t>
            </a:r>
            <a:r>
              <a:rPr lang="en-US" dirty="0"/>
              <a:t>-dimensional Manhattan graph with</a:t>
            </a:r>
          </a:p>
          <a:p>
            <a:pPr lvl="1" eaLnBrk="1" hangingPunct="1"/>
            <a:r>
              <a:rPr lang="en-US" i="1" dirty="0" err="1"/>
              <a:t>n</a:t>
            </a:r>
            <a:r>
              <a:rPr lang="en-US" i="1" baseline="30000" dirty="0" err="1"/>
              <a:t>k</a:t>
            </a:r>
            <a:r>
              <a:rPr lang="en-US" dirty="0"/>
              <a:t> nodes</a:t>
            </a:r>
          </a:p>
          <a:p>
            <a:pPr lvl="1" eaLnBrk="1" hangingPunct="1"/>
            <a:r>
              <a:rPr lang="en-US" dirty="0"/>
              <a:t>most nodes have </a:t>
            </a:r>
            <a:r>
              <a:rPr lang="en-US" i="1" dirty="0"/>
              <a:t>2</a:t>
            </a:r>
            <a:r>
              <a:rPr lang="en-US" i="1" baseline="30000" dirty="0"/>
              <a:t>k</a:t>
            </a:r>
            <a:r>
              <a:rPr lang="en-US" i="1" dirty="0"/>
              <a:t> – </a:t>
            </a:r>
            <a:r>
              <a:rPr lang="en-US" dirty="0"/>
              <a:t>1 incoming edges.  </a:t>
            </a:r>
          </a:p>
          <a:p>
            <a:pPr lvl="1" eaLnBrk="1" hangingPunct="1"/>
            <a:r>
              <a:rPr lang="en-US" dirty="0"/>
              <a:t>Runtime: O(</a:t>
            </a:r>
            <a:r>
              <a:rPr lang="en-US" i="1" dirty="0"/>
              <a:t>2</a:t>
            </a:r>
            <a:r>
              <a:rPr lang="en-US" i="1" baseline="30000" dirty="0"/>
              <a:t>k</a:t>
            </a:r>
            <a:r>
              <a:rPr lang="en-US" i="1" dirty="0"/>
              <a:t>n</a:t>
            </a:r>
            <a:r>
              <a:rPr lang="en-US" i="1" baseline="30000" dirty="0"/>
              <a:t>k</a:t>
            </a:r>
            <a:r>
              <a:rPr lang="en-US" dirty="0"/>
              <a:t>)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92F03A-1C91-244C-A1E6-CCD274BD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60258589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charset="0"/>
              </a:rPr>
              <a:t>Multiple Alignment Induces Pairwise Alignments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575"/>
              </a:spcBef>
              <a:buNone/>
              <a:defRPr/>
            </a:pPr>
            <a:r>
              <a:rPr lang="en-US" sz="2800" dirty="0"/>
              <a:t>Every multiple alignment induces pairwise alignments:  </a:t>
            </a:r>
            <a:endParaRPr lang="en-US" sz="2800" b="1" dirty="0"/>
          </a:p>
          <a:p>
            <a:pPr eaLnBrk="1" hangingPunct="1">
              <a:spcBef>
                <a:spcPts val="575"/>
              </a:spcBef>
              <a:buFontTx/>
              <a:buNone/>
              <a:defRPr/>
            </a:pPr>
            <a:r>
              <a:rPr lang="en-US" dirty="0">
                <a:cs typeface="Lucida Console"/>
              </a:rPr>
              <a:t>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spc="6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AC-GCGG-C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pPr eaLnBrk="1" hangingPunct="1">
              <a:spcBef>
                <a:spcPts val="575"/>
              </a:spcBef>
              <a:buFontTx/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    </a:t>
            </a:r>
            <a:r>
              <a:rPr lang="en-US" b="1" spc="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AC-GC-GAG</a:t>
            </a:r>
          </a:p>
          <a:p>
            <a:pPr eaLnBrk="1" hangingPunct="1">
              <a:spcBef>
                <a:spcPts val="575"/>
              </a:spcBef>
              <a:buFontTx/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    </a:t>
            </a:r>
            <a:r>
              <a:rPr lang="en-US" b="1" spc="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GCCGC-GAG</a:t>
            </a:r>
            <a:endParaRPr lang="en-US" spc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96696" lvl="1" eaLnBrk="1" hangingPunct="1">
              <a:spcBef>
                <a:spcPts val="575"/>
              </a:spcBef>
              <a:buFontTx/>
              <a:buNone/>
              <a:defRPr/>
            </a:pPr>
            <a:endParaRPr lang="en-US" dirty="0"/>
          </a:p>
          <a:p>
            <a:pPr eaLnBrk="1" hangingPunct="1">
              <a:spcBef>
                <a:spcPts val="575"/>
              </a:spcBef>
              <a:buFontTx/>
              <a:buNone/>
              <a:defRPr/>
            </a:pPr>
            <a:r>
              <a:rPr lang="en-US" dirty="0">
                <a:cs typeface="Lucida Console"/>
              </a:rPr>
              <a:t>		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ACGCGG-C  AC-GCGG-C 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AC-GCGAG</a:t>
            </a:r>
          </a:p>
          <a:p>
            <a:pPr eaLnBrk="1" hangingPunct="1">
              <a:spcBef>
                <a:spcPts val="575"/>
              </a:spcBef>
              <a:buFontTx/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ACGC-GAC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GCCGC-GAG  GCCGCGAG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52950" y="381000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8526C1-C60A-7746-B2EE-0A408588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3364012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charset="0"/>
              </a:rPr>
              <a:t>Idea: Construct Multiple from Pairwise Alignments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575"/>
              </a:spcBef>
              <a:buNone/>
            </a:pPr>
            <a:r>
              <a:rPr lang="en-US" dirty="0"/>
              <a:t>Given a set of </a:t>
            </a:r>
            <a:r>
              <a:rPr lang="en-US" b="1" dirty="0"/>
              <a:t>arbitrary</a:t>
            </a:r>
            <a:r>
              <a:rPr lang="en-US" dirty="0"/>
              <a:t> pairwise alignments, can we construct a multiple alignment that induces them?</a:t>
            </a:r>
          </a:p>
          <a:p>
            <a:pPr eaLnBrk="1" hangingPunct="1">
              <a:spcBef>
                <a:spcPts val="575"/>
              </a:spcBef>
            </a:pPr>
            <a:endParaRPr lang="en-US" dirty="0"/>
          </a:p>
          <a:p>
            <a:pPr eaLnBrk="1" hangingPunct="1">
              <a:spcBef>
                <a:spcPts val="575"/>
              </a:spcBef>
            </a:pP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38125" y="34290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AAAATTTT----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----AAAATTTT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TTTTGGGG----</a:t>
            </a: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----TTTTGGGG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GGGGAAAA----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----GGGGAAAA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B64D69-1FA4-D64F-A4AD-E7A3CD9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39021527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charset="0"/>
              </a:rPr>
              <a:t>Profile Representation of Multiple Alignment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47800" y="3733800"/>
            <a:ext cx="6296025" cy="24622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Courier New" charset="0"/>
              </a:rPr>
              <a:t>	 -  A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 C  T  A  T  C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T  G </a:t>
            </a:r>
          </a:p>
          <a:p>
            <a:r>
              <a:rPr lang="en-US" sz="1400" b="1" dirty="0">
                <a:latin typeface="Courier New" charset="0"/>
              </a:rPr>
              <a:t>	 T  A  G  –  C  T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A  -  -  -  G </a:t>
            </a:r>
          </a:p>
          <a:p>
            <a:r>
              <a:rPr lang="en-US" sz="1400" b="1" dirty="0">
                <a:latin typeface="Courier New" charset="0"/>
              </a:rPr>
              <a:t>	 C  A  G  –  C  T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A  -  -  -  G </a:t>
            </a:r>
          </a:p>
          <a:p>
            <a:r>
              <a:rPr lang="en-US" sz="1400" b="1" dirty="0">
                <a:latin typeface="Courier New" charset="0"/>
              </a:rPr>
              <a:t>	 C  A  G  –  C  T  A  T  C  A  C  –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r>
              <a:rPr lang="en-US" sz="1400" b="1" dirty="0">
                <a:latin typeface="Courier New" charset="0"/>
              </a:rPr>
              <a:t>	 C  A  G  –  C  T  A  T  C  G  C  –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A	 0  1  0  0  0  0  1  0  0 .8  0  0  0  0</a:t>
            </a:r>
          </a:p>
          <a:p>
            <a:r>
              <a:rPr lang="en-US" sz="1400" b="1" dirty="0">
                <a:latin typeface="Courier New" charset="0"/>
              </a:rPr>
              <a:t>C	.6  0  0  0  1  0  0 .4  1  0 .6 .2  0  0</a:t>
            </a:r>
          </a:p>
          <a:p>
            <a:r>
              <a:rPr lang="en-US" sz="1400" b="1" dirty="0">
                <a:latin typeface="Courier New" charset="0"/>
              </a:rPr>
              <a:t>G	 0  0  1 .2  0  0  0  0  0 .2  0  0 .4  1</a:t>
            </a:r>
          </a:p>
          <a:p>
            <a:r>
              <a:rPr lang="en-US" sz="1400" b="1" dirty="0">
                <a:latin typeface="Courier New" charset="0"/>
              </a:rPr>
              <a:t>T	.2  0  0  0  0  1  0 .6  0  0  0  0 .2  0</a:t>
            </a:r>
          </a:p>
          <a:p>
            <a:r>
              <a:rPr lang="en-US" sz="1400" b="1" dirty="0">
                <a:latin typeface="Courier New" charset="0"/>
              </a:rPr>
              <a:t>-	.2  0  0 .8  0  0  0  0  0  0 .4 .8 .4  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4155AF-CC2F-7B45-8F19-00B22394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6017955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charset="0"/>
              </a:rPr>
              <a:t>Aligning Sequence Against Sequence 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the past we were aligning a </a:t>
            </a:r>
            <a:r>
              <a:rPr lang="en-US" b="1" dirty="0"/>
              <a:t>sequence against a sequence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47800" y="3733800"/>
            <a:ext cx="6296025" cy="24622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Courier New" charset="0"/>
              </a:rPr>
              <a:t>	 -  A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 C  T  A  T  C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T  G </a:t>
            </a:r>
          </a:p>
          <a:p>
            <a:r>
              <a:rPr lang="en-US" sz="1400" b="1" dirty="0">
                <a:latin typeface="Courier New" charset="0"/>
              </a:rPr>
              <a:t>	 T  A  G  –  C  T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A  -  -  -  G </a:t>
            </a:r>
          </a:p>
          <a:p>
            <a:r>
              <a:rPr lang="en-US" sz="1400" b="1" dirty="0">
                <a:latin typeface="Courier New" charset="0"/>
              </a:rPr>
              <a:t>	 C  A  G  –  C  T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A  -  -  -  G </a:t>
            </a:r>
          </a:p>
          <a:p>
            <a:r>
              <a:rPr lang="en-US" sz="1400" b="1" dirty="0">
                <a:latin typeface="Courier New" charset="0"/>
              </a:rPr>
              <a:t>	 C  A  G  –  C  T  A  T  C  A  C  –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r>
              <a:rPr lang="en-US" sz="1400" b="1" dirty="0">
                <a:latin typeface="Courier New" charset="0"/>
              </a:rPr>
              <a:t>	 C  A  G  –  C  T  A  T  C  G  C  –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A	 0  1  0  0  0  0  1  0  0 .8  0  0  0  0</a:t>
            </a:r>
          </a:p>
          <a:p>
            <a:r>
              <a:rPr lang="en-US" sz="1400" b="1" dirty="0">
                <a:latin typeface="Courier New" charset="0"/>
              </a:rPr>
              <a:t>C	.6  0  0  0  1  0  0 .4  1  0 .6 .2  0  0</a:t>
            </a:r>
          </a:p>
          <a:p>
            <a:r>
              <a:rPr lang="en-US" sz="1400" b="1" dirty="0">
                <a:latin typeface="Courier New" charset="0"/>
              </a:rPr>
              <a:t>G	 0  0  1 .2  0  0  0  0  0 .2  0  0 .4  1</a:t>
            </a:r>
          </a:p>
          <a:p>
            <a:r>
              <a:rPr lang="en-US" sz="1400" b="1" dirty="0">
                <a:latin typeface="Courier New" charset="0"/>
              </a:rPr>
              <a:t>T	.2  0  0  0  0  1  0 .6  0  0  0  0 .2  0</a:t>
            </a:r>
          </a:p>
          <a:p>
            <a:r>
              <a:rPr lang="en-US" sz="1400" b="1" dirty="0">
                <a:latin typeface="Courier New" charset="0"/>
              </a:rPr>
              <a:t>-	.2  0  0 .8  0  0  0  0  0  0 .4 .8 .4  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173FA-2ECE-5540-A637-65D06594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7482655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the past we were aligning a </a:t>
            </a:r>
            <a:r>
              <a:rPr lang="en-US" b="1" dirty="0"/>
              <a:t>sequence against a sequence</a:t>
            </a:r>
            <a:r>
              <a:rPr lang="en-US" dirty="0"/>
              <a:t>.</a:t>
            </a:r>
            <a:endParaRPr lang="en-US" b="1" dirty="0"/>
          </a:p>
          <a:p>
            <a:pPr lvl="1" eaLnBrk="1" hangingPunct="1"/>
            <a:r>
              <a:rPr lang="en-US" dirty="0"/>
              <a:t>Can we align a </a:t>
            </a:r>
            <a:r>
              <a:rPr lang="en-US" b="1" dirty="0"/>
              <a:t>sequence against a profile?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charset="0"/>
              </a:rPr>
              <a:t>Aligning Sequence Against Profile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7800" y="3733800"/>
            <a:ext cx="6296025" cy="24622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Courier New" charset="0"/>
              </a:rPr>
              <a:t>	 -  A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 C  T  A  T  C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T  G </a:t>
            </a:r>
          </a:p>
          <a:p>
            <a:r>
              <a:rPr lang="en-US" sz="1400" b="1" dirty="0">
                <a:latin typeface="Courier New" charset="0"/>
              </a:rPr>
              <a:t>	 T  A  G  –  C  T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A  -  -  -  G </a:t>
            </a:r>
          </a:p>
          <a:p>
            <a:r>
              <a:rPr lang="en-US" sz="1400" b="1" dirty="0">
                <a:latin typeface="Courier New" charset="0"/>
              </a:rPr>
              <a:t>	 C  A  G  –  C  T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A  -  -  -  G </a:t>
            </a:r>
          </a:p>
          <a:p>
            <a:r>
              <a:rPr lang="en-US" sz="1400" b="1" dirty="0">
                <a:latin typeface="Courier New" charset="0"/>
              </a:rPr>
              <a:t>	 C  A  G  –  C  T  A  T  C  A  C  –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r>
              <a:rPr lang="en-US" sz="1400" b="1" dirty="0">
                <a:latin typeface="Courier New" charset="0"/>
              </a:rPr>
              <a:t>	 C  A  G  –  C  T  A  T  C  G  C  –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A	 0  1  0  0  0  0  1  0  0 .8  0  0  0  0</a:t>
            </a:r>
          </a:p>
          <a:p>
            <a:r>
              <a:rPr lang="en-US" sz="1400" b="1" dirty="0">
                <a:latin typeface="Courier New" charset="0"/>
              </a:rPr>
              <a:t>C	.6  0  0  0  1  0  0 .4  1  0 .6 .2  0  0</a:t>
            </a:r>
          </a:p>
          <a:p>
            <a:r>
              <a:rPr lang="en-US" sz="1400" b="1" dirty="0">
                <a:latin typeface="Courier New" charset="0"/>
              </a:rPr>
              <a:t>G	 0  0  1 .2  0  0  0  0  0 .2  0  0 .4  1</a:t>
            </a:r>
          </a:p>
          <a:p>
            <a:r>
              <a:rPr lang="en-US" sz="1400" b="1" dirty="0">
                <a:latin typeface="Courier New" charset="0"/>
              </a:rPr>
              <a:t>T	.2  0  0  0  0  1  0 .6  0  0  0  0 .2  0</a:t>
            </a:r>
          </a:p>
          <a:p>
            <a:r>
              <a:rPr lang="en-US" sz="1400" b="1" dirty="0">
                <a:latin typeface="Courier New" charset="0"/>
              </a:rPr>
              <a:t>-	.2  0  0 .8  0  0  0  0  0  0 .4 .8 .4  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87A53F-9019-DE4C-A0F1-FA40AE5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4487178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the past we were aligning a </a:t>
            </a:r>
            <a:r>
              <a:rPr lang="en-US" b="1" dirty="0"/>
              <a:t>sequence against a sequence.</a:t>
            </a:r>
          </a:p>
          <a:p>
            <a:pPr lvl="1" eaLnBrk="1" hangingPunct="1"/>
            <a:r>
              <a:rPr lang="en-US" dirty="0"/>
              <a:t>Can we align a </a:t>
            </a:r>
            <a:r>
              <a:rPr lang="en-US" b="1" dirty="0"/>
              <a:t>sequence against a profile? </a:t>
            </a:r>
          </a:p>
          <a:p>
            <a:pPr lvl="1" eaLnBrk="1" hangingPunct="1"/>
            <a:r>
              <a:rPr lang="en-US" dirty="0"/>
              <a:t>Can we align a </a:t>
            </a:r>
            <a:r>
              <a:rPr lang="en-US" b="1" dirty="0"/>
              <a:t>profile against a profile? 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charset="0"/>
              </a:rPr>
              <a:t>Aligning Profile Against Profile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7800" y="3733800"/>
            <a:ext cx="6296025" cy="24622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Courier New" charset="0"/>
              </a:rPr>
              <a:t>	 -  A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 C  T  A  T  C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T  G </a:t>
            </a:r>
          </a:p>
          <a:p>
            <a:r>
              <a:rPr lang="en-US" sz="1400" b="1" dirty="0">
                <a:latin typeface="Courier New" charset="0"/>
              </a:rPr>
              <a:t>	 T  A  G  –  C  T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A  -  -  -  G </a:t>
            </a:r>
          </a:p>
          <a:p>
            <a:r>
              <a:rPr lang="en-US" sz="1400" b="1" dirty="0">
                <a:latin typeface="Courier New" charset="0"/>
              </a:rPr>
              <a:t>	 C  A  G  –  C  T  A  C  </a:t>
            </a:r>
            <a:r>
              <a:rPr lang="en-US" sz="1400" b="1" dirty="0" err="1">
                <a:latin typeface="Courier New" charset="0"/>
              </a:rPr>
              <a:t>C</a:t>
            </a:r>
            <a:r>
              <a:rPr lang="en-US" sz="1400" b="1" dirty="0">
                <a:latin typeface="Courier New" charset="0"/>
              </a:rPr>
              <a:t>  A  -  -  -  G </a:t>
            </a:r>
          </a:p>
          <a:p>
            <a:r>
              <a:rPr lang="en-US" sz="1400" b="1" dirty="0">
                <a:latin typeface="Courier New" charset="0"/>
              </a:rPr>
              <a:t>	 C  A  G  –  C  T  A  T  C  A  C  –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r>
              <a:rPr lang="en-US" sz="1400" b="1" dirty="0">
                <a:latin typeface="Courier New" charset="0"/>
              </a:rPr>
              <a:t>	 C  A  G  –  C  T  A  T  C  G  C  –  G  </a:t>
            </a:r>
            <a:r>
              <a:rPr lang="en-US" sz="1400" b="1" dirty="0" err="1">
                <a:latin typeface="Courier New" charset="0"/>
              </a:rPr>
              <a:t>G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A	 0  1  0  0  0  0  1  0  0 .8  0  0  0  0</a:t>
            </a:r>
          </a:p>
          <a:p>
            <a:r>
              <a:rPr lang="en-US" sz="1400" b="1" dirty="0">
                <a:latin typeface="Courier New" charset="0"/>
              </a:rPr>
              <a:t>C	.6  0  0  0  1  0  0 .4  1  0 .6 .2  0  0</a:t>
            </a:r>
          </a:p>
          <a:p>
            <a:r>
              <a:rPr lang="en-US" sz="1400" b="1" dirty="0">
                <a:latin typeface="Courier New" charset="0"/>
              </a:rPr>
              <a:t>G	 0  0  1 .2  0  0  0  0  0 .2  0  0 .4  1</a:t>
            </a:r>
          </a:p>
          <a:p>
            <a:r>
              <a:rPr lang="en-US" sz="1400" b="1" dirty="0">
                <a:latin typeface="Courier New" charset="0"/>
              </a:rPr>
              <a:t>T	.2  0  0  0  0  1  0 .6  0  0  0  0 .2  0</a:t>
            </a:r>
          </a:p>
          <a:p>
            <a:r>
              <a:rPr lang="en-US" sz="1400" b="1" dirty="0">
                <a:latin typeface="Courier New" charset="0"/>
              </a:rPr>
              <a:t>-	.2  0  0 .8  0  0  0  0  0  0 .4 .8 .4  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326CF-25D2-DE4C-A72A-C49FE602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2493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the Alignment Graph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72C63A-9DF7-8F46-A491-95BB5A3B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08914"/>
      </p:ext>
    </p:extLst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3"/>
          <p:cNvSpPr>
            <a:spLocks noGrp="1"/>
          </p:cNvSpPr>
          <p:nvPr>
            <p:ph idx="1"/>
          </p:nvPr>
        </p:nvSpPr>
        <p:spPr>
          <a:xfrm>
            <a:off x="409575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Choose the most similar sequences and combine them into a profile, thereby reducing alignment of </a:t>
            </a:r>
            <a:r>
              <a:rPr lang="en-US" i="1" dirty="0"/>
              <a:t>k</a:t>
            </a:r>
            <a:r>
              <a:rPr lang="en-US" dirty="0"/>
              <a:t> sequences to an alignment of of </a:t>
            </a:r>
            <a:r>
              <a:rPr lang="en-US" i="1" dirty="0"/>
              <a:t>k – </a:t>
            </a:r>
            <a:r>
              <a:rPr lang="en-US" dirty="0"/>
              <a:t>2 sequences and 1 profile.</a:t>
            </a:r>
          </a:p>
          <a:p>
            <a:pPr eaLnBrk="1" hangingPunct="1"/>
            <a:r>
              <a:rPr lang="en-US" dirty="0"/>
              <a:t>Iterate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506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Multiple Alignment: Greedy Approach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422C7-CD81-2946-92EF-48490844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1996993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610600" cy="4525963"/>
          </a:xfrm>
        </p:spPr>
        <p:txBody>
          <a:bodyPr/>
          <a:lstStyle/>
          <a:p>
            <a:r>
              <a:rPr lang="en-US" dirty="0"/>
              <a:t>Sequences: GATTCA, GTCTGA, GATATT, GTCAGC.</a:t>
            </a:r>
          </a:p>
          <a:p>
            <a:endParaRPr lang="en-US" dirty="0"/>
          </a:p>
          <a:p>
            <a:r>
              <a:rPr lang="en-US" dirty="0"/>
              <a:t>6 pairwise alignments (premium for 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 +1, penalties for </a:t>
            </a:r>
            <a:r>
              <a:rPr lang="en-US" dirty="0" err="1">
                <a:solidFill>
                  <a:srgbClr val="00B050"/>
                </a:solidFill>
              </a:rPr>
              <a:t>in</a:t>
            </a:r>
            <a:r>
              <a:rPr lang="en-US" dirty="0" err="1">
                <a:solidFill>
                  <a:srgbClr val="0000FF"/>
                </a:solidFill>
              </a:rPr>
              <a:t>dels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mismatches -1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33400" y="3514725"/>
            <a:ext cx="4695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 b="0" i="1" dirty="0">
                <a:latin typeface="Lucida Console" charset="0"/>
              </a:rPr>
              <a:t>s2</a:t>
            </a:r>
            <a:r>
              <a:rPr lang="en-US" sz="2100" b="0" dirty="0"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GTC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A</a:t>
            </a:r>
          </a:p>
          <a:p>
            <a:r>
              <a:rPr lang="en-US" sz="2100" b="0" i="1" dirty="0">
                <a:latin typeface="Lucida Console" charset="0"/>
              </a:rPr>
              <a:t>s4</a:t>
            </a:r>
            <a:r>
              <a:rPr lang="en-US" sz="2100" b="0" dirty="0"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GTC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C</a:t>
            </a:r>
            <a:r>
              <a:rPr lang="en-US" sz="2100" b="0" dirty="0">
                <a:latin typeface="Lucida Console" charset="0"/>
              </a:rPr>
              <a:t>  (score = 2)</a:t>
            </a:r>
          </a:p>
          <a:p>
            <a:endParaRPr lang="en-US" sz="2100" b="0" dirty="0">
              <a:latin typeface="Lucida Console" charset="0"/>
            </a:endParaRPr>
          </a:p>
          <a:p>
            <a:r>
              <a:rPr lang="en-US" sz="2100" b="0" i="1" dirty="0">
                <a:latin typeface="Lucida Console" charset="0"/>
              </a:rPr>
              <a:t>s1</a:t>
            </a:r>
            <a:r>
              <a:rPr lang="en-US" sz="2100" dirty="0">
                <a:solidFill>
                  <a:srgbClr val="FF0000"/>
                </a:solidFill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C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A</a:t>
            </a:r>
          </a:p>
          <a:p>
            <a:r>
              <a:rPr lang="en-US" sz="2100" b="0" i="1" dirty="0">
                <a:latin typeface="Lucida Console" charset="0"/>
              </a:rPr>
              <a:t>s2</a:t>
            </a:r>
            <a:r>
              <a:rPr lang="en-US" sz="2100" dirty="0">
                <a:solidFill>
                  <a:srgbClr val="FF0000"/>
                </a:solidFill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C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A</a:t>
            </a:r>
            <a:r>
              <a:rPr lang="en-US" sz="2100" b="0" dirty="0">
                <a:latin typeface="Lucida Console" charset="0"/>
              </a:rPr>
              <a:t> (score = 1)</a:t>
            </a:r>
          </a:p>
          <a:p>
            <a:endParaRPr lang="en-US" sz="2100" b="0" dirty="0">
              <a:latin typeface="Lucida Console" charset="0"/>
            </a:endParaRPr>
          </a:p>
          <a:p>
            <a:r>
              <a:rPr lang="en-US" sz="2100" b="0" i="1" dirty="0">
                <a:latin typeface="Lucida Console" charset="0"/>
              </a:rPr>
              <a:t>s1</a:t>
            </a:r>
            <a:r>
              <a:rPr lang="en-US" sz="2100" dirty="0">
                <a:solidFill>
                  <a:srgbClr val="FF0000"/>
                </a:solidFill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GAT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C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A</a:t>
            </a:r>
          </a:p>
          <a:p>
            <a:r>
              <a:rPr lang="en-US" sz="2100" b="0" i="1" dirty="0">
                <a:latin typeface="Lucida Console" charset="0"/>
              </a:rPr>
              <a:t>s3</a:t>
            </a:r>
            <a:r>
              <a:rPr lang="en-US" sz="2100" dirty="0">
                <a:solidFill>
                  <a:srgbClr val="FF0000"/>
                </a:solidFill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GAT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T</a:t>
            </a:r>
            <a:r>
              <a:rPr lang="en-US" sz="2100" b="0" dirty="0">
                <a:latin typeface="Lucida Console" charset="0"/>
              </a:rPr>
              <a:t> (score = 1)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4800600" y="3511550"/>
            <a:ext cx="434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 b="0" i="1" dirty="0">
                <a:latin typeface="Lucida Console" charset="0"/>
              </a:rPr>
              <a:t>s1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CA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--</a:t>
            </a:r>
          </a:p>
          <a:p>
            <a:r>
              <a:rPr lang="en-US" sz="2100" b="0" i="1" dirty="0">
                <a:latin typeface="Lucida Console" charset="0"/>
              </a:rPr>
              <a:t>s4 </a:t>
            </a:r>
            <a:r>
              <a:rPr lang="en-US" sz="2100" b="0" dirty="0">
                <a:latin typeface="Lucida Console" charset="0"/>
              </a:rPr>
              <a:t>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—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CA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GC</a:t>
            </a:r>
            <a:r>
              <a:rPr lang="en-US" sz="2100" b="0" dirty="0">
                <a:latin typeface="Lucida Console" charset="0"/>
              </a:rPr>
              <a:t> (score = 0)</a:t>
            </a:r>
          </a:p>
          <a:p>
            <a:endParaRPr lang="en-US" sz="2100" b="0" dirty="0">
              <a:latin typeface="Lucida Console" charset="0"/>
            </a:endParaRPr>
          </a:p>
          <a:p>
            <a:r>
              <a:rPr lang="en-US" sz="2100" b="0" i="1" dirty="0">
                <a:latin typeface="Lucida Console" charset="0"/>
              </a:rPr>
              <a:t>s2</a:t>
            </a:r>
            <a:r>
              <a:rPr lang="en-US" sz="2100" b="0" dirty="0"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C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A</a:t>
            </a:r>
          </a:p>
          <a:p>
            <a:r>
              <a:rPr lang="en-US" sz="2100" b="0" i="1" dirty="0">
                <a:latin typeface="Lucida Console" charset="0"/>
              </a:rPr>
              <a:t>s3</a:t>
            </a:r>
            <a:r>
              <a:rPr lang="en-US" sz="2100" b="0" dirty="0"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  </a:t>
            </a:r>
            <a:r>
              <a:rPr lang="en-US" sz="2100" b="0" dirty="0">
                <a:latin typeface="Lucida Console" charset="0"/>
              </a:rPr>
              <a:t>(score = -1)</a:t>
            </a:r>
          </a:p>
          <a:p>
            <a:endParaRPr lang="en-US" sz="2100" b="0" dirty="0">
              <a:latin typeface="Lucida Console" charset="0"/>
            </a:endParaRPr>
          </a:p>
          <a:p>
            <a:r>
              <a:rPr lang="en-US" sz="2100" b="0" i="1" dirty="0">
                <a:latin typeface="Lucida Console" charset="0"/>
              </a:rPr>
              <a:t>s3</a:t>
            </a:r>
            <a:r>
              <a:rPr lang="en-US" sz="2100" b="0" dirty="0"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TT</a:t>
            </a:r>
          </a:p>
          <a:p>
            <a:r>
              <a:rPr lang="en-US" sz="2100" b="0" i="1" dirty="0">
                <a:latin typeface="Lucida Console" charset="0"/>
              </a:rPr>
              <a:t>s4</a:t>
            </a:r>
            <a:r>
              <a:rPr lang="en-US" sz="2100" b="0" dirty="0">
                <a:latin typeface="Lucida Console" charset="0"/>
              </a:rPr>
              <a:t>  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G</a:t>
            </a:r>
            <a:r>
              <a:rPr lang="en-US" sz="2100" b="0" dirty="0">
                <a:solidFill>
                  <a:srgbClr val="00B050"/>
                </a:solidFill>
                <a:latin typeface="Lucida Console" charset="0"/>
              </a:rPr>
              <a:t>-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100" b="0" dirty="0">
                <a:solidFill>
                  <a:srgbClr val="0000FF"/>
                </a:solidFill>
                <a:latin typeface="Lucida Console" charset="0"/>
              </a:rPr>
              <a:t>C</a:t>
            </a:r>
            <a:r>
              <a:rPr lang="en-US" sz="2100" b="0" dirty="0">
                <a:solidFill>
                  <a:srgbClr val="FF0000"/>
                </a:solidFill>
                <a:latin typeface="Lucida Console" charset="0"/>
              </a:rPr>
              <a:t>A</a:t>
            </a:r>
            <a:r>
              <a:rPr lang="en-US" sz="2100" b="0" dirty="0">
                <a:solidFill>
                  <a:srgbClr val="7030A0"/>
                </a:solidFill>
                <a:latin typeface="Lucida Console" charset="0"/>
              </a:rPr>
              <a:t>GC</a:t>
            </a:r>
            <a:r>
              <a:rPr lang="en-US" sz="2100" b="0" dirty="0">
                <a:latin typeface="Lucida Console" charset="0"/>
              </a:rPr>
              <a:t>  (score = -1)</a:t>
            </a:r>
          </a:p>
        </p:txBody>
      </p:sp>
      <p:sp>
        <p:nvSpPr>
          <p:cNvPr id="471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Greedy Approach: 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CCE4CE-6DBC-224E-B102-9E9BC2D3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72171947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0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Since</a:t>
            </a:r>
            <a:r>
              <a:rPr lang="en-US" i="1" dirty="0"/>
              <a:t> s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s</a:t>
            </a:r>
            <a:r>
              <a:rPr lang="en-US" baseline="-25000" dirty="0"/>
              <a:t>4</a:t>
            </a:r>
            <a:r>
              <a:rPr lang="en-US" dirty="0"/>
              <a:t> are closest, we consolidate them into a profile: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New set of 3 sequences to align: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800100" y="2246313"/>
            <a:ext cx="3543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0" i="1" dirty="0">
                <a:latin typeface="Lucida Console" charset="0"/>
              </a:rPr>
              <a:t>s2</a:t>
            </a:r>
            <a:r>
              <a:rPr lang="en-US" sz="2800" b="0" dirty="0">
                <a:latin typeface="Lucida Console" charset="0"/>
              </a:rPr>
              <a:t>	</a:t>
            </a:r>
            <a:r>
              <a:rPr lang="en-US" sz="2800" b="0" dirty="0">
                <a:solidFill>
                  <a:srgbClr val="008000"/>
                </a:solidFill>
                <a:latin typeface="Lucida Console" charset="0"/>
              </a:rPr>
              <a:t>GTC</a:t>
            </a:r>
            <a:r>
              <a:rPr lang="en-US" sz="2800" b="0" dirty="0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800" b="0" dirty="0">
                <a:solidFill>
                  <a:srgbClr val="008000"/>
                </a:solidFill>
                <a:latin typeface="Lucida Console" charset="0"/>
              </a:rPr>
              <a:t>G</a:t>
            </a:r>
            <a:r>
              <a:rPr lang="en-US" sz="2800" b="0" dirty="0">
                <a:solidFill>
                  <a:srgbClr val="FF0000"/>
                </a:solidFill>
                <a:latin typeface="Lucida Console" charset="0"/>
              </a:rPr>
              <a:t>A</a:t>
            </a:r>
          </a:p>
          <a:p>
            <a:r>
              <a:rPr lang="en-US" sz="2800" b="0" i="1" dirty="0">
                <a:latin typeface="Lucida Console" charset="0"/>
              </a:rPr>
              <a:t>s4</a:t>
            </a:r>
            <a:r>
              <a:rPr lang="en-US" sz="2800" b="0" dirty="0">
                <a:latin typeface="Lucida Console" charset="0"/>
              </a:rPr>
              <a:t>	</a:t>
            </a:r>
            <a:r>
              <a:rPr lang="en-US" sz="2800" b="0" dirty="0">
                <a:solidFill>
                  <a:srgbClr val="008000"/>
                </a:solidFill>
                <a:latin typeface="Lucida Console" charset="0"/>
              </a:rPr>
              <a:t>GTC</a:t>
            </a:r>
            <a:r>
              <a:rPr lang="en-US" sz="2800" b="0" dirty="0">
                <a:solidFill>
                  <a:srgbClr val="FF0000"/>
                </a:solidFill>
                <a:latin typeface="Lucida Console" charset="0"/>
              </a:rPr>
              <a:t>A</a:t>
            </a:r>
            <a:r>
              <a:rPr lang="en-US" sz="2800" b="0" dirty="0">
                <a:solidFill>
                  <a:srgbClr val="008000"/>
                </a:solidFill>
                <a:latin typeface="Lucida Console" charset="0"/>
              </a:rPr>
              <a:t>G</a:t>
            </a:r>
            <a:r>
              <a:rPr lang="en-US" sz="2800" b="0" dirty="0">
                <a:solidFill>
                  <a:srgbClr val="FF0000"/>
                </a:solidFill>
                <a:latin typeface="Lucida Console" charset="0"/>
              </a:rPr>
              <a:t>C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352800" y="2438400"/>
            <a:ext cx="541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 i="1" dirty="0">
                <a:latin typeface="Lucida Console" charset="0"/>
              </a:rPr>
              <a:t>s</a:t>
            </a:r>
            <a:r>
              <a:rPr lang="en-US" sz="3000" b="0" i="1" baseline="-25000" dirty="0">
                <a:latin typeface="Lucida Console" charset="0"/>
              </a:rPr>
              <a:t>2,4</a:t>
            </a:r>
            <a:r>
              <a:rPr lang="en-US" sz="3000" b="0" dirty="0">
                <a:latin typeface="Lucida Console" charset="0"/>
              </a:rPr>
              <a:t> = </a:t>
            </a:r>
            <a:r>
              <a:rPr lang="en-US" sz="3000" b="0" dirty="0" err="1">
                <a:solidFill>
                  <a:srgbClr val="008000"/>
                </a:solidFill>
                <a:latin typeface="Lucida Console" charset="0"/>
              </a:rPr>
              <a:t>GTC</a:t>
            </a:r>
            <a:r>
              <a:rPr lang="en-US" sz="2800" b="0" dirty="0" err="1">
                <a:solidFill>
                  <a:srgbClr val="FF0000"/>
                </a:solidFill>
                <a:latin typeface="Lucida Console" charset="0"/>
              </a:rPr>
              <a:t>t</a:t>
            </a:r>
            <a:r>
              <a:rPr lang="en-US" sz="2800" b="0" dirty="0">
                <a:solidFill>
                  <a:srgbClr val="FF0000"/>
                </a:solidFill>
                <a:latin typeface="Lucida Console" charset="0"/>
              </a:rPr>
              <a:t>/</a:t>
            </a:r>
            <a:r>
              <a:rPr lang="en-US" sz="2800" b="0" dirty="0" err="1">
                <a:solidFill>
                  <a:srgbClr val="FF0000"/>
                </a:solidFill>
                <a:latin typeface="Lucida Console" charset="0"/>
              </a:rPr>
              <a:t>a</a:t>
            </a:r>
            <a:r>
              <a:rPr lang="en-US" sz="3000" b="0" dirty="0" err="1">
                <a:solidFill>
                  <a:srgbClr val="008000"/>
                </a:solidFill>
                <a:latin typeface="Lucida Console" charset="0"/>
              </a:rPr>
              <a:t>G</a:t>
            </a:r>
            <a:r>
              <a:rPr lang="en-US" sz="2800" b="0" dirty="0" err="1">
                <a:solidFill>
                  <a:srgbClr val="FF0000"/>
                </a:solidFill>
                <a:latin typeface="Lucida Console" charset="0"/>
              </a:rPr>
              <a:t>a</a:t>
            </a:r>
            <a:r>
              <a:rPr lang="en-US" sz="2800" b="0" dirty="0">
                <a:solidFill>
                  <a:srgbClr val="FF0000"/>
                </a:solidFill>
                <a:latin typeface="Lucida Console" charset="0"/>
              </a:rPr>
              <a:t>/c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914400" y="3962400"/>
            <a:ext cx="495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0" i="1" dirty="0">
                <a:latin typeface="Lucida Console" charset="0"/>
                <a:ea typeface="Lucida Console" charset="0"/>
                <a:cs typeface="Lucida Console" charset="0"/>
              </a:rPr>
              <a:t>s</a:t>
            </a:r>
            <a:r>
              <a:rPr lang="en-US" sz="2800" b="0" baseline="-25000" dirty="0">
                <a:latin typeface="Lucida Console" charset="0"/>
                <a:ea typeface="Lucida Console" charset="0"/>
                <a:cs typeface="Lucida Console" charset="0"/>
              </a:rPr>
              <a:t>1</a:t>
            </a:r>
            <a:r>
              <a:rPr lang="en-US" sz="2800" b="0" dirty="0">
                <a:latin typeface="Lucida Console" charset="0"/>
                <a:ea typeface="Lucida Console" charset="0"/>
                <a:cs typeface="Lucida Console" charset="0"/>
              </a:rPr>
              <a:t>   GATTCA</a:t>
            </a:r>
          </a:p>
          <a:p>
            <a:r>
              <a:rPr lang="en-US" sz="2800" b="0" i="1" dirty="0">
                <a:latin typeface="Lucida Console" charset="0"/>
                <a:ea typeface="Lucida Console" charset="0"/>
                <a:cs typeface="Lucida Console" charset="0"/>
              </a:rPr>
              <a:t>s</a:t>
            </a:r>
            <a:r>
              <a:rPr lang="en-US" sz="2800" b="0" baseline="-25000" dirty="0">
                <a:latin typeface="Lucida Console" charset="0"/>
                <a:ea typeface="Lucida Console" charset="0"/>
                <a:cs typeface="Lucida Console" charset="0"/>
              </a:rPr>
              <a:t>3</a:t>
            </a:r>
            <a:r>
              <a:rPr lang="en-US" sz="2800" b="0" dirty="0">
                <a:latin typeface="Lucida Console" charset="0"/>
                <a:ea typeface="Lucida Console" charset="0"/>
                <a:cs typeface="Lucida Console" charset="0"/>
              </a:rPr>
              <a:t>   GATATT</a:t>
            </a:r>
          </a:p>
          <a:p>
            <a:r>
              <a:rPr lang="en-US" sz="2800" b="0" i="1" dirty="0">
                <a:latin typeface="Lucida Console" charset="0"/>
                <a:ea typeface="Lucida Console" charset="0"/>
                <a:cs typeface="Lucida Console" charset="0"/>
              </a:rPr>
              <a:t>s</a:t>
            </a:r>
            <a:r>
              <a:rPr lang="en-US" sz="2800" b="0" baseline="-25000" dirty="0">
                <a:latin typeface="Lucida Console" charset="0"/>
                <a:ea typeface="Lucida Console" charset="0"/>
                <a:cs typeface="Lucida Console" charset="0"/>
              </a:rPr>
              <a:t>2,4</a:t>
            </a:r>
            <a:r>
              <a:rPr lang="en-US" sz="2800" b="0" i="1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28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2800" b="0" dirty="0" err="1">
                <a:solidFill>
                  <a:srgbClr val="008000"/>
                </a:solidFill>
                <a:latin typeface="Lucida Console" charset="0"/>
                <a:ea typeface="Lucida Console" charset="0"/>
                <a:cs typeface="Lucida Console" charset="0"/>
              </a:rPr>
              <a:t>GTC</a:t>
            </a:r>
            <a:r>
              <a:rPr lang="en-US" sz="2800" b="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t</a:t>
            </a:r>
            <a:r>
              <a:rPr lang="en-US" sz="2800" b="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US" sz="2800" b="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en-US" sz="2800" b="0" dirty="0" err="1">
                <a:solidFill>
                  <a:srgbClr val="008000"/>
                </a:solidFill>
                <a:latin typeface="Lucida Console" charset="0"/>
                <a:ea typeface="Lucida Console" charset="0"/>
                <a:cs typeface="Lucida Console" charset="0"/>
              </a:rPr>
              <a:t>G</a:t>
            </a:r>
            <a:r>
              <a:rPr lang="en-US" sz="2800" b="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en-US" sz="2800" b="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/c</a:t>
            </a:r>
          </a:p>
        </p:txBody>
      </p:sp>
      <p:sp>
        <p:nvSpPr>
          <p:cNvPr id="4813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Greedy Approach: Example</a:t>
            </a:r>
          </a:p>
        </p:txBody>
      </p:sp>
      <p:sp>
        <p:nvSpPr>
          <p:cNvPr id="48135" name="AutoShape 12"/>
          <p:cNvSpPr>
            <a:spLocks/>
          </p:cNvSpPr>
          <p:nvPr/>
        </p:nvSpPr>
        <p:spPr bwMode="auto">
          <a:xfrm flipH="1">
            <a:off x="3184525" y="2376488"/>
            <a:ext cx="92075" cy="776287"/>
          </a:xfrm>
          <a:prstGeom prst="leftBrace">
            <a:avLst>
              <a:gd name="adj1" fmla="val 4418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EDE178-51DA-D645-AB24-6AD6ADFD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53787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2A802C1-26DD-A203-63BC-7F2042A7D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ClustalW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25E3233-8845-3DB7-23E1-3A424C0D5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One of the popular multiple alignment tools (cited </a:t>
            </a:r>
            <a:r>
              <a:rPr lang="en-US" altLang="en-US" dirty="0">
                <a:solidFill>
                  <a:srgbClr val="0000FF"/>
                </a:solidFill>
              </a:rPr>
              <a:t>75787</a:t>
            </a:r>
            <a:r>
              <a:rPr lang="en-US" altLang="en-US" dirty="0"/>
              <a:t> times as of </a:t>
            </a:r>
            <a:r>
              <a:rPr lang="en-US" altLang="en-US" dirty="0">
                <a:solidFill>
                  <a:srgbClr val="0000FF"/>
                </a:solidFill>
              </a:rPr>
              <a:t>2/4/2024</a:t>
            </a:r>
            <a:r>
              <a:rPr lang="en-US" altLang="en-US" dirty="0"/>
              <a:t>) </a:t>
            </a:r>
          </a:p>
          <a:p>
            <a:pPr eaLnBrk="1" hangingPunct="1"/>
            <a:r>
              <a:rPr lang="en-US" altLang="en-US" dirty="0"/>
              <a:t>‘W’ stands for ‘weighted’ (different parts of the alignment are weighted differently</a:t>
            </a:r>
            <a:r>
              <a:rPr lang="en-US" altLang="en-US" sz="3400" dirty="0"/>
              <a:t>)</a:t>
            </a:r>
          </a:p>
          <a:p>
            <a:pPr eaLnBrk="1" hangingPunct="1"/>
            <a:r>
              <a:rPr lang="en-US" altLang="en-US" dirty="0"/>
              <a:t>Three-step process</a:t>
            </a:r>
          </a:p>
          <a:p>
            <a:pPr lvl="1" eaLnBrk="1" hangingPunct="1">
              <a:buClr>
                <a:schemeClr val="accent1"/>
              </a:buClr>
              <a:buFontTx/>
              <a:buNone/>
            </a:pPr>
            <a:r>
              <a:rPr lang="en-US" altLang="en-US" sz="3000" dirty="0"/>
              <a:t>1. Construct pairwise alignments</a:t>
            </a:r>
          </a:p>
          <a:p>
            <a:pPr lvl="1" eaLnBrk="1" hangingPunct="1">
              <a:buClr>
                <a:schemeClr val="accent1"/>
              </a:buClr>
              <a:buFontTx/>
              <a:buNone/>
            </a:pPr>
            <a:r>
              <a:rPr lang="en-US" altLang="en-US" sz="3000" dirty="0"/>
              <a:t>2. Build guide tree</a:t>
            </a:r>
          </a:p>
          <a:p>
            <a:pPr lvl="1" eaLnBrk="1" hangingPunct="1">
              <a:buClr>
                <a:schemeClr val="accent1"/>
              </a:buClr>
              <a:buFontTx/>
              <a:buNone/>
            </a:pPr>
            <a:r>
              <a:rPr lang="en-US" altLang="en-US" sz="3000" dirty="0"/>
              <a:t>3. Progressive alignment guided by the tree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8E25D7F-7955-4FF7-3232-3EC25C9E6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1: Pairwise Alignment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361DA96-B034-35F3-5DD7-3780A61D3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Align the sequences against each other, giving a similarity matrix</a:t>
            </a:r>
          </a:p>
          <a:p>
            <a:pPr eaLnBrk="1" hangingPunct="1"/>
            <a:r>
              <a:rPr lang="en-US" altLang="en-US"/>
              <a:t>Similarity = exact matches / sequence length (percent identity)</a:t>
            </a:r>
          </a:p>
        </p:txBody>
      </p:sp>
      <p:grpSp>
        <p:nvGrpSpPr>
          <p:cNvPr id="34820" name="Group 4">
            <a:extLst>
              <a:ext uri="{FF2B5EF4-FFF2-40B4-BE49-F238E27FC236}">
                <a16:creationId xmlns:a16="http://schemas.microsoft.com/office/drawing/2014/main" id="{00E7C111-BE04-EAE7-C000-2AC86C8A23A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886200"/>
            <a:ext cx="3581400" cy="1917700"/>
            <a:chOff x="720" y="2928"/>
            <a:chExt cx="2256" cy="1208"/>
          </a:xfrm>
        </p:grpSpPr>
        <p:sp>
          <p:nvSpPr>
            <p:cNvPr id="34822" name="Text Box 5">
              <a:extLst>
                <a:ext uri="{FF2B5EF4-FFF2-40B4-BE49-F238E27FC236}">
                  <a16:creationId xmlns:a16="http://schemas.microsoft.com/office/drawing/2014/main" id="{F0A9CEEF-7120-A50D-4AD7-4B40A183F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928"/>
              <a:ext cx="2149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b="0">
                  <a:latin typeface="Courier New" panose="02070309020205020404" pitchFamily="49" charset="0"/>
                </a:rPr>
                <a:t>    </a:t>
              </a:r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1</a:t>
              </a:r>
              <a:r>
                <a:rPr lang="en-US" altLang="en-US" sz="2400" i="1">
                  <a:latin typeface="Courier New" panose="02070309020205020404" pitchFamily="49" charset="0"/>
                </a:rPr>
                <a:t>   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2</a:t>
              </a:r>
              <a:r>
                <a:rPr lang="en-US" altLang="en-US" sz="2400" i="1">
                  <a:latin typeface="Courier New" panose="02070309020205020404" pitchFamily="49" charset="0"/>
                </a:rPr>
                <a:t>  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3</a:t>
              </a:r>
              <a:r>
                <a:rPr lang="en-US" altLang="en-US" sz="2400" i="1">
                  <a:latin typeface="Courier New" panose="02070309020205020404" pitchFamily="49" charset="0"/>
                </a:rPr>
                <a:t>  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4</a:t>
              </a:r>
              <a:endParaRPr lang="en-US" altLang="en-US" sz="2400" i="1">
                <a:latin typeface="Courier New" panose="02070309020205020404" pitchFamily="49" charset="0"/>
              </a:endParaRPr>
            </a:p>
            <a:p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1</a:t>
              </a:r>
              <a:r>
                <a:rPr lang="en-US" altLang="en-US" sz="2400" b="0">
                  <a:latin typeface="Courier New" panose="02070309020205020404" pitchFamily="49" charset="0"/>
                </a:rPr>
                <a:t>  -</a:t>
              </a:r>
            </a:p>
            <a:p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2</a:t>
              </a:r>
              <a:r>
                <a:rPr lang="en-US" altLang="en-US" sz="2400" b="0">
                  <a:latin typeface="Courier New" panose="02070309020205020404" pitchFamily="49" charset="0"/>
                </a:rPr>
                <a:t>  .17  -</a:t>
              </a:r>
            </a:p>
            <a:p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3</a:t>
              </a:r>
              <a:r>
                <a:rPr lang="en-US" altLang="en-US" sz="2400" b="0">
                  <a:latin typeface="Courier New" panose="02070309020205020404" pitchFamily="49" charset="0"/>
                </a:rPr>
                <a:t>  .87 .28  -</a:t>
              </a:r>
            </a:p>
            <a:p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4</a:t>
              </a:r>
              <a:r>
                <a:rPr lang="en-US" altLang="en-US" sz="2400" b="0">
                  <a:latin typeface="Courier New" panose="02070309020205020404" pitchFamily="49" charset="0"/>
                </a:rPr>
                <a:t>  .59 .33 .62 -</a:t>
              </a:r>
            </a:p>
          </p:txBody>
        </p:sp>
        <p:sp>
          <p:nvSpPr>
            <p:cNvPr id="34823" name="Line 6">
              <a:extLst>
                <a:ext uri="{FF2B5EF4-FFF2-40B4-BE49-F238E27FC236}">
                  <a16:creationId xmlns:a16="http://schemas.microsoft.com/office/drawing/2014/main" id="{3B601EEE-6678-D998-63ED-2BDE54265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Line 7">
              <a:extLst>
                <a:ext uri="{FF2B5EF4-FFF2-40B4-BE49-F238E27FC236}">
                  <a16:creationId xmlns:a16="http://schemas.microsoft.com/office/drawing/2014/main" id="{72E18924-969C-421A-8969-5BCB4B9AA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1" name="Text Box 8">
            <a:extLst>
              <a:ext uri="{FF2B5EF4-FFF2-40B4-BE49-F238E27FC236}">
                <a16:creationId xmlns:a16="http://schemas.microsoft.com/office/drawing/2014/main" id="{FC222493-62D0-1454-8F11-83675E6AB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799013"/>
            <a:ext cx="379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0"/>
              <a:t>(.17 means 17 % identical)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DAAC271-65B1-70CB-9F0C-0E2B49AFC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2: Guide Tree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016356D-B6ED-E1EC-205F-CEE7B9564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Create Guide Tree using the similarity matrix</a:t>
            </a:r>
          </a:p>
          <a:p>
            <a:pPr eaLnBrk="1" hangingPunct="1"/>
            <a:endParaRPr lang="en-US" altLang="en-US"/>
          </a:p>
          <a:p>
            <a:pPr lvl="1" eaLnBrk="1" hangingPunct="1">
              <a:buClr>
                <a:schemeClr val="accent1"/>
              </a:buClr>
            </a:pPr>
            <a:r>
              <a:rPr lang="en-US" altLang="en-US" sz="3000"/>
              <a:t>ClustalW uses the </a:t>
            </a:r>
            <a:r>
              <a:rPr lang="en-US" altLang="en-US" sz="3000" b="1" i="1"/>
              <a:t>neighbor-joining</a:t>
            </a:r>
            <a:r>
              <a:rPr lang="en-US" altLang="en-US" sz="3000"/>
              <a:t> method</a:t>
            </a:r>
          </a:p>
          <a:p>
            <a:pPr lvl="1" eaLnBrk="1" hangingPunct="1">
              <a:buClr>
                <a:schemeClr val="accent1"/>
              </a:buClr>
            </a:pPr>
            <a:endParaRPr lang="en-US" altLang="en-US" sz="3000"/>
          </a:p>
          <a:p>
            <a:pPr lvl="1" eaLnBrk="1" hangingPunct="1">
              <a:buClr>
                <a:schemeClr val="accent1"/>
              </a:buClr>
            </a:pPr>
            <a:r>
              <a:rPr lang="en-US" altLang="en-US" sz="3000"/>
              <a:t>Guide tree roughly reflects evolutionary relationship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DF0E39A-2522-146B-276F-8490E883D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2: Guide Tree</a:t>
            </a:r>
            <a:r>
              <a:rPr lang="en-US" altLang="en-US" sz="2600"/>
              <a:t> (cont’d)</a:t>
            </a:r>
          </a:p>
        </p:txBody>
      </p:sp>
      <p:sp>
        <p:nvSpPr>
          <p:cNvPr id="36867" name="Rectangle 24">
            <a:extLst>
              <a:ext uri="{FF2B5EF4-FFF2-40B4-BE49-F238E27FC236}">
                <a16:creationId xmlns:a16="http://schemas.microsoft.com/office/drawing/2014/main" id="{57D90DB8-C234-3527-0376-1A44109E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87500"/>
            <a:ext cx="671513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latin typeface="Courier New" panose="02070309020205020404" pitchFamily="49" charset="0"/>
              </a:rPr>
              <a:t>v</a:t>
            </a:r>
            <a:r>
              <a:rPr lang="en-US" altLang="en-US" sz="2400" i="1" baseline="-25000">
                <a:latin typeface="Courier New" panose="02070309020205020404" pitchFamily="49" charset="0"/>
              </a:rPr>
              <a:t>1</a:t>
            </a:r>
            <a:endParaRPr lang="en-US" altLang="en-US" sz="2400" i="1">
              <a:latin typeface="Courier New" panose="02070309020205020404" pitchFamily="49" charset="0"/>
            </a:endParaRPr>
          </a:p>
          <a:p>
            <a:r>
              <a:rPr lang="en-US" altLang="en-US" sz="2400" i="1">
                <a:latin typeface="Courier New" panose="02070309020205020404" pitchFamily="49" charset="0"/>
              </a:rPr>
              <a:t>v</a:t>
            </a:r>
            <a:r>
              <a:rPr lang="en-US" altLang="en-US" sz="2400" i="1" baseline="-25000">
                <a:latin typeface="Courier New" panose="02070309020205020404" pitchFamily="49" charset="0"/>
              </a:rPr>
              <a:t>3</a:t>
            </a:r>
            <a:endParaRPr lang="en-US" altLang="en-US" sz="2400" i="1">
              <a:latin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i="1">
                <a:latin typeface="Courier New" panose="02070309020205020404" pitchFamily="49" charset="0"/>
              </a:rPr>
              <a:t>v</a:t>
            </a:r>
            <a:r>
              <a:rPr lang="en-US" altLang="en-US" sz="2400" i="1" baseline="-25000">
                <a:latin typeface="Courier New" panose="02070309020205020404" pitchFamily="49" charset="0"/>
              </a:rPr>
              <a:t>4</a:t>
            </a:r>
            <a:r>
              <a:rPr lang="en-US" altLang="en-US" sz="2400" i="1">
                <a:latin typeface="Courier New" panose="02070309020205020404" pitchFamily="49" charset="0"/>
              </a:rPr>
              <a:t> </a:t>
            </a:r>
          </a:p>
          <a:p>
            <a:r>
              <a:rPr lang="en-US" altLang="en-US" sz="2400" i="1">
                <a:latin typeface="Courier New" panose="02070309020205020404" pitchFamily="49" charset="0"/>
              </a:rPr>
              <a:t>v</a:t>
            </a:r>
            <a:r>
              <a:rPr lang="en-US" altLang="en-US" sz="2400" i="1" baseline="-25000">
                <a:latin typeface="Courier New" panose="02070309020205020404" pitchFamily="49" charset="0"/>
              </a:rPr>
              <a:t>2</a:t>
            </a:r>
          </a:p>
        </p:txBody>
      </p:sp>
      <p:grpSp>
        <p:nvGrpSpPr>
          <p:cNvPr id="36868" name="Group 25">
            <a:extLst>
              <a:ext uri="{FF2B5EF4-FFF2-40B4-BE49-F238E27FC236}">
                <a16:creationId xmlns:a16="http://schemas.microsoft.com/office/drawing/2014/main" id="{E2276129-8B78-CDE4-F313-38D173AA0B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76800" y="1816100"/>
            <a:ext cx="1524000" cy="1143000"/>
            <a:chOff x="3984" y="2976"/>
            <a:chExt cx="1008" cy="720"/>
          </a:xfrm>
        </p:grpSpPr>
        <p:sp>
          <p:nvSpPr>
            <p:cNvPr id="36874" name="Line 26">
              <a:extLst>
                <a:ext uri="{FF2B5EF4-FFF2-40B4-BE49-F238E27FC236}">
                  <a16:creationId xmlns:a16="http://schemas.microsoft.com/office/drawing/2014/main" id="{8670E103-C941-6EDD-4805-1E9E92832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9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Line 27">
              <a:extLst>
                <a:ext uri="{FF2B5EF4-FFF2-40B4-BE49-F238E27FC236}">
                  <a16:creationId xmlns:a16="http://schemas.microsoft.com/office/drawing/2014/main" id="{AA7CD493-2C7F-4F2A-79F6-D824920C5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2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Line 28">
              <a:extLst>
                <a:ext uri="{FF2B5EF4-FFF2-40B4-BE49-F238E27FC236}">
                  <a16:creationId xmlns:a16="http://schemas.microsoft.com/office/drawing/2014/main" id="{04D3276F-98DE-561F-5C4A-1A2EAA43C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4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Line 29">
              <a:extLst>
                <a:ext uri="{FF2B5EF4-FFF2-40B4-BE49-F238E27FC236}">
                  <a16:creationId xmlns:a16="http://schemas.microsoft.com/office/drawing/2014/main" id="{4C2F31C9-A94B-4D99-6ACD-5216D25EA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69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Line 30">
              <a:extLst>
                <a:ext uri="{FF2B5EF4-FFF2-40B4-BE49-F238E27FC236}">
                  <a16:creationId xmlns:a16="http://schemas.microsoft.com/office/drawing/2014/main" id="{4832A123-E50A-8469-36F6-7198DCBAF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Line 31">
              <a:extLst>
                <a:ext uri="{FF2B5EF4-FFF2-40B4-BE49-F238E27FC236}">
                  <a16:creationId xmlns:a16="http://schemas.microsoft.com/office/drawing/2014/main" id="{B7E05E76-1B8F-441D-F8CE-EC8C8D1D1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32">
              <a:extLst>
                <a:ext uri="{FF2B5EF4-FFF2-40B4-BE49-F238E27FC236}">
                  <a16:creationId xmlns:a16="http://schemas.microsoft.com/office/drawing/2014/main" id="{ADA7E6B2-C371-FEF8-F4B2-D33FB19A0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1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Line 33">
              <a:extLst>
                <a:ext uri="{FF2B5EF4-FFF2-40B4-BE49-F238E27FC236}">
                  <a16:creationId xmlns:a16="http://schemas.microsoft.com/office/drawing/2014/main" id="{DDC0EBAA-6A91-7356-B270-AA3EF5424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34">
              <a:extLst>
                <a:ext uri="{FF2B5EF4-FFF2-40B4-BE49-F238E27FC236}">
                  <a16:creationId xmlns:a16="http://schemas.microsoft.com/office/drawing/2014/main" id="{D13F6465-2BE4-2BAA-9875-8F73CCE8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3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Text Box 35">
            <a:extLst>
              <a:ext uri="{FF2B5EF4-FFF2-40B4-BE49-F238E27FC236}">
                <a16:creationId xmlns:a16="http://schemas.microsoft.com/office/drawing/2014/main" id="{7D036883-A2A3-76E2-D776-3F499D45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14800"/>
            <a:ext cx="632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Lucida Console" panose="020B0609040504020204" pitchFamily="49" charset="0"/>
              </a:rPr>
              <a:t>Calculate:</a:t>
            </a:r>
            <a:br>
              <a:rPr lang="en-US" altLang="en-US" sz="2400" b="0">
                <a:latin typeface="Lucida Console" panose="020B0609040504020204" pitchFamily="49" charset="0"/>
              </a:rPr>
            </a:br>
            <a:r>
              <a:rPr lang="en-US" altLang="en-US" sz="2400" i="1">
                <a:solidFill>
                  <a:schemeClr val="accent2"/>
                </a:solidFill>
                <a:latin typeface="Lucida Console" panose="020B0609040504020204" pitchFamily="49" charset="0"/>
              </a:rPr>
              <a:t>v</a:t>
            </a:r>
            <a:r>
              <a:rPr lang="en-US" altLang="en-US" sz="2400" i="1" baseline="-25000">
                <a:solidFill>
                  <a:schemeClr val="accent2"/>
                </a:solidFill>
                <a:latin typeface="Lucida Console" panose="020B0609040504020204" pitchFamily="49" charset="0"/>
              </a:rPr>
              <a:t>1,3</a:t>
            </a:r>
            <a:r>
              <a:rPr lang="en-US" altLang="en-US" sz="2400" i="1">
                <a:latin typeface="Lucida Console" panose="020B0609040504020204" pitchFamily="49" charset="0"/>
              </a:rPr>
              <a:t>     = </a:t>
            </a:r>
            <a:r>
              <a:rPr lang="en-US" altLang="en-US" sz="2400" b="0">
                <a:latin typeface="Lucida Console" panose="020B0609040504020204" pitchFamily="49" charset="0"/>
              </a:rPr>
              <a:t>alignment</a:t>
            </a:r>
            <a:r>
              <a:rPr lang="en-US" altLang="en-US" sz="2400" i="1">
                <a:latin typeface="Lucida Console" panose="020B0609040504020204" pitchFamily="49" charset="0"/>
              </a:rPr>
              <a:t> (v</a:t>
            </a:r>
            <a:r>
              <a:rPr lang="en-US" altLang="en-US" sz="2400" i="1" baseline="-25000">
                <a:latin typeface="Lucida Console" panose="020B0609040504020204" pitchFamily="49" charset="0"/>
              </a:rPr>
              <a:t>1</a:t>
            </a:r>
            <a:r>
              <a:rPr lang="en-US" altLang="en-US" sz="2400" i="1">
                <a:latin typeface="Lucida Console" panose="020B0609040504020204" pitchFamily="49" charset="0"/>
              </a:rPr>
              <a:t>, v</a:t>
            </a:r>
            <a:r>
              <a:rPr lang="en-US" altLang="en-US" sz="2400" i="1" baseline="-25000">
                <a:latin typeface="Lucida Console" panose="020B0609040504020204" pitchFamily="49" charset="0"/>
              </a:rPr>
              <a:t>3</a:t>
            </a:r>
            <a:r>
              <a:rPr lang="en-US" altLang="en-US" sz="2400" i="1">
                <a:latin typeface="Lucida Console" panose="020B0609040504020204" pitchFamily="49" charset="0"/>
              </a:rPr>
              <a:t>)</a:t>
            </a:r>
            <a:br>
              <a:rPr lang="en-US" altLang="en-US" sz="2400" i="1">
                <a:latin typeface="Lucida Console" panose="020B0609040504020204" pitchFamily="49" charset="0"/>
              </a:rPr>
            </a:br>
            <a:r>
              <a:rPr lang="en-US" altLang="en-US" sz="2400" i="1">
                <a:solidFill>
                  <a:schemeClr val="hlink"/>
                </a:solidFill>
                <a:latin typeface="Lucida Console" panose="020B0609040504020204" pitchFamily="49" charset="0"/>
              </a:rPr>
              <a:t>v</a:t>
            </a:r>
            <a:r>
              <a:rPr lang="en-US" altLang="en-US" sz="2400" i="1" baseline="-25000">
                <a:solidFill>
                  <a:schemeClr val="hlink"/>
                </a:solidFill>
                <a:latin typeface="Lucida Console" panose="020B0609040504020204" pitchFamily="49" charset="0"/>
              </a:rPr>
              <a:t>1,3,4</a:t>
            </a:r>
            <a:r>
              <a:rPr lang="en-US" altLang="en-US" sz="2400" i="1">
                <a:latin typeface="Lucida Console" panose="020B0609040504020204" pitchFamily="49" charset="0"/>
              </a:rPr>
              <a:t>    = </a:t>
            </a:r>
            <a:r>
              <a:rPr lang="en-US" altLang="en-US" sz="2400" b="0">
                <a:latin typeface="Lucida Console" panose="020B0609040504020204" pitchFamily="49" charset="0"/>
              </a:rPr>
              <a:t>alignment</a:t>
            </a:r>
            <a:r>
              <a:rPr lang="en-US" altLang="en-US" sz="2400" i="1">
                <a:latin typeface="Lucida Console" panose="020B0609040504020204" pitchFamily="49" charset="0"/>
              </a:rPr>
              <a:t>((</a:t>
            </a:r>
            <a:r>
              <a:rPr lang="en-US" altLang="en-US" sz="2400" i="1">
                <a:solidFill>
                  <a:schemeClr val="tx2"/>
                </a:solidFill>
                <a:latin typeface="Lucida Console" panose="020B0609040504020204" pitchFamily="49" charset="0"/>
              </a:rPr>
              <a:t>v</a:t>
            </a:r>
            <a:r>
              <a:rPr lang="en-US" altLang="en-US" sz="2400" i="1" baseline="-25000">
                <a:solidFill>
                  <a:schemeClr val="tx2"/>
                </a:solidFill>
                <a:latin typeface="Lucida Console" panose="020B0609040504020204" pitchFamily="49" charset="0"/>
              </a:rPr>
              <a:t>1,3</a:t>
            </a:r>
            <a:r>
              <a:rPr lang="en-US" altLang="en-US" sz="2400" i="1">
                <a:latin typeface="Lucida Console" panose="020B0609040504020204" pitchFamily="49" charset="0"/>
              </a:rPr>
              <a:t>),v</a:t>
            </a:r>
            <a:r>
              <a:rPr lang="en-US" altLang="en-US" sz="2400" i="1" baseline="-25000">
                <a:latin typeface="Lucida Console" panose="020B0609040504020204" pitchFamily="49" charset="0"/>
              </a:rPr>
              <a:t>4</a:t>
            </a:r>
            <a:r>
              <a:rPr lang="en-US" altLang="en-US" sz="2400" i="1">
                <a:latin typeface="Lucida Console" panose="020B0609040504020204" pitchFamily="49" charset="0"/>
              </a:rPr>
              <a:t>)</a:t>
            </a:r>
            <a:br>
              <a:rPr lang="en-US" altLang="en-US" sz="2400" i="1">
                <a:latin typeface="Lucida Console" panose="020B0609040504020204" pitchFamily="49" charset="0"/>
              </a:rPr>
            </a:br>
            <a:r>
              <a:rPr lang="en-US" altLang="en-US" sz="2400" i="1">
                <a:solidFill>
                  <a:srgbClr val="FF0000"/>
                </a:solidFill>
                <a:latin typeface="Lucida Console" panose="020B0609040504020204" pitchFamily="49" charset="0"/>
              </a:rPr>
              <a:t>v</a:t>
            </a:r>
            <a:r>
              <a:rPr lang="en-US" altLang="en-US" sz="2400" i="1" baseline="-25000">
                <a:solidFill>
                  <a:srgbClr val="FF0000"/>
                </a:solidFill>
                <a:latin typeface="Lucida Console" panose="020B0609040504020204" pitchFamily="49" charset="0"/>
              </a:rPr>
              <a:t>1,2,3,4</a:t>
            </a:r>
            <a:r>
              <a:rPr lang="en-US" altLang="en-US" sz="2400" i="1">
                <a:latin typeface="Lucida Console" panose="020B0609040504020204" pitchFamily="49" charset="0"/>
              </a:rPr>
              <a:t>   = </a:t>
            </a:r>
            <a:r>
              <a:rPr lang="en-US" altLang="en-US" sz="2400" b="0">
                <a:latin typeface="Lucida Console" panose="020B0609040504020204" pitchFamily="49" charset="0"/>
              </a:rPr>
              <a:t>alignment</a:t>
            </a:r>
            <a:r>
              <a:rPr lang="en-US" altLang="en-US" sz="2400" i="1">
                <a:latin typeface="Lucida Console" panose="020B0609040504020204" pitchFamily="49" charset="0"/>
              </a:rPr>
              <a:t>((</a:t>
            </a:r>
            <a:r>
              <a:rPr lang="en-US" altLang="en-US" sz="2400" i="1">
                <a:solidFill>
                  <a:schemeClr val="hlink"/>
                </a:solidFill>
                <a:latin typeface="Lucida Console" panose="020B0609040504020204" pitchFamily="49" charset="0"/>
              </a:rPr>
              <a:t>v</a:t>
            </a:r>
            <a:r>
              <a:rPr lang="en-US" altLang="en-US" sz="2400" i="1" baseline="-25000">
                <a:solidFill>
                  <a:schemeClr val="hlink"/>
                </a:solidFill>
                <a:latin typeface="Lucida Console" panose="020B0609040504020204" pitchFamily="49" charset="0"/>
              </a:rPr>
              <a:t>1,3,4</a:t>
            </a:r>
            <a:r>
              <a:rPr lang="en-US" altLang="en-US" sz="2400" i="1">
                <a:latin typeface="Lucida Console" panose="020B0609040504020204" pitchFamily="49" charset="0"/>
              </a:rPr>
              <a:t>),v</a:t>
            </a:r>
            <a:r>
              <a:rPr lang="en-US" altLang="en-US" sz="2400" i="1" baseline="-25000">
                <a:latin typeface="Lucida Console" panose="020B0609040504020204" pitchFamily="49" charset="0"/>
              </a:rPr>
              <a:t>2</a:t>
            </a:r>
            <a:r>
              <a:rPr lang="en-US" altLang="en-US" sz="2400" i="1">
                <a:latin typeface="Lucida Console" panose="020B0609040504020204" pitchFamily="49" charset="0"/>
              </a:rPr>
              <a:t>)</a:t>
            </a:r>
          </a:p>
        </p:txBody>
      </p:sp>
      <p:grpSp>
        <p:nvGrpSpPr>
          <p:cNvPr id="36870" name="Group 36">
            <a:extLst>
              <a:ext uri="{FF2B5EF4-FFF2-40B4-BE49-F238E27FC236}">
                <a16:creationId xmlns:a16="http://schemas.microsoft.com/office/drawing/2014/main" id="{B8BEFD99-B620-F689-BDA7-920FF42D11F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81200"/>
            <a:ext cx="3429000" cy="1917700"/>
            <a:chOff x="816" y="2688"/>
            <a:chExt cx="2160" cy="1208"/>
          </a:xfrm>
        </p:grpSpPr>
        <p:sp>
          <p:nvSpPr>
            <p:cNvPr id="36871" name="Text Box 37">
              <a:extLst>
                <a:ext uri="{FF2B5EF4-FFF2-40B4-BE49-F238E27FC236}">
                  <a16:creationId xmlns:a16="http://schemas.microsoft.com/office/drawing/2014/main" id="{82FEA30E-77BB-2BB9-A895-33D61B430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2149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b="0">
                  <a:latin typeface="Courier New" panose="02070309020205020404" pitchFamily="49" charset="0"/>
                </a:rPr>
                <a:t>    </a:t>
              </a:r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1</a:t>
              </a:r>
              <a:r>
                <a:rPr lang="en-US" altLang="en-US" sz="2400" i="1">
                  <a:latin typeface="Courier New" panose="02070309020205020404" pitchFamily="49" charset="0"/>
                </a:rPr>
                <a:t>   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2</a:t>
              </a:r>
              <a:r>
                <a:rPr lang="en-US" altLang="en-US" sz="2400" i="1">
                  <a:latin typeface="Courier New" panose="02070309020205020404" pitchFamily="49" charset="0"/>
                </a:rPr>
                <a:t>  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3</a:t>
              </a:r>
              <a:r>
                <a:rPr lang="en-US" altLang="en-US" sz="2400" i="1">
                  <a:latin typeface="Courier New" panose="02070309020205020404" pitchFamily="49" charset="0"/>
                </a:rPr>
                <a:t>  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4</a:t>
              </a:r>
              <a:endParaRPr lang="en-US" altLang="en-US" sz="2400" i="1">
                <a:latin typeface="Courier New" panose="02070309020205020404" pitchFamily="49" charset="0"/>
              </a:endParaRPr>
            </a:p>
            <a:p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1</a:t>
              </a:r>
              <a:r>
                <a:rPr lang="en-US" altLang="en-US" sz="2400" b="0">
                  <a:latin typeface="Courier New" panose="02070309020205020404" pitchFamily="49" charset="0"/>
                </a:rPr>
                <a:t>  -</a:t>
              </a:r>
            </a:p>
            <a:p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2</a:t>
              </a:r>
              <a:r>
                <a:rPr lang="en-US" altLang="en-US" sz="2400" b="0">
                  <a:latin typeface="Courier New" panose="02070309020205020404" pitchFamily="49" charset="0"/>
                </a:rPr>
                <a:t>  .17  -</a:t>
              </a:r>
            </a:p>
            <a:p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3</a:t>
              </a:r>
              <a:r>
                <a:rPr lang="en-US" altLang="en-US" sz="2400" b="0">
                  <a:latin typeface="Courier New" panose="02070309020205020404" pitchFamily="49" charset="0"/>
                </a:rPr>
                <a:t>  .87 .28  -</a:t>
              </a:r>
            </a:p>
            <a:p>
              <a:r>
                <a:rPr lang="en-US" altLang="en-US" sz="2400" i="1">
                  <a:latin typeface="Courier New" panose="02070309020205020404" pitchFamily="49" charset="0"/>
                </a:rPr>
                <a:t>v</a:t>
              </a:r>
              <a:r>
                <a:rPr lang="en-US" altLang="en-US" sz="2400" i="1" baseline="-25000">
                  <a:latin typeface="Courier New" panose="02070309020205020404" pitchFamily="49" charset="0"/>
                </a:rPr>
                <a:t>4</a:t>
              </a:r>
              <a:r>
                <a:rPr lang="en-US" altLang="en-US" sz="2400" b="0">
                  <a:latin typeface="Courier New" panose="02070309020205020404" pitchFamily="49" charset="0"/>
                </a:rPr>
                <a:t>  .59 .33 .62 -</a:t>
              </a:r>
            </a:p>
          </p:txBody>
        </p:sp>
        <p:sp>
          <p:nvSpPr>
            <p:cNvPr id="36872" name="Line 38">
              <a:extLst>
                <a:ext uri="{FF2B5EF4-FFF2-40B4-BE49-F238E27FC236}">
                  <a16:creationId xmlns:a16="http://schemas.microsoft.com/office/drawing/2014/main" id="{6E7B68FE-38D6-13C4-7331-E36D7B84C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Line 39">
              <a:extLst>
                <a:ext uri="{FF2B5EF4-FFF2-40B4-BE49-F238E27FC236}">
                  <a16:creationId xmlns:a16="http://schemas.microsoft.com/office/drawing/2014/main" id="{B6CBD38E-1349-8FCF-E6EA-250AA123C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D2D1735-8631-76CA-F938-BF0EECD4D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3: Progressive Alignment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FC67D56-F6EF-6141-FD39-6EE5EBBB7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Start by aligning the two sibling sequences</a:t>
            </a:r>
          </a:p>
          <a:p>
            <a:pPr eaLnBrk="1" hangingPunct="1"/>
            <a:r>
              <a:rPr lang="en-US" altLang="en-US" sz="2400"/>
              <a:t>Following the guide tree, align more sequences or previously constructed alignments</a:t>
            </a:r>
          </a:p>
          <a:p>
            <a:pPr eaLnBrk="1" hangingPunct="1"/>
            <a:r>
              <a:rPr lang="en-US" altLang="en-US" sz="2400"/>
              <a:t>Insert gaps as necessary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1AEB3341-B608-5506-79D5-F55CD0C1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819400"/>
            <a:ext cx="82677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 b="0">
              <a:latin typeface="Courier New" panose="02070309020205020404" pitchFamily="49" charset="0"/>
            </a:endParaRPr>
          </a:p>
          <a:p>
            <a:endParaRPr lang="en-US" altLang="en-US" sz="1400" b="0">
              <a:latin typeface="Courier New" panose="02070309020205020404" pitchFamily="49" charset="0"/>
            </a:endParaRPr>
          </a:p>
          <a:p>
            <a:r>
              <a:rPr lang="en-US" altLang="en-US" sz="1400" b="0">
                <a:latin typeface="Courier New" panose="02070309020205020404" pitchFamily="49" charset="0"/>
              </a:rPr>
              <a:t>FOS_RAT         PEEMSVTS-LDLTGGLPEATTPESEEAFTLPLLNDPEPK-PSLEPVKNISNMELKAEPFD</a:t>
            </a:r>
          </a:p>
          <a:p>
            <a:r>
              <a:rPr lang="en-US" altLang="en-US" sz="1400" b="0">
                <a:latin typeface="Courier New" panose="02070309020205020404" pitchFamily="49" charset="0"/>
              </a:rPr>
              <a:t>FOS_MOUSE       PEEMSVAS-LDLTGGLPEASTPESEEAFTLPLLNDPEPK-PSLEPVKSISNVELKAEPFD</a:t>
            </a:r>
          </a:p>
          <a:p>
            <a:r>
              <a:rPr lang="en-US" altLang="en-US" sz="1400" b="0">
                <a:latin typeface="Courier New" panose="02070309020205020404" pitchFamily="49" charset="0"/>
              </a:rPr>
              <a:t>FOS_CHICK       SEELAAATALDLG----APSPAAAEEAFALPLMTEAPPAVPPKEPSG--SGLELKAEPFD</a:t>
            </a:r>
          </a:p>
          <a:p>
            <a:r>
              <a:rPr lang="en-US" altLang="en-US" sz="1400" b="0">
                <a:latin typeface="Courier New" panose="02070309020205020404" pitchFamily="49" charset="0"/>
              </a:rPr>
              <a:t>FOSB_MOUSE      PGPGPLAEVRDLPG-----STSAKEDGFGWLLPPPPPPP-----------------LPFQ</a:t>
            </a:r>
          </a:p>
          <a:p>
            <a:r>
              <a:rPr lang="en-US" altLang="en-US" sz="1400" b="0">
                <a:latin typeface="Courier New" panose="02070309020205020404" pitchFamily="49" charset="0"/>
              </a:rPr>
              <a:t>FOSB_HUMAN      PGPGPLAEVRDLPG-----SAPAKEDGFSWLLPPPPPPP-----------------LPFQ</a:t>
            </a:r>
          </a:p>
          <a:p>
            <a:r>
              <a:rPr lang="en-US" altLang="en-US" sz="1400" b="0">
                <a:latin typeface="Courier New" panose="02070309020205020404" pitchFamily="49" charset="0"/>
              </a:rPr>
              <a:t>                .   . :   ** .     :..  *:.*   *   . *                   **:</a:t>
            </a:r>
          </a:p>
        </p:txBody>
      </p:sp>
      <p:grpSp>
        <p:nvGrpSpPr>
          <p:cNvPr id="37893" name="Group 9">
            <a:extLst>
              <a:ext uri="{FF2B5EF4-FFF2-40B4-BE49-F238E27FC236}">
                <a16:creationId xmlns:a16="http://schemas.microsoft.com/office/drawing/2014/main" id="{7501E934-BC2D-A107-6F5E-4A7243B8FDF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6208713" cy="625475"/>
            <a:chOff x="960" y="3456"/>
            <a:chExt cx="3911" cy="394"/>
          </a:xfrm>
        </p:grpSpPr>
        <p:sp>
          <p:nvSpPr>
            <p:cNvPr id="37895" name="Text Box 5">
              <a:extLst>
                <a:ext uri="{FF2B5EF4-FFF2-40B4-BE49-F238E27FC236}">
                  <a16:creationId xmlns:a16="http://schemas.microsoft.com/office/drawing/2014/main" id="{ABB5C64E-1F5F-15CE-E08A-51BE1008E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600"/>
              <a:ext cx="39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0"/>
                <a:t>Dots and stars show how well-conserved a column is.</a:t>
              </a:r>
            </a:p>
          </p:txBody>
        </p:sp>
        <p:sp>
          <p:nvSpPr>
            <p:cNvPr id="37896" name="Line 6">
              <a:extLst>
                <a:ext uri="{FF2B5EF4-FFF2-40B4-BE49-F238E27FC236}">
                  <a16:creationId xmlns:a16="http://schemas.microsoft.com/office/drawing/2014/main" id="{5763D57D-9FE5-79BB-AA13-E6696BE946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2" y="345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Line 7">
              <a:extLst>
                <a:ext uri="{FF2B5EF4-FFF2-40B4-BE49-F238E27FC236}">
                  <a16:creationId xmlns:a16="http://schemas.microsoft.com/office/drawing/2014/main" id="{505393A8-88AB-1C3C-B3CE-6C27F617A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3456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8">
              <a:extLst>
                <a:ext uri="{FF2B5EF4-FFF2-40B4-BE49-F238E27FC236}">
                  <a16:creationId xmlns:a16="http://schemas.microsoft.com/office/drawing/2014/main" id="{04917CC5-DD61-0552-2C18-F2549DCA3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3456"/>
              <a:ext cx="9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EF482627-1EC8-BBEB-2DD5-8A866BF5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99125"/>
            <a:ext cx="7620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Both sequences and regional gaps are weighted.</a:t>
            </a:r>
            <a:r>
              <a:rPr lang="en-US" altLang="en-US"/>
              <a:t> Deeper sequences and gaps in loops are down-weighted and gaps near other gaps are up-weighted.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 T G T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T A       </a:t>
            </a: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 T C G T C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endParaRPr lang="en-US" altLang="en-US" sz="2800" b="1" i="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59991"/>
            <a:ext cx="88392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i="0" dirty="0">
                <a:latin typeface="Calibri" charset="0"/>
              </a:rPr>
              <a:t>Alignment Game </a:t>
            </a:r>
            <a:r>
              <a:rPr lang="en-US" sz="2600" i="0" dirty="0">
                <a:latin typeface="Calibri" charset="0"/>
              </a:rPr>
              <a:t>(maximizing the number of points):  </a:t>
            </a:r>
          </a:p>
          <a:p>
            <a:pPr eaLnBrk="1" hangingPunct="1"/>
            <a:endParaRPr lang="en-US" sz="2600" i="0" dirty="0">
              <a:latin typeface="Calibri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i="0" dirty="0">
                <a:latin typeface="Calibri" charset="0"/>
              </a:rPr>
              <a:t>Remove the 1st symbol from each sequence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400" i="0" dirty="0">
                <a:latin typeface="Calibri" charset="0"/>
              </a:rPr>
              <a:t> point  if the symbols match, </a:t>
            </a:r>
            <a:r>
              <a:rPr lang="en-US" sz="2400" i="0" dirty="0">
                <a:solidFill>
                  <a:srgbClr val="7030A0"/>
                </a:solidFill>
                <a:latin typeface="Calibri" charset="0"/>
              </a:rPr>
              <a:t>0</a:t>
            </a:r>
            <a:r>
              <a:rPr lang="en-US" sz="2400" i="0" dirty="0">
                <a:latin typeface="Calibri" charset="0"/>
              </a:rPr>
              <a:t> points if they don’t match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i="0" dirty="0">
                <a:latin typeface="Calibri" charset="0"/>
              </a:rPr>
              <a:t>Remove the 1st symbol from one of the sequences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i="0" dirty="0">
                <a:latin typeface="Calibri" charset="0"/>
              </a:rPr>
              <a:t>0 points</a:t>
            </a:r>
          </a:p>
          <a:p>
            <a:pPr eaLnBrk="1" hangingPunct="1"/>
            <a:endParaRPr lang="en-US" sz="2600" i="0" dirty="0">
              <a:latin typeface="Calibri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CA552-490F-A947-8EFB-CE4DC1DB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8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 G T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T A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 C G T C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endParaRPr lang="en-US" altLang="en-US" sz="2800" b="1" i="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15B99-36F3-3A40-9F37-491D7D38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8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the Alignment Graph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5D14F-A1FF-E247-804C-7B95652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48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G T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T A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 G T C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endParaRPr lang="en-US" altLang="en-US" sz="2800" b="1" i="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B2574-6AA8-6A43-878E-B23A0380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G T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T A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G T C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endParaRPr lang="en-US" altLang="en-US" sz="2800" b="1" i="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C77F1-1B6E-2447-8132-18AB0F3E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4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T A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 C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endParaRPr lang="en-US" altLang="en-US" sz="2800" b="1" i="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  +1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D39C3-69FE-A94E-95E3-C52A01A4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4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T A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endParaRPr lang="en-US" altLang="en-US" sz="2800" b="1" i="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  +1+1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D0DAC-9F8A-C443-871B-321DE198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4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T A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endParaRPr lang="en-US" altLang="en-US" sz="2800" b="1" i="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  +1+1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40E7C-6647-564A-8C83-AB8E5146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4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 A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endParaRPr lang="en-US" altLang="en-US" sz="2800" b="1" i="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  +1+1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4112C-99C1-6F43-AA84-78721EA2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</a:t>
            </a: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  +1+1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46803-9254-5C45-A1C7-93C1EE68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Alignment Game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  +1+1        =4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304FE-D1FC-FC42-AE93-E5F68859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3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Sequence Alignment?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+1+1  +1+1        =4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3873500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0" dirty="0">
                <a:latin typeface="Calibri" charset="0"/>
              </a:rPr>
              <a:t>Alignment</a:t>
            </a:r>
            <a:r>
              <a:rPr lang="en-US" sz="2400" i="0" dirty="0">
                <a:latin typeface="Calibri" charset="0"/>
              </a:rPr>
              <a:t> of two sequences is a two-row matrix: </a:t>
            </a:r>
          </a:p>
          <a:p>
            <a:pPr eaLnBrk="1" hangingPunct="1"/>
            <a:endParaRPr lang="en-US" sz="2400" i="0" dirty="0">
              <a:latin typeface="Calibri" charset="0"/>
            </a:endParaRPr>
          </a:p>
          <a:p>
            <a:pPr eaLnBrk="1" hangingPunct="1"/>
            <a:r>
              <a:rPr lang="en-US" sz="2400" i="0" dirty="0">
                <a:latin typeface="Calibri" charset="0"/>
              </a:rPr>
              <a:t>1</a:t>
            </a:r>
            <a:r>
              <a:rPr lang="en-US" sz="2400" i="0" baseline="30000" dirty="0">
                <a:latin typeface="Calibri" charset="0"/>
              </a:rPr>
              <a:t>st</a:t>
            </a:r>
            <a:r>
              <a:rPr lang="en-US" sz="2400" i="0" dirty="0">
                <a:latin typeface="Calibri" charset="0"/>
              </a:rPr>
              <a:t> row:  symbols of the 1</a:t>
            </a:r>
            <a:r>
              <a:rPr lang="en-US" sz="2400" i="0" baseline="30000" dirty="0">
                <a:latin typeface="Calibri" charset="0"/>
              </a:rPr>
              <a:t>st</a:t>
            </a:r>
            <a:r>
              <a:rPr lang="en-US" sz="2400" i="0" dirty="0">
                <a:latin typeface="Calibri" charset="0"/>
              </a:rPr>
              <a:t> sequence (in order) interspersed by </a:t>
            </a:r>
            <a:r>
              <a:rPr lang="en-US" altLang="ja-JP" sz="2400" i="0" dirty="0">
                <a:latin typeface="Calibri" charset="0"/>
              </a:rPr>
              <a:t>“</a:t>
            </a:r>
            <a:r>
              <a:rPr lang="en-US" sz="2400" i="0" dirty="0">
                <a:latin typeface="Calibri" charset="0"/>
              </a:rPr>
              <a:t>-” </a:t>
            </a:r>
          </a:p>
          <a:p>
            <a:pPr eaLnBrk="1" hangingPunct="1"/>
            <a:r>
              <a:rPr lang="en-US" sz="2400" i="0" dirty="0">
                <a:latin typeface="Calibri" charset="0"/>
              </a:rPr>
              <a:t>2</a:t>
            </a:r>
            <a:r>
              <a:rPr lang="en-US" sz="2400" i="0" baseline="30000" dirty="0">
                <a:latin typeface="Calibri" charset="0"/>
              </a:rPr>
              <a:t>nd</a:t>
            </a:r>
            <a:r>
              <a:rPr lang="en-US" sz="2400" i="0" dirty="0">
                <a:latin typeface="Calibri" charset="0"/>
              </a:rPr>
              <a:t> row: symbols of the 2</a:t>
            </a:r>
            <a:r>
              <a:rPr lang="en-US" sz="2400" i="0" baseline="30000" dirty="0">
                <a:latin typeface="Calibri" charset="0"/>
              </a:rPr>
              <a:t>nd</a:t>
            </a:r>
            <a:r>
              <a:rPr lang="en-US" sz="2400" i="0" dirty="0">
                <a:latin typeface="Calibri" charset="0"/>
              </a:rPr>
              <a:t> sequence (in order) interspersed by </a:t>
            </a:r>
            <a:r>
              <a:rPr lang="en-US" altLang="ja-JP" sz="2400" i="0" dirty="0">
                <a:latin typeface="Calibri" charset="0"/>
              </a:rPr>
              <a:t>“</a:t>
            </a:r>
            <a:r>
              <a:rPr lang="en-US" sz="2400" i="0" dirty="0">
                <a:latin typeface="Calibri" charset="0"/>
              </a:rPr>
              <a:t>-” </a:t>
            </a:r>
          </a:p>
          <a:p>
            <a:pPr eaLnBrk="1" hangingPunct="1"/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90600" y="1066800"/>
            <a:ext cx="5715000" cy="954088"/>
            <a:chOff x="990600" y="1066799"/>
            <a:chExt cx="5715000" cy="954733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90600" y="1066799"/>
              <a:ext cx="571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 i="0">
                  <a:solidFill>
                    <a:srgbClr val="FF0000"/>
                  </a:solidFill>
                  <a:latin typeface="Calibri" charset="0"/>
                </a:rPr>
                <a:t>matches</a:t>
              </a:r>
              <a:r>
                <a:rPr lang="en-US" sz="2400" b="1" i="0">
                  <a:latin typeface="Calibri" charset="0"/>
                </a:rPr>
                <a:t>  </a:t>
              </a:r>
              <a:r>
                <a:rPr lang="en-US" sz="2400" b="1" i="0">
                  <a:solidFill>
                    <a:srgbClr val="0000CC"/>
                  </a:solidFill>
                  <a:latin typeface="Calibri" charset="0"/>
                </a:rPr>
                <a:t>insertions</a:t>
              </a:r>
              <a:r>
                <a:rPr lang="en-US" sz="2400" b="1" i="0">
                  <a:latin typeface="Calibri" charset="0"/>
                </a:rPr>
                <a:t>  </a:t>
              </a:r>
              <a:r>
                <a:rPr lang="en-US" sz="2400" b="1" i="0">
                  <a:solidFill>
                    <a:srgbClr val="00B050"/>
                  </a:solidFill>
                  <a:latin typeface="Calibri" charset="0"/>
                </a:rPr>
                <a:t>deletions</a:t>
              </a:r>
              <a:r>
                <a:rPr lang="en-US" sz="2400" b="1" i="0">
                  <a:latin typeface="Calibri" charset="0"/>
                </a:rPr>
                <a:t>  </a:t>
              </a:r>
              <a:r>
                <a:rPr lang="en-US" sz="2400" b="1" i="0">
                  <a:solidFill>
                    <a:srgbClr val="7030A0"/>
                  </a:solidFill>
                  <a:latin typeface="Calibri" charset="0"/>
                </a:rPr>
                <a:t>mismatches</a:t>
              </a:r>
            </a:p>
          </p:txBody>
        </p: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>
              <a:off x="1524000" y="1528464"/>
              <a:ext cx="381000" cy="4930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>
              <a:off x="1524000" y="1528464"/>
              <a:ext cx="2057400" cy="4930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1524000" y="1528464"/>
              <a:ext cx="1676400" cy="4930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1524000" y="1528464"/>
              <a:ext cx="838200" cy="4930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2827374" y="1528464"/>
              <a:ext cx="68226" cy="493068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4114800" y="1528464"/>
              <a:ext cx="68226" cy="493068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4193659" y="1528464"/>
              <a:ext cx="759341" cy="493068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5334000" y="1457367"/>
              <a:ext cx="373026" cy="564165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4495800" y="1458713"/>
              <a:ext cx="1211226" cy="562819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 type="oval" w="med" len="med"/>
              <a:tailEnd type="triangle" w="med" len="med"/>
            </a:ln>
          </p:spPr>
        </p:cxn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3DA59A2-826A-0A4F-9BDE-AAB142E6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libri" charset="0"/>
                <a:ea typeface="PMingLiU" charset="0"/>
                <a:cs typeface="PMingLiU" charset="0"/>
              </a:rPr>
              <a:t>Longest Common Subsequence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943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</a:t>
            </a: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alt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</a:t>
            </a:r>
          </a:p>
          <a:p>
            <a:pPr>
              <a:defRPr/>
            </a:pPr>
            <a:r>
              <a:rPr lang="en-US" altLang="en-US" sz="28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endParaRPr lang="en-US" altLang="en-US" sz="28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800" dirty="0">
                <a:ea typeface="+mn-ea"/>
              </a:rPr>
              <a:t> </a:t>
            </a: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  <a:p>
            <a:pPr>
              <a:defRPr/>
            </a:pPr>
            <a:endParaRPr lang="en-US" altLang="en-US" sz="2600" i="0" dirty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ea typeface="+mn-ea"/>
            </a:endParaRPr>
          </a:p>
        </p:txBody>
      </p:sp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228600" y="29718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i="0" dirty="0">
                <a:solidFill>
                  <a:srgbClr val="FF0000"/>
                </a:solidFill>
                <a:latin typeface="Calibri" charset="0"/>
              </a:rPr>
              <a:t>Matches </a:t>
            </a:r>
            <a:r>
              <a:rPr lang="en-US" sz="2800" i="0" dirty="0">
                <a:latin typeface="Calibri" charset="0"/>
              </a:rPr>
              <a:t>in alignment of two sequences (</a:t>
            </a:r>
            <a:r>
              <a:rPr lang="en-US" sz="2800" b="1" i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ATGT</a:t>
            </a:r>
            <a:r>
              <a:rPr lang="en-US" sz="2800" i="0" dirty="0">
                <a:latin typeface="Calibri" charset="0"/>
              </a:rPr>
              <a:t>) form their </a:t>
            </a:r>
          </a:p>
          <a:p>
            <a:pPr algn="ctr" eaLnBrk="1" hangingPunct="1"/>
            <a:r>
              <a:rPr lang="en-US" sz="2800" b="1" i="0" dirty="0">
                <a:solidFill>
                  <a:srgbClr val="FF0000"/>
                </a:solidFill>
                <a:latin typeface="Calibri" charset="0"/>
              </a:rPr>
              <a:t>Common Subsequence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3962400"/>
            <a:ext cx="899160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0" dirty="0">
                <a:latin typeface="Calibri" panose="020F0502020204030204" pitchFamily="34" charset="0"/>
                <a:ea typeface="+mn-ea"/>
                <a:cs typeface="Arial" pitchFamily="34" charset="0"/>
              </a:rPr>
              <a:t>Longest Common Subsequence Problem: </a:t>
            </a:r>
            <a:r>
              <a:rPr lang="en-US" sz="2800" i="0" dirty="0">
                <a:latin typeface="Calibri" panose="020F0502020204030204" pitchFamily="34" charset="0"/>
                <a:ea typeface="+mn-ea"/>
                <a:cs typeface="Arial" pitchFamily="34" charset="0"/>
              </a:rPr>
              <a:t>Find a longest common subsequence of two strings.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b="1" i="0" dirty="0">
                <a:latin typeface="Calibri" panose="020F0502020204030204" pitchFamily="34" charset="0"/>
                <a:ea typeface="+mn-ea"/>
                <a:cs typeface="Arial" pitchFamily="34" charset="0"/>
              </a:rPr>
              <a:t>Input:</a:t>
            </a:r>
            <a:r>
              <a:rPr lang="en-US" sz="2800" i="0" dirty="0">
                <a:latin typeface="Calibri" panose="020F0502020204030204" pitchFamily="34" charset="0"/>
                <a:ea typeface="+mn-ea"/>
                <a:cs typeface="Arial" pitchFamily="34" charset="0"/>
              </a:rPr>
              <a:t> Two strings.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b="1" i="0" dirty="0">
                <a:latin typeface="Calibri" panose="020F0502020204030204" pitchFamily="34" charset="0"/>
                <a:ea typeface="+mn-ea"/>
                <a:cs typeface="Arial" pitchFamily="34" charset="0"/>
              </a:rPr>
              <a:t>Output:</a:t>
            </a:r>
            <a:r>
              <a:rPr lang="en-US" sz="2800" i="0" dirty="0">
                <a:latin typeface="Calibri" panose="020F0502020204030204" pitchFamily="34" charset="0"/>
                <a:ea typeface="+mn-ea"/>
                <a:cs typeface="Arial" pitchFamily="34" charset="0"/>
              </a:rPr>
              <a:t> A longest common subsequence of these strings.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9E35F-74FE-D94D-98D5-353F83C5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RNA </a:t>
            </a:r>
            <a:r>
              <a:rPr lang="ru-RU" dirty="0" err="1"/>
              <a:t>Tie</a:t>
            </a:r>
            <a:r>
              <a:rPr lang="ru-RU" dirty="0"/>
              <a:t> </a:t>
            </a:r>
            <a:r>
              <a:rPr lang="ru-RU" dirty="0" err="1"/>
              <a:t>Club</a:t>
            </a:r>
            <a:endParaRPr lang="en-US" dirty="0"/>
          </a:p>
        </p:txBody>
      </p:sp>
      <p:pic>
        <p:nvPicPr>
          <p:cNvPr id="3" name="Picture 4" descr="http://www.tumblr.com/photo/1280/jtotheizzoe/1620323982/1/tumblr_lc545iGb341qa2j8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762375"/>
            <a:ext cx="31242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2667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i="0" dirty="0">
                <a:latin typeface="Calibri" charset="0"/>
              </a:rPr>
              <a:t>DNA  </a:t>
            </a:r>
            <a:r>
              <a:rPr lang="en-US" sz="4400" b="1" i="0" dirty="0">
                <a:latin typeface="Times New Roman" charset="0"/>
                <a:cs typeface="Times New Roman" charset="0"/>
              </a:rPr>
              <a:t>→  </a:t>
            </a:r>
            <a:r>
              <a:rPr lang="en-US" sz="4400" b="1" i="0" dirty="0">
                <a:latin typeface="Calibri" charset="0"/>
              </a:rPr>
              <a:t>RNA </a:t>
            </a:r>
            <a:r>
              <a:rPr lang="en-US" sz="4400" b="1" i="0" dirty="0">
                <a:latin typeface="Times New Roman" charset="0"/>
                <a:cs typeface="Times New Roman" charset="0"/>
              </a:rPr>
              <a:t> →</a:t>
            </a:r>
            <a:r>
              <a:rPr lang="en-US" sz="4400" b="1" i="0" dirty="0">
                <a:latin typeface="Calibri" charset="0"/>
              </a:rPr>
              <a:t>  Protein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311525" y="2527300"/>
            <a:ext cx="1231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  <a:cs typeface="Calibri"/>
              </a:rPr>
              <a:t>ribosome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108325" y="3351213"/>
            <a:ext cx="1657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  <a:cs typeface="Calibri"/>
              </a:rPr>
              <a:t>genetic code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95650" y="6064250"/>
            <a:ext cx="447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i="0" dirty="0">
                <a:latin typeface="Calibri" charset="0"/>
              </a:rPr>
              <a:t>RNA tie club               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8B420-588E-064E-B724-93BE0276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57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the Alignment Graph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AA3EEA-4DD8-1945-B34C-1B19F8D8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089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199" y="1685006"/>
            <a:ext cx="24384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n-lt"/>
              </a:rPr>
              <a:t>Walk from the 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source</a:t>
            </a:r>
            <a:r>
              <a:rPr lang="en-US" sz="2600" dirty="0">
                <a:latin typeface="+mn-lt"/>
              </a:rPr>
              <a:t> to the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sink</a:t>
            </a:r>
            <a:r>
              <a:rPr lang="en-US" sz="2600" dirty="0">
                <a:latin typeface="+mn-lt"/>
              </a:rPr>
              <a:t> (only in the South ↓ and East → directions) and visit the maximum number of attractions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r="12279" b="2400"/>
          <a:stretch/>
        </p:blipFill>
        <p:spPr bwMode="auto">
          <a:xfrm>
            <a:off x="743512" y="685800"/>
            <a:ext cx="3904688" cy="61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90006"/>
            <a:ext cx="2755370" cy="33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13580"/>
            <a:ext cx="2667000" cy="7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From Manhattan to a Grid Graph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18" y="1713581"/>
            <a:ext cx="47859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1276350" y="2552700"/>
            <a:ext cx="237744" cy="236538"/>
          </a:xfrm>
          <a:prstGeom prst="ellipse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886200" y="5630862"/>
            <a:ext cx="237744" cy="236538"/>
          </a:xfrm>
          <a:prstGeom prst="ellipse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A8FD6-6FDA-A440-9854-D9171EB7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Unicode MS" charset="0"/>
                <a:cs typeface="Arial" charset="0"/>
              </a:rPr>
              <a:t>Manhattan Tourist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101555"/>
            <a:ext cx="8915400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575"/>
              </a:spcBef>
              <a:defRPr/>
            </a:pPr>
            <a:r>
              <a:rPr lang="en-US" altLang="en-US" sz="2800" b="1" dirty="0">
                <a:latin typeface="Calibri" panose="020F0502020204030204" pitchFamily="34" charset="0"/>
                <a:cs typeface="Times New Roman" pitchFamily="18" charset="0"/>
              </a:rPr>
              <a:t>Manhattan Tourist Problem: </a:t>
            </a:r>
            <a:r>
              <a:rPr lang="en-US" altLang="en-US" sz="2800" dirty="0">
                <a:latin typeface="Calibri" panose="020F0502020204030204" pitchFamily="34" charset="0"/>
                <a:cs typeface="Times New Roman" pitchFamily="18" charset="0"/>
              </a:rPr>
              <a:t>Find a longest path in a rectangular city grid.</a:t>
            </a:r>
            <a:endParaRPr lang="en-US" altLang="en-US" sz="2800" u="sng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spcBef>
                <a:spcPts val="575"/>
              </a:spcBef>
              <a:buFontTx/>
              <a:buChar char="•"/>
              <a:defRPr/>
            </a:pPr>
            <a:r>
              <a:rPr lang="en-US" altLang="en-US" sz="2800" b="1" dirty="0">
                <a:latin typeface="Calibri" panose="020F0502020204030204" pitchFamily="34" charset="0"/>
                <a:cs typeface="Times New Roman" pitchFamily="18" charset="0"/>
              </a:rPr>
              <a:t>Input: </a:t>
            </a:r>
            <a:r>
              <a:rPr lang="en-US" sz="2800" dirty="0">
                <a:latin typeface="Calibri" panose="020F0502020204030204" pitchFamily="34" charset="0"/>
              </a:rPr>
              <a:t>A weighted rectangular grid.</a:t>
            </a:r>
            <a:endParaRPr lang="en-US" altLang="en-US" sz="2800" u="sng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spcBef>
                <a:spcPts val="575"/>
              </a:spcBef>
              <a:buFontTx/>
              <a:buChar char="•"/>
              <a:defRPr/>
            </a:pPr>
            <a:r>
              <a:rPr lang="en-US" altLang="en-US" sz="2800" b="1" dirty="0">
                <a:latin typeface="Calibri" panose="020F0502020204030204" pitchFamily="34" charset="0"/>
                <a:cs typeface="Times New Roman" pitchFamily="18" charset="0"/>
              </a:rPr>
              <a:t>Output: </a:t>
            </a:r>
            <a:r>
              <a:rPr lang="en-US" sz="2800" dirty="0">
                <a:latin typeface="Calibri" panose="020F0502020204030204" pitchFamily="34" charset="0"/>
              </a:rPr>
              <a:t>A longest path from the source to the sink in 		the grid.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3FA3C-1A8A-6741-8A8A-C49F70F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53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2"/>
          <p:cNvGrpSpPr>
            <a:grpSpLocks/>
          </p:cNvGrpSpPr>
          <p:nvPr/>
        </p:nvGrpSpPr>
        <p:grpSpPr bwMode="auto">
          <a:xfrm>
            <a:off x="1849438" y="468478"/>
            <a:ext cx="5908675" cy="6054560"/>
            <a:chOff x="1849354" y="468232"/>
            <a:chExt cx="5908831" cy="6055306"/>
          </a:xfrm>
        </p:grpSpPr>
        <p:sp>
          <p:nvSpPr>
            <p:cNvPr id="115" name="Oval 114"/>
            <p:cNvSpPr/>
            <p:nvPr/>
          </p:nvSpPr>
          <p:spPr>
            <a:xfrm>
              <a:off x="1849354" y="625249"/>
              <a:ext cx="600091" cy="60173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176539" y="630915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503724" y="614135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5830909" y="614135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7158094" y="61254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1849354" y="1941449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3176539" y="1939860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503724" y="1941449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830909" y="1941449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7158094" y="1939860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849354" y="3268762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176539" y="3267174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503724" y="3268762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5830909" y="3268762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7158094" y="3268762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1849354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176539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4503724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5830909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7158094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1855705" y="5921801"/>
              <a:ext cx="601678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3176539" y="5920213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4503724" y="5920213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830909" y="5921801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158094" y="5921801"/>
              <a:ext cx="600091" cy="60173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cxnSp>
          <p:nvCxnSpPr>
            <p:cNvPr id="140" name="Straight Arrow Connector 139"/>
            <p:cNvCxnSpPr>
              <a:stCxn id="115" idx="6"/>
              <a:endCxn id="116" idx="2"/>
            </p:cNvCxnSpPr>
            <p:nvPr/>
          </p:nvCxnSpPr>
          <p:spPr>
            <a:xfrm>
              <a:off x="2449445" y="926118"/>
              <a:ext cx="727094" cy="487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16" idx="6"/>
              <a:endCxn id="117" idx="2"/>
            </p:cNvCxnSpPr>
            <p:nvPr/>
          </p:nvCxnSpPr>
          <p:spPr>
            <a:xfrm flipV="1">
              <a:off x="3776630" y="914210"/>
              <a:ext cx="727094" cy="1678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17" idx="6"/>
              <a:endCxn id="118" idx="2"/>
            </p:cNvCxnSpPr>
            <p:nvPr/>
          </p:nvCxnSpPr>
          <p:spPr>
            <a:xfrm>
              <a:off x="5103815" y="914209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18" idx="6"/>
              <a:endCxn id="119" idx="2"/>
            </p:cNvCxnSpPr>
            <p:nvPr/>
          </p:nvCxnSpPr>
          <p:spPr>
            <a:xfrm flipV="1">
              <a:off x="6431000" y="914209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19" idx="4"/>
              <a:endCxn id="124" idx="0"/>
            </p:cNvCxnSpPr>
            <p:nvPr/>
          </p:nvCxnSpPr>
          <p:spPr>
            <a:xfrm>
              <a:off x="7458139" y="1214284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18" idx="4"/>
              <a:endCxn id="123" idx="0"/>
            </p:cNvCxnSpPr>
            <p:nvPr/>
          </p:nvCxnSpPr>
          <p:spPr>
            <a:xfrm>
              <a:off x="6130954" y="1214284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17" idx="4"/>
              <a:endCxn id="122" idx="0"/>
            </p:cNvCxnSpPr>
            <p:nvPr/>
          </p:nvCxnSpPr>
          <p:spPr>
            <a:xfrm>
              <a:off x="4803769" y="1214284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16" idx="4"/>
              <a:endCxn id="121" idx="0"/>
            </p:cNvCxnSpPr>
            <p:nvPr/>
          </p:nvCxnSpPr>
          <p:spPr>
            <a:xfrm>
              <a:off x="3476585" y="1231064"/>
              <a:ext cx="0" cy="70879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15" idx="4"/>
              <a:endCxn id="120" idx="0"/>
            </p:cNvCxnSpPr>
            <p:nvPr/>
          </p:nvCxnSpPr>
          <p:spPr>
            <a:xfrm>
              <a:off x="2149399" y="1226986"/>
              <a:ext cx="0" cy="71446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20" idx="6"/>
              <a:endCxn id="121" idx="2"/>
            </p:cNvCxnSpPr>
            <p:nvPr/>
          </p:nvCxnSpPr>
          <p:spPr>
            <a:xfrm flipV="1">
              <a:off x="2449445" y="2239935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21" idx="6"/>
              <a:endCxn id="122" idx="2"/>
            </p:cNvCxnSpPr>
            <p:nvPr/>
          </p:nvCxnSpPr>
          <p:spPr>
            <a:xfrm>
              <a:off x="3776630" y="2239935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22" idx="6"/>
              <a:endCxn id="123" idx="2"/>
            </p:cNvCxnSpPr>
            <p:nvPr/>
          </p:nvCxnSpPr>
          <p:spPr>
            <a:xfrm>
              <a:off x="5103815" y="2241523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23" idx="6"/>
              <a:endCxn id="124" idx="2"/>
            </p:cNvCxnSpPr>
            <p:nvPr/>
          </p:nvCxnSpPr>
          <p:spPr>
            <a:xfrm flipV="1">
              <a:off x="6431000" y="2239935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20" idx="4"/>
              <a:endCxn id="125" idx="0"/>
            </p:cNvCxnSpPr>
            <p:nvPr/>
          </p:nvCxnSpPr>
          <p:spPr>
            <a:xfrm>
              <a:off x="2149399" y="2541598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21" idx="4"/>
              <a:endCxn id="126" idx="0"/>
            </p:cNvCxnSpPr>
            <p:nvPr/>
          </p:nvCxnSpPr>
          <p:spPr>
            <a:xfrm>
              <a:off x="3476584" y="2541598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122" idx="4"/>
              <a:endCxn id="127" idx="0"/>
            </p:cNvCxnSpPr>
            <p:nvPr/>
          </p:nvCxnSpPr>
          <p:spPr>
            <a:xfrm>
              <a:off x="4803769" y="2541598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23" idx="4"/>
              <a:endCxn id="128" idx="0"/>
            </p:cNvCxnSpPr>
            <p:nvPr/>
          </p:nvCxnSpPr>
          <p:spPr>
            <a:xfrm>
              <a:off x="6130954" y="2541598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24" idx="4"/>
              <a:endCxn id="129" idx="0"/>
            </p:cNvCxnSpPr>
            <p:nvPr/>
          </p:nvCxnSpPr>
          <p:spPr>
            <a:xfrm>
              <a:off x="7458139" y="2541598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25" idx="6"/>
              <a:endCxn id="126" idx="2"/>
            </p:cNvCxnSpPr>
            <p:nvPr/>
          </p:nvCxnSpPr>
          <p:spPr>
            <a:xfrm flipV="1">
              <a:off x="2449445" y="3567249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26" idx="6"/>
              <a:endCxn id="127" idx="2"/>
            </p:cNvCxnSpPr>
            <p:nvPr/>
          </p:nvCxnSpPr>
          <p:spPr>
            <a:xfrm>
              <a:off x="3776630" y="3567249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27" idx="6"/>
              <a:endCxn id="128" idx="2"/>
            </p:cNvCxnSpPr>
            <p:nvPr/>
          </p:nvCxnSpPr>
          <p:spPr>
            <a:xfrm>
              <a:off x="5103815" y="3568836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28" idx="6"/>
              <a:endCxn id="129" idx="2"/>
            </p:cNvCxnSpPr>
            <p:nvPr/>
          </p:nvCxnSpPr>
          <p:spPr>
            <a:xfrm>
              <a:off x="6431000" y="3568836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25" idx="4"/>
              <a:endCxn id="130" idx="0"/>
            </p:cNvCxnSpPr>
            <p:nvPr/>
          </p:nvCxnSpPr>
          <p:spPr>
            <a:xfrm>
              <a:off x="2149399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26" idx="4"/>
              <a:endCxn id="131" idx="0"/>
            </p:cNvCxnSpPr>
            <p:nvPr/>
          </p:nvCxnSpPr>
          <p:spPr>
            <a:xfrm>
              <a:off x="3476584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27" idx="4"/>
              <a:endCxn id="132" idx="0"/>
            </p:cNvCxnSpPr>
            <p:nvPr/>
          </p:nvCxnSpPr>
          <p:spPr>
            <a:xfrm>
              <a:off x="4803769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28" idx="4"/>
              <a:endCxn id="133" idx="0"/>
            </p:cNvCxnSpPr>
            <p:nvPr/>
          </p:nvCxnSpPr>
          <p:spPr>
            <a:xfrm>
              <a:off x="6130954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29" idx="4"/>
              <a:endCxn id="134" idx="0"/>
            </p:cNvCxnSpPr>
            <p:nvPr/>
          </p:nvCxnSpPr>
          <p:spPr>
            <a:xfrm>
              <a:off x="7458139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30" idx="6"/>
              <a:endCxn id="131" idx="2"/>
            </p:cNvCxnSpPr>
            <p:nvPr/>
          </p:nvCxnSpPr>
          <p:spPr>
            <a:xfrm>
              <a:off x="2449445" y="4894562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31" idx="6"/>
              <a:endCxn id="132" idx="2"/>
            </p:cNvCxnSpPr>
            <p:nvPr/>
          </p:nvCxnSpPr>
          <p:spPr>
            <a:xfrm>
              <a:off x="3776630" y="4894562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32" idx="6"/>
              <a:endCxn id="133" idx="2"/>
            </p:cNvCxnSpPr>
            <p:nvPr/>
          </p:nvCxnSpPr>
          <p:spPr>
            <a:xfrm>
              <a:off x="5103815" y="4896149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33" idx="6"/>
              <a:endCxn id="134" idx="2"/>
            </p:cNvCxnSpPr>
            <p:nvPr/>
          </p:nvCxnSpPr>
          <p:spPr>
            <a:xfrm flipV="1">
              <a:off x="6431000" y="4894562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30" idx="4"/>
              <a:endCxn id="135" idx="0"/>
            </p:cNvCxnSpPr>
            <p:nvPr/>
          </p:nvCxnSpPr>
          <p:spPr>
            <a:xfrm>
              <a:off x="2149399" y="5196224"/>
              <a:ext cx="635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31" idx="4"/>
              <a:endCxn id="136" idx="0"/>
            </p:cNvCxnSpPr>
            <p:nvPr/>
          </p:nvCxnSpPr>
          <p:spPr>
            <a:xfrm>
              <a:off x="3476584" y="5196224"/>
              <a:ext cx="0" cy="72398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32" idx="4"/>
              <a:endCxn id="137" idx="0"/>
            </p:cNvCxnSpPr>
            <p:nvPr/>
          </p:nvCxnSpPr>
          <p:spPr>
            <a:xfrm>
              <a:off x="4803769" y="5196224"/>
              <a:ext cx="0" cy="72398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33" idx="4"/>
              <a:endCxn id="138" idx="0"/>
            </p:cNvCxnSpPr>
            <p:nvPr/>
          </p:nvCxnSpPr>
          <p:spPr>
            <a:xfrm>
              <a:off x="6130954" y="5196224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34" idx="4"/>
              <a:endCxn id="139" idx="0"/>
            </p:cNvCxnSpPr>
            <p:nvPr/>
          </p:nvCxnSpPr>
          <p:spPr>
            <a:xfrm>
              <a:off x="7458139" y="5196224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35" idx="6"/>
              <a:endCxn id="136" idx="2"/>
            </p:cNvCxnSpPr>
            <p:nvPr/>
          </p:nvCxnSpPr>
          <p:spPr>
            <a:xfrm flipV="1">
              <a:off x="2457382" y="6220287"/>
              <a:ext cx="719157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36" idx="6"/>
              <a:endCxn id="137" idx="2"/>
            </p:cNvCxnSpPr>
            <p:nvPr/>
          </p:nvCxnSpPr>
          <p:spPr>
            <a:xfrm>
              <a:off x="3776630" y="6220287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37" idx="6"/>
              <a:endCxn id="138" idx="2"/>
            </p:cNvCxnSpPr>
            <p:nvPr/>
          </p:nvCxnSpPr>
          <p:spPr>
            <a:xfrm>
              <a:off x="5103815" y="6220287"/>
              <a:ext cx="727094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38" idx="6"/>
              <a:endCxn id="139" idx="2"/>
            </p:cNvCxnSpPr>
            <p:nvPr/>
          </p:nvCxnSpPr>
          <p:spPr>
            <a:xfrm>
              <a:off x="6431000" y="6223463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382"/>
            <p:cNvSpPr txBox="1">
              <a:spLocks noChangeArrowheads="1"/>
            </p:cNvSpPr>
            <p:nvPr/>
          </p:nvSpPr>
          <p:spPr bwMode="auto">
            <a:xfrm>
              <a:off x="3441875" y="1260516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81" name="TextBox 383"/>
            <p:cNvSpPr txBox="1">
              <a:spLocks noChangeArrowheads="1"/>
            </p:cNvSpPr>
            <p:nvPr/>
          </p:nvSpPr>
          <p:spPr bwMode="auto">
            <a:xfrm>
              <a:off x="2121664" y="1260516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82" name="TextBox 384"/>
            <p:cNvSpPr txBox="1">
              <a:spLocks noChangeArrowheads="1"/>
            </p:cNvSpPr>
            <p:nvPr/>
          </p:nvSpPr>
          <p:spPr bwMode="auto">
            <a:xfrm>
              <a:off x="7409511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183" name="TextBox 385"/>
            <p:cNvSpPr txBox="1">
              <a:spLocks noChangeArrowheads="1"/>
            </p:cNvSpPr>
            <p:nvPr/>
          </p:nvSpPr>
          <p:spPr bwMode="auto">
            <a:xfrm>
              <a:off x="6096123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84" name="TextBox 386"/>
            <p:cNvSpPr txBox="1">
              <a:spLocks noChangeArrowheads="1"/>
            </p:cNvSpPr>
            <p:nvPr/>
          </p:nvSpPr>
          <p:spPr bwMode="auto">
            <a:xfrm>
              <a:off x="4768999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185" name="TextBox 387"/>
            <p:cNvSpPr txBox="1">
              <a:spLocks noChangeArrowheads="1"/>
            </p:cNvSpPr>
            <p:nvPr/>
          </p:nvSpPr>
          <p:spPr bwMode="auto">
            <a:xfrm>
              <a:off x="2114751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186" name="TextBox 388"/>
            <p:cNvSpPr txBox="1">
              <a:spLocks noChangeArrowheads="1"/>
            </p:cNvSpPr>
            <p:nvPr/>
          </p:nvSpPr>
          <p:spPr bwMode="auto">
            <a:xfrm>
              <a:off x="3441875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187" name="TextBox 389"/>
            <p:cNvSpPr txBox="1">
              <a:spLocks noChangeArrowheads="1"/>
            </p:cNvSpPr>
            <p:nvPr/>
          </p:nvSpPr>
          <p:spPr bwMode="auto">
            <a:xfrm>
              <a:off x="4768999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188" name="TextBox 390"/>
            <p:cNvSpPr txBox="1">
              <a:spLocks noChangeArrowheads="1"/>
            </p:cNvSpPr>
            <p:nvPr/>
          </p:nvSpPr>
          <p:spPr bwMode="auto">
            <a:xfrm>
              <a:off x="6108319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189" name="TextBox 391"/>
            <p:cNvSpPr txBox="1">
              <a:spLocks noChangeArrowheads="1"/>
            </p:cNvSpPr>
            <p:nvPr/>
          </p:nvSpPr>
          <p:spPr bwMode="auto">
            <a:xfrm>
              <a:off x="7394029" y="2601446"/>
              <a:ext cx="170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0" name="TextBox 392"/>
            <p:cNvSpPr txBox="1">
              <a:spLocks noChangeArrowheads="1"/>
            </p:cNvSpPr>
            <p:nvPr/>
          </p:nvSpPr>
          <p:spPr bwMode="auto">
            <a:xfrm>
              <a:off x="2145484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91" name="TextBox 393"/>
            <p:cNvSpPr txBox="1">
              <a:spLocks noChangeArrowheads="1"/>
            </p:cNvSpPr>
            <p:nvPr/>
          </p:nvSpPr>
          <p:spPr bwMode="auto">
            <a:xfrm>
              <a:off x="3454071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92" name="TextBox 394"/>
            <p:cNvSpPr txBox="1">
              <a:spLocks noChangeArrowheads="1"/>
            </p:cNvSpPr>
            <p:nvPr/>
          </p:nvSpPr>
          <p:spPr bwMode="auto">
            <a:xfrm>
              <a:off x="4768999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193" name="TextBox 395"/>
            <p:cNvSpPr txBox="1">
              <a:spLocks noChangeArrowheads="1"/>
            </p:cNvSpPr>
            <p:nvPr/>
          </p:nvSpPr>
          <p:spPr bwMode="auto">
            <a:xfrm>
              <a:off x="6108319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194" name="TextBox 396"/>
            <p:cNvSpPr txBox="1">
              <a:spLocks noChangeArrowheads="1"/>
            </p:cNvSpPr>
            <p:nvPr/>
          </p:nvSpPr>
          <p:spPr bwMode="auto">
            <a:xfrm>
              <a:off x="7399539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5" name="TextBox 397"/>
            <p:cNvSpPr txBox="1">
              <a:spLocks noChangeArrowheads="1"/>
            </p:cNvSpPr>
            <p:nvPr/>
          </p:nvSpPr>
          <p:spPr bwMode="auto">
            <a:xfrm>
              <a:off x="214548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grpSp>
          <p:nvGrpSpPr>
            <p:cNvPr id="196" name="Group 398"/>
            <p:cNvGrpSpPr>
              <a:grpSpLocks/>
            </p:cNvGrpSpPr>
            <p:nvPr/>
          </p:nvGrpSpPr>
          <p:grpSpPr bwMode="auto">
            <a:xfrm>
              <a:off x="2573230" y="468232"/>
              <a:ext cx="4248441" cy="5772495"/>
              <a:chOff x="2573230" y="468232"/>
              <a:chExt cx="4248441" cy="5772495"/>
            </a:xfrm>
          </p:grpSpPr>
          <p:sp>
            <p:nvSpPr>
              <p:cNvPr id="205" name="TextBox 399"/>
              <p:cNvSpPr txBox="1">
                <a:spLocks noChangeArrowheads="1"/>
              </p:cNvSpPr>
              <p:nvPr/>
            </p:nvSpPr>
            <p:spPr bwMode="auto">
              <a:xfrm>
                <a:off x="2583502" y="46823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06" name="TextBox 400"/>
              <p:cNvSpPr txBox="1">
                <a:spLocks noChangeArrowheads="1"/>
              </p:cNvSpPr>
              <p:nvPr/>
            </p:nvSpPr>
            <p:spPr bwMode="auto">
              <a:xfrm>
                <a:off x="3911676" y="488025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07" name="TextBox 401"/>
              <p:cNvSpPr txBox="1">
                <a:spLocks noChangeArrowheads="1"/>
              </p:cNvSpPr>
              <p:nvPr/>
            </p:nvSpPr>
            <p:spPr bwMode="auto">
              <a:xfrm>
                <a:off x="5232524" y="470566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208" name="TextBox 402"/>
              <p:cNvSpPr txBox="1">
                <a:spLocks noChangeArrowheads="1"/>
              </p:cNvSpPr>
              <p:nvPr/>
            </p:nvSpPr>
            <p:spPr bwMode="auto">
              <a:xfrm>
                <a:off x="6559648" y="484465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209" name="TextBox 403"/>
              <p:cNvSpPr txBox="1">
                <a:spLocks noChangeArrowheads="1"/>
              </p:cNvSpPr>
              <p:nvPr/>
            </p:nvSpPr>
            <p:spPr bwMode="auto">
              <a:xfrm>
                <a:off x="2587036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0" name="TextBox 404"/>
              <p:cNvSpPr txBox="1">
                <a:spLocks noChangeArrowheads="1"/>
              </p:cNvSpPr>
              <p:nvPr/>
            </p:nvSpPr>
            <p:spPr bwMode="auto">
              <a:xfrm>
                <a:off x="3918390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11" name="TextBox 405"/>
              <p:cNvSpPr txBox="1">
                <a:spLocks noChangeArrowheads="1"/>
              </p:cNvSpPr>
              <p:nvPr/>
            </p:nvSpPr>
            <p:spPr bwMode="auto">
              <a:xfrm>
                <a:off x="5231709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212" name="TextBox 406"/>
              <p:cNvSpPr txBox="1">
                <a:spLocks noChangeArrowheads="1"/>
              </p:cNvSpPr>
              <p:nvPr/>
            </p:nvSpPr>
            <p:spPr bwMode="auto">
              <a:xfrm>
                <a:off x="6569663" y="179769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13" name="TextBox 407"/>
              <p:cNvSpPr txBox="1">
                <a:spLocks noChangeArrowheads="1"/>
              </p:cNvSpPr>
              <p:nvPr/>
            </p:nvSpPr>
            <p:spPr bwMode="auto">
              <a:xfrm>
                <a:off x="257323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214" name="TextBox 408"/>
              <p:cNvSpPr txBox="1">
                <a:spLocks noChangeArrowheads="1"/>
              </p:cNvSpPr>
              <p:nvPr/>
            </p:nvSpPr>
            <p:spPr bwMode="auto">
              <a:xfrm>
                <a:off x="391839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7</a:t>
                </a:r>
              </a:p>
            </p:txBody>
          </p:sp>
          <p:sp>
            <p:nvSpPr>
              <p:cNvPr id="215" name="TextBox 409"/>
              <p:cNvSpPr txBox="1">
                <a:spLocks noChangeArrowheads="1"/>
              </p:cNvSpPr>
              <p:nvPr/>
            </p:nvSpPr>
            <p:spPr bwMode="auto">
              <a:xfrm>
                <a:off x="5231709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6" name="TextBox 410"/>
              <p:cNvSpPr txBox="1">
                <a:spLocks noChangeArrowheads="1"/>
              </p:cNvSpPr>
              <p:nvPr/>
            </p:nvSpPr>
            <p:spPr bwMode="auto">
              <a:xfrm>
                <a:off x="6571843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7" name="TextBox 411"/>
              <p:cNvSpPr txBox="1">
                <a:spLocks noChangeArrowheads="1"/>
              </p:cNvSpPr>
              <p:nvPr/>
            </p:nvSpPr>
            <p:spPr bwMode="auto">
              <a:xfrm>
                <a:off x="2581892" y="445193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8" name="TextBox 412"/>
              <p:cNvSpPr txBox="1">
                <a:spLocks noChangeArrowheads="1"/>
              </p:cNvSpPr>
              <p:nvPr/>
            </p:nvSpPr>
            <p:spPr bwMode="auto">
              <a:xfrm>
                <a:off x="3946000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9" name="TextBox 413"/>
              <p:cNvSpPr txBox="1">
                <a:spLocks noChangeArrowheads="1"/>
              </p:cNvSpPr>
              <p:nvPr/>
            </p:nvSpPr>
            <p:spPr bwMode="auto">
              <a:xfrm>
                <a:off x="5231709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220" name="TextBox 414"/>
              <p:cNvSpPr txBox="1">
                <a:spLocks noChangeArrowheads="1"/>
              </p:cNvSpPr>
              <p:nvPr/>
            </p:nvSpPr>
            <p:spPr bwMode="auto">
              <a:xfrm>
                <a:off x="6571843" y="4453201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21" name="TextBox 415"/>
              <p:cNvSpPr txBox="1">
                <a:spLocks noChangeArrowheads="1"/>
              </p:cNvSpPr>
              <p:nvPr/>
            </p:nvSpPr>
            <p:spPr bwMode="auto">
              <a:xfrm>
                <a:off x="258350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222" name="TextBox 416"/>
              <p:cNvSpPr txBox="1">
                <a:spLocks noChangeArrowheads="1"/>
              </p:cNvSpPr>
              <p:nvPr/>
            </p:nvSpPr>
            <p:spPr bwMode="auto">
              <a:xfrm>
                <a:off x="3946000" y="577528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23" name="TextBox 417"/>
              <p:cNvSpPr txBox="1">
                <a:spLocks noChangeArrowheads="1"/>
              </p:cNvSpPr>
              <p:nvPr/>
            </p:nvSpPr>
            <p:spPr bwMode="auto">
              <a:xfrm>
                <a:off x="527747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24" name="TextBox 418"/>
              <p:cNvSpPr txBox="1">
                <a:spLocks noChangeArrowheads="1"/>
              </p:cNvSpPr>
              <p:nvPr/>
            </p:nvSpPr>
            <p:spPr bwMode="auto">
              <a:xfrm>
                <a:off x="6583468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</p:grpSp>
        <p:sp>
          <p:nvSpPr>
            <p:cNvPr id="197" name="TextBox 419"/>
            <p:cNvSpPr txBox="1">
              <a:spLocks noChangeArrowheads="1"/>
            </p:cNvSpPr>
            <p:nvPr/>
          </p:nvSpPr>
          <p:spPr bwMode="auto">
            <a:xfrm>
              <a:off x="3454071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198" name="TextBox 420"/>
            <p:cNvSpPr txBox="1">
              <a:spLocks noChangeArrowheads="1"/>
            </p:cNvSpPr>
            <p:nvPr/>
          </p:nvSpPr>
          <p:spPr bwMode="auto">
            <a:xfrm>
              <a:off x="476899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199" name="TextBox 421"/>
            <p:cNvSpPr txBox="1">
              <a:spLocks noChangeArrowheads="1"/>
            </p:cNvSpPr>
            <p:nvPr/>
          </p:nvSpPr>
          <p:spPr bwMode="auto">
            <a:xfrm>
              <a:off x="610831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200" name="TextBox 422"/>
            <p:cNvSpPr txBox="1">
              <a:spLocks noChangeArrowheads="1"/>
            </p:cNvSpPr>
            <p:nvPr/>
          </p:nvSpPr>
          <p:spPr bwMode="auto">
            <a:xfrm>
              <a:off x="744095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</p:grpSp>
      <p:cxnSp>
        <p:nvCxnSpPr>
          <p:cNvPr id="113" name="Straight Arrow Connector 112"/>
          <p:cNvCxnSpPr/>
          <p:nvPr/>
        </p:nvCxnSpPr>
        <p:spPr bwMode="auto">
          <a:xfrm flipV="1">
            <a:off x="2461760" y="924710"/>
            <a:ext cx="727075" cy="1111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3182877" y="622646"/>
            <a:ext cx="600075" cy="600075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26" name="TextBox 449"/>
          <p:cNvSpPr txBox="1">
            <a:spLocks noChangeArrowheads="1"/>
          </p:cNvSpPr>
          <p:nvPr/>
        </p:nvSpPr>
        <p:spPr bwMode="auto">
          <a:xfrm>
            <a:off x="1970088" y="655638"/>
            <a:ext cx="261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0" dirty="0">
                <a:solidFill>
                  <a:srgbClr val="404040"/>
                </a:solidFill>
                <a:latin typeface="Helvetica" charset="0"/>
                <a:cs typeface="Helvetica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37741"/>
            <a:ext cx="162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Greedy algorithm?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72B06-83ED-C340-8602-E418EDBA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2"/>
          <p:cNvGrpSpPr>
            <a:grpSpLocks/>
          </p:cNvGrpSpPr>
          <p:nvPr/>
        </p:nvGrpSpPr>
        <p:grpSpPr bwMode="auto">
          <a:xfrm>
            <a:off x="1849438" y="468478"/>
            <a:ext cx="5908675" cy="6054560"/>
            <a:chOff x="1849354" y="468232"/>
            <a:chExt cx="5908831" cy="6055306"/>
          </a:xfrm>
        </p:grpSpPr>
        <p:sp>
          <p:nvSpPr>
            <p:cNvPr id="115" name="Oval 114"/>
            <p:cNvSpPr/>
            <p:nvPr/>
          </p:nvSpPr>
          <p:spPr>
            <a:xfrm>
              <a:off x="1849354" y="625249"/>
              <a:ext cx="600091" cy="60173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176539" y="630915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503724" y="614135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5830909" y="614135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7158094" y="61254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1849354" y="1941449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3176539" y="1939860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503724" y="1941449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830909" y="1941449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7158094" y="1939860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849354" y="3268762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176539" y="3267174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503724" y="3268762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5830909" y="3268762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7158094" y="3268762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1849354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176539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4503724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5830909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7158094" y="4594487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1855705" y="5921801"/>
              <a:ext cx="601678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3176539" y="5920213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4503724" y="5920213"/>
              <a:ext cx="600091" cy="600149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830909" y="5921801"/>
              <a:ext cx="600091" cy="6017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158094" y="5921801"/>
              <a:ext cx="600091" cy="60173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cxnSp>
          <p:nvCxnSpPr>
            <p:cNvPr id="140" name="Straight Arrow Connector 139"/>
            <p:cNvCxnSpPr>
              <a:stCxn id="115" idx="6"/>
              <a:endCxn id="116" idx="2"/>
            </p:cNvCxnSpPr>
            <p:nvPr/>
          </p:nvCxnSpPr>
          <p:spPr>
            <a:xfrm>
              <a:off x="2449445" y="926118"/>
              <a:ext cx="727094" cy="487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16" idx="6"/>
              <a:endCxn id="117" idx="2"/>
            </p:cNvCxnSpPr>
            <p:nvPr/>
          </p:nvCxnSpPr>
          <p:spPr>
            <a:xfrm flipV="1">
              <a:off x="3776630" y="914210"/>
              <a:ext cx="727094" cy="1678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17" idx="6"/>
              <a:endCxn id="118" idx="2"/>
            </p:cNvCxnSpPr>
            <p:nvPr/>
          </p:nvCxnSpPr>
          <p:spPr>
            <a:xfrm>
              <a:off x="5103815" y="914209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18" idx="6"/>
              <a:endCxn id="119" idx="2"/>
            </p:cNvCxnSpPr>
            <p:nvPr/>
          </p:nvCxnSpPr>
          <p:spPr>
            <a:xfrm flipV="1">
              <a:off x="6431000" y="914209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19" idx="4"/>
              <a:endCxn id="124" idx="0"/>
            </p:cNvCxnSpPr>
            <p:nvPr/>
          </p:nvCxnSpPr>
          <p:spPr>
            <a:xfrm>
              <a:off x="7458139" y="1214284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18" idx="4"/>
              <a:endCxn id="123" idx="0"/>
            </p:cNvCxnSpPr>
            <p:nvPr/>
          </p:nvCxnSpPr>
          <p:spPr>
            <a:xfrm>
              <a:off x="6130954" y="1214284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17" idx="4"/>
              <a:endCxn id="122" idx="0"/>
            </p:cNvCxnSpPr>
            <p:nvPr/>
          </p:nvCxnSpPr>
          <p:spPr>
            <a:xfrm>
              <a:off x="4803769" y="1214284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16" idx="4"/>
              <a:endCxn id="121" idx="0"/>
            </p:cNvCxnSpPr>
            <p:nvPr/>
          </p:nvCxnSpPr>
          <p:spPr>
            <a:xfrm>
              <a:off x="3476585" y="1231064"/>
              <a:ext cx="0" cy="70879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15" idx="4"/>
              <a:endCxn id="120" idx="0"/>
            </p:cNvCxnSpPr>
            <p:nvPr/>
          </p:nvCxnSpPr>
          <p:spPr>
            <a:xfrm>
              <a:off x="2149399" y="1226986"/>
              <a:ext cx="0" cy="71446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20" idx="6"/>
              <a:endCxn id="121" idx="2"/>
            </p:cNvCxnSpPr>
            <p:nvPr/>
          </p:nvCxnSpPr>
          <p:spPr>
            <a:xfrm flipV="1">
              <a:off x="2449445" y="2239935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21" idx="6"/>
              <a:endCxn id="122" idx="2"/>
            </p:cNvCxnSpPr>
            <p:nvPr/>
          </p:nvCxnSpPr>
          <p:spPr>
            <a:xfrm>
              <a:off x="3776630" y="2239935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22" idx="6"/>
              <a:endCxn id="123" idx="2"/>
            </p:cNvCxnSpPr>
            <p:nvPr/>
          </p:nvCxnSpPr>
          <p:spPr>
            <a:xfrm>
              <a:off x="5103815" y="2241523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23" idx="6"/>
              <a:endCxn id="124" idx="2"/>
            </p:cNvCxnSpPr>
            <p:nvPr/>
          </p:nvCxnSpPr>
          <p:spPr>
            <a:xfrm flipV="1">
              <a:off x="6431000" y="2239935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20" idx="4"/>
              <a:endCxn id="125" idx="0"/>
            </p:cNvCxnSpPr>
            <p:nvPr/>
          </p:nvCxnSpPr>
          <p:spPr>
            <a:xfrm>
              <a:off x="2149399" y="2541598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21" idx="4"/>
              <a:endCxn id="126" idx="0"/>
            </p:cNvCxnSpPr>
            <p:nvPr/>
          </p:nvCxnSpPr>
          <p:spPr>
            <a:xfrm>
              <a:off x="3476584" y="2541598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122" idx="4"/>
              <a:endCxn id="127" idx="0"/>
            </p:cNvCxnSpPr>
            <p:nvPr/>
          </p:nvCxnSpPr>
          <p:spPr>
            <a:xfrm>
              <a:off x="4803769" y="2541598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23" idx="4"/>
              <a:endCxn id="128" idx="0"/>
            </p:cNvCxnSpPr>
            <p:nvPr/>
          </p:nvCxnSpPr>
          <p:spPr>
            <a:xfrm>
              <a:off x="6130954" y="2541598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24" idx="4"/>
              <a:endCxn id="129" idx="0"/>
            </p:cNvCxnSpPr>
            <p:nvPr/>
          </p:nvCxnSpPr>
          <p:spPr>
            <a:xfrm>
              <a:off x="7458139" y="2541598"/>
              <a:ext cx="0" cy="72716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25" idx="6"/>
              <a:endCxn id="126" idx="2"/>
            </p:cNvCxnSpPr>
            <p:nvPr/>
          </p:nvCxnSpPr>
          <p:spPr>
            <a:xfrm flipV="1">
              <a:off x="2449445" y="3567249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26" idx="6"/>
              <a:endCxn id="127" idx="2"/>
            </p:cNvCxnSpPr>
            <p:nvPr/>
          </p:nvCxnSpPr>
          <p:spPr>
            <a:xfrm>
              <a:off x="3776630" y="3567249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27" idx="6"/>
              <a:endCxn id="128" idx="2"/>
            </p:cNvCxnSpPr>
            <p:nvPr/>
          </p:nvCxnSpPr>
          <p:spPr>
            <a:xfrm>
              <a:off x="5103815" y="3568836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28" idx="6"/>
              <a:endCxn id="129" idx="2"/>
            </p:cNvCxnSpPr>
            <p:nvPr/>
          </p:nvCxnSpPr>
          <p:spPr>
            <a:xfrm>
              <a:off x="6431000" y="3568836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25" idx="4"/>
              <a:endCxn id="130" idx="0"/>
            </p:cNvCxnSpPr>
            <p:nvPr/>
          </p:nvCxnSpPr>
          <p:spPr>
            <a:xfrm>
              <a:off x="2149399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26" idx="4"/>
              <a:endCxn id="131" idx="0"/>
            </p:cNvCxnSpPr>
            <p:nvPr/>
          </p:nvCxnSpPr>
          <p:spPr>
            <a:xfrm>
              <a:off x="3476584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27" idx="4"/>
              <a:endCxn id="132" idx="0"/>
            </p:cNvCxnSpPr>
            <p:nvPr/>
          </p:nvCxnSpPr>
          <p:spPr>
            <a:xfrm>
              <a:off x="4803769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28" idx="4"/>
              <a:endCxn id="133" idx="0"/>
            </p:cNvCxnSpPr>
            <p:nvPr/>
          </p:nvCxnSpPr>
          <p:spPr>
            <a:xfrm>
              <a:off x="6130954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29" idx="4"/>
              <a:endCxn id="134" idx="0"/>
            </p:cNvCxnSpPr>
            <p:nvPr/>
          </p:nvCxnSpPr>
          <p:spPr>
            <a:xfrm>
              <a:off x="7458139" y="3868911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30" idx="6"/>
              <a:endCxn id="131" idx="2"/>
            </p:cNvCxnSpPr>
            <p:nvPr/>
          </p:nvCxnSpPr>
          <p:spPr>
            <a:xfrm>
              <a:off x="2449445" y="4894562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31" idx="6"/>
              <a:endCxn id="132" idx="2"/>
            </p:cNvCxnSpPr>
            <p:nvPr/>
          </p:nvCxnSpPr>
          <p:spPr>
            <a:xfrm>
              <a:off x="3776630" y="4894562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32" idx="6"/>
              <a:endCxn id="133" idx="2"/>
            </p:cNvCxnSpPr>
            <p:nvPr/>
          </p:nvCxnSpPr>
          <p:spPr>
            <a:xfrm>
              <a:off x="5103815" y="4896149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33" idx="6"/>
              <a:endCxn id="134" idx="2"/>
            </p:cNvCxnSpPr>
            <p:nvPr/>
          </p:nvCxnSpPr>
          <p:spPr>
            <a:xfrm flipV="1">
              <a:off x="6431000" y="4894562"/>
              <a:ext cx="72709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30" idx="4"/>
              <a:endCxn id="135" idx="0"/>
            </p:cNvCxnSpPr>
            <p:nvPr/>
          </p:nvCxnSpPr>
          <p:spPr>
            <a:xfrm>
              <a:off x="2149399" y="5196224"/>
              <a:ext cx="635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31" idx="4"/>
              <a:endCxn id="136" idx="0"/>
            </p:cNvCxnSpPr>
            <p:nvPr/>
          </p:nvCxnSpPr>
          <p:spPr>
            <a:xfrm>
              <a:off x="3476584" y="5196224"/>
              <a:ext cx="0" cy="72398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32" idx="4"/>
              <a:endCxn id="137" idx="0"/>
            </p:cNvCxnSpPr>
            <p:nvPr/>
          </p:nvCxnSpPr>
          <p:spPr>
            <a:xfrm>
              <a:off x="4803769" y="5196224"/>
              <a:ext cx="0" cy="72398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33" idx="4"/>
              <a:endCxn id="138" idx="0"/>
            </p:cNvCxnSpPr>
            <p:nvPr/>
          </p:nvCxnSpPr>
          <p:spPr>
            <a:xfrm>
              <a:off x="6130954" y="5196224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34" idx="4"/>
              <a:endCxn id="139" idx="0"/>
            </p:cNvCxnSpPr>
            <p:nvPr/>
          </p:nvCxnSpPr>
          <p:spPr>
            <a:xfrm>
              <a:off x="7458139" y="5196224"/>
              <a:ext cx="0" cy="72557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35" idx="6"/>
              <a:endCxn id="136" idx="2"/>
            </p:cNvCxnSpPr>
            <p:nvPr/>
          </p:nvCxnSpPr>
          <p:spPr>
            <a:xfrm flipV="1">
              <a:off x="2457382" y="6220287"/>
              <a:ext cx="719157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36" idx="6"/>
              <a:endCxn id="137" idx="2"/>
            </p:cNvCxnSpPr>
            <p:nvPr/>
          </p:nvCxnSpPr>
          <p:spPr>
            <a:xfrm>
              <a:off x="3776630" y="6220287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37" idx="6"/>
              <a:endCxn id="138" idx="2"/>
            </p:cNvCxnSpPr>
            <p:nvPr/>
          </p:nvCxnSpPr>
          <p:spPr>
            <a:xfrm>
              <a:off x="5103815" y="6220287"/>
              <a:ext cx="727094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38" idx="6"/>
              <a:endCxn id="139" idx="2"/>
            </p:cNvCxnSpPr>
            <p:nvPr/>
          </p:nvCxnSpPr>
          <p:spPr>
            <a:xfrm>
              <a:off x="6431000" y="6223463"/>
              <a:ext cx="72709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382"/>
            <p:cNvSpPr txBox="1">
              <a:spLocks noChangeArrowheads="1"/>
            </p:cNvSpPr>
            <p:nvPr/>
          </p:nvSpPr>
          <p:spPr bwMode="auto">
            <a:xfrm>
              <a:off x="3441875" y="1260516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81" name="TextBox 383"/>
            <p:cNvSpPr txBox="1">
              <a:spLocks noChangeArrowheads="1"/>
            </p:cNvSpPr>
            <p:nvPr/>
          </p:nvSpPr>
          <p:spPr bwMode="auto">
            <a:xfrm>
              <a:off x="2121664" y="1260516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82" name="TextBox 384"/>
            <p:cNvSpPr txBox="1">
              <a:spLocks noChangeArrowheads="1"/>
            </p:cNvSpPr>
            <p:nvPr/>
          </p:nvSpPr>
          <p:spPr bwMode="auto">
            <a:xfrm>
              <a:off x="7409511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183" name="TextBox 385"/>
            <p:cNvSpPr txBox="1">
              <a:spLocks noChangeArrowheads="1"/>
            </p:cNvSpPr>
            <p:nvPr/>
          </p:nvSpPr>
          <p:spPr bwMode="auto">
            <a:xfrm>
              <a:off x="6096123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84" name="TextBox 386"/>
            <p:cNvSpPr txBox="1">
              <a:spLocks noChangeArrowheads="1"/>
            </p:cNvSpPr>
            <p:nvPr/>
          </p:nvSpPr>
          <p:spPr bwMode="auto">
            <a:xfrm>
              <a:off x="4768999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185" name="TextBox 387"/>
            <p:cNvSpPr txBox="1">
              <a:spLocks noChangeArrowheads="1"/>
            </p:cNvSpPr>
            <p:nvPr/>
          </p:nvSpPr>
          <p:spPr bwMode="auto">
            <a:xfrm>
              <a:off x="2114751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186" name="TextBox 388"/>
            <p:cNvSpPr txBox="1">
              <a:spLocks noChangeArrowheads="1"/>
            </p:cNvSpPr>
            <p:nvPr/>
          </p:nvSpPr>
          <p:spPr bwMode="auto">
            <a:xfrm>
              <a:off x="3441875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187" name="TextBox 389"/>
            <p:cNvSpPr txBox="1">
              <a:spLocks noChangeArrowheads="1"/>
            </p:cNvSpPr>
            <p:nvPr/>
          </p:nvSpPr>
          <p:spPr bwMode="auto">
            <a:xfrm>
              <a:off x="4768999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188" name="TextBox 390"/>
            <p:cNvSpPr txBox="1">
              <a:spLocks noChangeArrowheads="1"/>
            </p:cNvSpPr>
            <p:nvPr/>
          </p:nvSpPr>
          <p:spPr bwMode="auto">
            <a:xfrm>
              <a:off x="6108319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189" name="TextBox 391"/>
            <p:cNvSpPr txBox="1">
              <a:spLocks noChangeArrowheads="1"/>
            </p:cNvSpPr>
            <p:nvPr/>
          </p:nvSpPr>
          <p:spPr bwMode="auto">
            <a:xfrm>
              <a:off x="7394029" y="2601446"/>
              <a:ext cx="170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0" name="TextBox 392"/>
            <p:cNvSpPr txBox="1">
              <a:spLocks noChangeArrowheads="1"/>
            </p:cNvSpPr>
            <p:nvPr/>
          </p:nvSpPr>
          <p:spPr bwMode="auto">
            <a:xfrm>
              <a:off x="2145484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91" name="TextBox 393"/>
            <p:cNvSpPr txBox="1">
              <a:spLocks noChangeArrowheads="1"/>
            </p:cNvSpPr>
            <p:nvPr/>
          </p:nvSpPr>
          <p:spPr bwMode="auto">
            <a:xfrm>
              <a:off x="3454071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92" name="TextBox 394"/>
            <p:cNvSpPr txBox="1">
              <a:spLocks noChangeArrowheads="1"/>
            </p:cNvSpPr>
            <p:nvPr/>
          </p:nvSpPr>
          <p:spPr bwMode="auto">
            <a:xfrm>
              <a:off x="4768999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193" name="TextBox 395"/>
            <p:cNvSpPr txBox="1">
              <a:spLocks noChangeArrowheads="1"/>
            </p:cNvSpPr>
            <p:nvPr/>
          </p:nvSpPr>
          <p:spPr bwMode="auto">
            <a:xfrm>
              <a:off x="6108319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194" name="TextBox 396"/>
            <p:cNvSpPr txBox="1">
              <a:spLocks noChangeArrowheads="1"/>
            </p:cNvSpPr>
            <p:nvPr/>
          </p:nvSpPr>
          <p:spPr bwMode="auto">
            <a:xfrm>
              <a:off x="7399539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5" name="TextBox 397"/>
            <p:cNvSpPr txBox="1">
              <a:spLocks noChangeArrowheads="1"/>
            </p:cNvSpPr>
            <p:nvPr/>
          </p:nvSpPr>
          <p:spPr bwMode="auto">
            <a:xfrm>
              <a:off x="214548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grpSp>
          <p:nvGrpSpPr>
            <p:cNvPr id="196" name="Group 398"/>
            <p:cNvGrpSpPr>
              <a:grpSpLocks/>
            </p:cNvGrpSpPr>
            <p:nvPr/>
          </p:nvGrpSpPr>
          <p:grpSpPr bwMode="auto">
            <a:xfrm>
              <a:off x="2573230" y="468232"/>
              <a:ext cx="4248441" cy="5772495"/>
              <a:chOff x="2573230" y="468232"/>
              <a:chExt cx="4248441" cy="5772495"/>
            </a:xfrm>
          </p:grpSpPr>
          <p:sp>
            <p:nvSpPr>
              <p:cNvPr id="205" name="TextBox 399"/>
              <p:cNvSpPr txBox="1">
                <a:spLocks noChangeArrowheads="1"/>
              </p:cNvSpPr>
              <p:nvPr/>
            </p:nvSpPr>
            <p:spPr bwMode="auto">
              <a:xfrm>
                <a:off x="2583502" y="46823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06" name="TextBox 400"/>
              <p:cNvSpPr txBox="1">
                <a:spLocks noChangeArrowheads="1"/>
              </p:cNvSpPr>
              <p:nvPr/>
            </p:nvSpPr>
            <p:spPr bwMode="auto">
              <a:xfrm>
                <a:off x="3911676" y="488025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07" name="TextBox 401"/>
              <p:cNvSpPr txBox="1">
                <a:spLocks noChangeArrowheads="1"/>
              </p:cNvSpPr>
              <p:nvPr/>
            </p:nvSpPr>
            <p:spPr bwMode="auto">
              <a:xfrm>
                <a:off x="5232524" y="470566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208" name="TextBox 402"/>
              <p:cNvSpPr txBox="1">
                <a:spLocks noChangeArrowheads="1"/>
              </p:cNvSpPr>
              <p:nvPr/>
            </p:nvSpPr>
            <p:spPr bwMode="auto">
              <a:xfrm>
                <a:off x="6559648" y="484465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209" name="TextBox 403"/>
              <p:cNvSpPr txBox="1">
                <a:spLocks noChangeArrowheads="1"/>
              </p:cNvSpPr>
              <p:nvPr/>
            </p:nvSpPr>
            <p:spPr bwMode="auto">
              <a:xfrm>
                <a:off x="2587036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0" name="TextBox 404"/>
              <p:cNvSpPr txBox="1">
                <a:spLocks noChangeArrowheads="1"/>
              </p:cNvSpPr>
              <p:nvPr/>
            </p:nvSpPr>
            <p:spPr bwMode="auto">
              <a:xfrm>
                <a:off x="3918390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11" name="TextBox 405"/>
              <p:cNvSpPr txBox="1">
                <a:spLocks noChangeArrowheads="1"/>
              </p:cNvSpPr>
              <p:nvPr/>
            </p:nvSpPr>
            <p:spPr bwMode="auto">
              <a:xfrm>
                <a:off x="5231709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212" name="TextBox 406"/>
              <p:cNvSpPr txBox="1">
                <a:spLocks noChangeArrowheads="1"/>
              </p:cNvSpPr>
              <p:nvPr/>
            </p:nvSpPr>
            <p:spPr bwMode="auto">
              <a:xfrm>
                <a:off x="6569663" y="179769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13" name="TextBox 407"/>
              <p:cNvSpPr txBox="1">
                <a:spLocks noChangeArrowheads="1"/>
              </p:cNvSpPr>
              <p:nvPr/>
            </p:nvSpPr>
            <p:spPr bwMode="auto">
              <a:xfrm>
                <a:off x="257323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214" name="TextBox 408"/>
              <p:cNvSpPr txBox="1">
                <a:spLocks noChangeArrowheads="1"/>
              </p:cNvSpPr>
              <p:nvPr/>
            </p:nvSpPr>
            <p:spPr bwMode="auto">
              <a:xfrm>
                <a:off x="391839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7</a:t>
                </a:r>
              </a:p>
            </p:txBody>
          </p:sp>
          <p:sp>
            <p:nvSpPr>
              <p:cNvPr id="215" name="TextBox 409"/>
              <p:cNvSpPr txBox="1">
                <a:spLocks noChangeArrowheads="1"/>
              </p:cNvSpPr>
              <p:nvPr/>
            </p:nvSpPr>
            <p:spPr bwMode="auto">
              <a:xfrm>
                <a:off x="5231709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6" name="TextBox 410"/>
              <p:cNvSpPr txBox="1">
                <a:spLocks noChangeArrowheads="1"/>
              </p:cNvSpPr>
              <p:nvPr/>
            </p:nvSpPr>
            <p:spPr bwMode="auto">
              <a:xfrm>
                <a:off x="6571843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7" name="TextBox 411"/>
              <p:cNvSpPr txBox="1">
                <a:spLocks noChangeArrowheads="1"/>
              </p:cNvSpPr>
              <p:nvPr/>
            </p:nvSpPr>
            <p:spPr bwMode="auto">
              <a:xfrm>
                <a:off x="2581892" y="445193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8" name="TextBox 412"/>
              <p:cNvSpPr txBox="1">
                <a:spLocks noChangeArrowheads="1"/>
              </p:cNvSpPr>
              <p:nvPr/>
            </p:nvSpPr>
            <p:spPr bwMode="auto">
              <a:xfrm>
                <a:off x="3946000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19" name="TextBox 413"/>
              <p:cNvSpPr txBox="1">
                <a:spLocks noChangeArrowheads="1"/>
              </p:cNvSpPr>
              <p:nvPr/>
            </p:nvSpPr>
            <p:spPr bwMode="auto">
              <a:xfrm>
                <a:off x="5231709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220" name="TextBox 414"/>
              <p:cNvSpPr txBox="1">
                <a:spLocks noChangeArrowheads="1"/>
              </p:cNvSpPr>
              <p:nvPr/>
            </p:nvSpPr>
            <p:spPr bwMode="auto">
              <a:xfrm>
                <a:off x="6571843" y="4453201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21" name="TextBox 415"/>
              <p:cNvSpPr txBox="1">
                <a:spLocks noChangeArrowheads="1"/>
              </p:cNvSpPr>
              <p:nvPr/>
            </p:nvSpPr>
            <p:spPr bwMode="auto">
              <a:xfrm>
                <a:off x="258350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222" name="TextBox 416"/>
              <p:cNvSpPr txBox="1">
                <a:spLocks noChangeArrowheads="1"/>
              </p:cNvSpPr>
              <p:nvPr/>
            </p:nvSpPr>
            <p:spPr bwMode="auto">
              <a:xfrm>
                <a:off x="3946000" y="577528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223" name="TextBox 417"/>
              <p:cNvSpPr txBox="1">
                <a:spLocks noChangeArrowheads="1"/>
              </p:cNvSpPr>
              <p:nvPr/>
            </p:nvSpPr>
            <p:spPr bwMode="auto">
              <a:xfrm>
                <a:off x="527747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224" name="TextBox 418"/>
              <p:cNvSpPr txBox="1">
                <a:spLocks noChangeArrowheads="1"/>
              </p:cNvSpPr>
              <p:nvPr/>
            </p:nvSpPr>
            <p:spPr bwMode="auto">
              <a:xfrm>
                <a:off x="6583468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</p:grpSp>
        <p:sp>
          <p:nvSpPr>
            <p:cNvPr id="197" name="TextBox 419"/>
            <p:cNvSpPr txBox="1">
              <a:spLocks noChangeArrowheads="1"/>
            </p:cNvSpPr>
            <p:nvPr/>
          </p:nvSpPr>
          <p:spPr bwMode="auto">
            <a:xfrm>
              <a:off x="3454071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198" name="TextBox 420"/>
            <p:cNvSpPr txBox="1">
              <a:spLocks noChangeArrowheads="1"/>
            </p:cNvSpPr>
            <p:nvPr/>
          </p:nvSpPr>
          <p:spPr bwMode="auto">
            <a:xfrm>
              <a:off x="476899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199" name="TextBox 421"/>
            <p:cNvSpPr txBox="1">
              <a:spLocks noChangeArrowheads="1"/>
            </p:cNvSpPr>
            <p:nvPr/>
          </p:nvSpPr>
          <p:spPr bwMode="auto">
            <a:xfrm>
              <a:off x="610831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200" name="TextBox 422"/>
            <p:cNvSpPr txBox="1">
              <a:spLocks noChangeArrowheads="1"/>
            </p:cNvSpPr>
            <p:nvPr/>
          </p:nvSpPr>
          <p:spPr bwMode="auto">
            <a:xfrm>
              <a:off x="744095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</p:grpSp>
      <p:cxnSp>
        <p:nvCxnSpPr>
          <p:cNvPr id="113" name="Straight Arrow Connector 112"/>
          <p:cNvCxnSpPr/>
          <p:nvPr/>
        </p:nvCxnSpPr>
        <p:spPr bwMode="auto">
          <a:xfrm flipV="1">
            <a:off x="2461760" y="924710"/>
            <a:ext cx="727075" cy="1111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3182877" y="622646"/>
            <a:ext cx="600075" cy="600075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26" name="Oval 225"/>
          <p:cNvSpPr/>
          <p:nvPr/>
        </p:nvSpPr>
        <p:spPr>
          <a:xfrm>
            <a:off x="4495800" y="609600"/>
            <a:ext cx="600075" cy="600075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27" name="Oval 226"/>
          <p:cNvSpPr/>
          <p:nvPr/>
        </p:nvSpPr>
        <p:spPr>
          <a:xfrm>
            <a:off x="5832361" y="609600"/>
            <a:ext cx="600075" cy="600075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230" name="Oval 229"/>
          <p:cNvSpPr/>
          <p:nvPr/>
        </p:nvSpPr>
        <p:spPr>
          <a:xfrm>
            <a:off x="5830888" y="1941513"/>
            <a:ext cx="600075" cy="600075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Helvetica"/>
              <a:cs typeface="Helvetica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70575" y="1982788"/>
            <a:ext cx="568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rPr>
              <a:t>13</a:t>
            </a:r>
          </a:p>
        </p:txBody>
      </p:sp>
      <p:cxnSp>
        <p:nvCxnSpPr>
          <p:cNvPr id="232" name="Straight Arrow Connector 231"/>
          <p:cNvCxnSpPr/>
          <p:nvPr/>
        </p:nvCxnSpPr>
        <p:spPr>
          <a:xfrm>
            <a:off x="3776662" y="923926"/>
            <a:ext cx="727075" cy="158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5097011" y="914400"/>
            <a:ext cx="72707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6125573" y="1197559"/>
            <a:ext cx="0" cy="72707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5830888" y="3268663"/>
            <a:ext cx="600075" cy="600075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Helvetica"/>
              <a:cs typeface="Helvetic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857875" y="3308350"/>
            <a:ext cx="568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rPr>
              <a:t>15</a:t>
            </a:r>
          </a:p>
        </p:txBody>
      </p:sp>
      <p:cxnSp>
        <p:nvCxnSpPr>
          <p:cNvPr id="238" name="Straight Arrow Connector 237"/>
          <p:cNvCxnSpPr/>
          <p:nvPr/>
        </p:nvCxnSpPr>
        <p:spPr>
          <a:xfrm>
            <a:off x="6142037" y="2543095"/>
            <a:ext cx="0" cy="72707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Oval 227"/>
          <p:cNvSpPr/>
          <p:nvPr/>
        </p:nvSpPr>
        <p:spPr>
          <a:xfrm>
            <a:off x="7158038" y="3268663"/>
            <a:ext cx="600075" cy="600075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Helvetica"/>
              <a:cs typeface="Helvetica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7197725" y="3308350"/>
            <a:ext cx="568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rPr>
              <a:t>19</a:t>
            </a:r>
          </a:p>
        </p:txBody>
      </p:sp>
      <p:cxnSp>
        <p:nvCxnSpPr>
          <p:cNvPr id="234" name="Straight Arrow Connector 233"/>
          <p:cNvCxnSpPr/>
          <p:nvPr/>
        </p:nvCxnSpPr>
        <p:spPr>
          <a:xfrm>
            <a:off x="6426200" y="3584039"/>
            <a:ext cx="72707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7158038" y="4594225"/>
            <a:ext cx="600075" cy="601663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Helvetica"/>
              <a:cs typeface="Helvetic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197725" y="4619625"/>
            <a:ext cx="5667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rPr>
              <a:t>20</a:t>
            </a:r>
          </a:p>
        </p:txBody>
      </p:sp>
      <p:cxnSp>
        <p:nvCxnSpPr>
          <p:cNvPr id="241" name="Straight Arrow Connector 240"/>
          <p:cNvCxnSpPr/>
          <p:nvPr/>
        </p:nvCxnSpPr>
        <p:spPr>
          <a:xfrm>
            <a:off x="7457755" y="3873594"/>
            <a:ext cx="0" cy="727075"/>
          </a:xfrm>
          <a:prstGeom prst="straightConnector1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>
            <a:spLocks noChangeArrowheads="1"/>
          </p:cNvSpPr>
          <p:nvPr/>
        </p:nvSpPr>
        <p:spPr bwMode="auto">
          <a:xfrm>
            <a:off x="7183438" y="5959475"/>
            <a:ext cx="56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0" dirty="0">
                <a:solidFill>
                  <a:srgbClr val="404040"/>
                </a:solidFill>
                <a:latin typeface="Helvetica" charset="0"/>
                <a:cs typeface="Helvetica" charset="0"/>
              </a:rPr>
              <a:t>23</a:t>
            </a: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7455672" y="5195888"/>
            <a:ext cx="0" cy="727075"/>
          </a:xfrm>
          <a:prstGeom prst="straightConnector1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449"/>
          <p:cNvSpPr txBox="1">
            <a:spLocks noChangeArrowheads="1"/>
          </p:cNvSpPr>
          <p:nvPr/>
        </p:nvSpPr>
        <p:spPr bwMode="auto">
          <a:xfrm>
            <a:off x="1970088" y="655638"/>
            <a:ext cx="261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0" dirty="0">
                <a:solidFill>
                  <a:srgbClr val="404040"/>
                </a:solidFill>
                <a:latin typeface="Helvetica" charset="0"/>
                <a:cs typeface="Helvetica" charset="0"/>
              </a:rPr>
              <a:t>0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6200" y="3037741"/>
            <a:ext cx="162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Greedy algorithm?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5AB41B-A58A-1F49-B414-397C4C6C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230" grpId="0" animBg="1"/>
      <p:bldP spid="231" grpId="0"/>
      <p:bldP spid="236" grpId="0" animBg="1"/>
      <p:bldP spid="237" grpId="0"/>
      <p:bldP spid="228" grpId="0" animBg="1"/>
      <p:bldP spid="229" grpId="0"/>
      <p:bldP spid="239" grpId="0" animBg="1"/>
      <p:bldP spid="240" grpId="0"/>
      <p:bldP spid="2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49438" y="468313"/>
            <a:ext cx="5908675" cy="6054725"/>
            <a:chOff x="1848868" y="468232"/>
            <a:chExt cx="5909467" cy="6055048"/>
          </a:xfrm>
        </p:grpSpPr>
        <p:sp>
          <p:nvSpPr>
            <p:cNvPr id="4" name="Oval 3"/>
            <p:cNvSpPr/>
            <p:nvPr/>
          </p:nvSpPr>
          <p:spPr>
            <a:xfrm>
              <a:off x="1848868" y="625402"/>
              <a:ext cx="601743" cy="60010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176196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03524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30852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56591" y="612702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48868" y="1941511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76196" y="1939923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03524" y="194151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830852" y="194151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156591" y="1939923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48868" y="3268731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176196" y="3267143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03524" y="326873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30852" y="326873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156591" y="3268731"/>
              <a:ext cx="601744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848868" y="4594364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176196" y="4594364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03524" y="4595952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30852" y="4595952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156591" y="4594364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855219" y="5921585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176196" y="5919998"/>
              <a:ext cx="600155" cy="60169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503524" y="5919998"/>
              <a:ext cx="600155" cy="60169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830852" y="5921585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156591" y="5921585"/>
              <a:ext cx="601744" cy="601695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cxnSp>
          <p:nvCxnSpPr>
            <p:cNvPr id="29" name="Straight Arrow Connector 28"/>
            <p:cNvCxnSpPr>
              <a:stCxn id="4" idx="6"/>
              <a:endCxn id="5" idx="2"/>
            </p:cNvCxnSpPr>
            <p:nvPr/>
          </p:nvCxnSpPr>
          <p:spPr>
            <a:xfrm flipV="1">
              <a:off x="2450611" y="914343"/>
              <a:ext cx="725585" cy="11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5" idx="6"/>
              <a:endCxn id="6" idx="2"/>
            </p:cNvCxnSpPr>
            <p:nvPr/>
          </p:nvCxnSpPr>
          <p:spPr>
            <a:xfrm>
              <a:off x="3776351" y="914343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6"/>
              <a:endCxn id="7" idx="2"/>
            </p:cNvCxnSpPr>
            <p:nvPr/>
          </p:nvCxnSpPr>
          <p:spPr>
            <a:xfrm>
              <a:off x="5103679" y="914343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6"/>
              <a:endCxn id="8" idx="2"/>
            </p:cNvCxnSpPr>
            <p:nvPr/>
          </p:nvCxnSpPr>
          <p:spPr>
            <a:xfrm flipV="1">
              <a:off x="6431007" y="914343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4"/>
              <a:endCxn id="13" idx="0"/>
            </p:cNvCxnSpPr>
            <p:nvPr/>
          </p:nvCxnSpPr>
          <p:spPr>
            <a:xfrm>
              <a:off x="7458257" y="1214397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4"/>
              <a:endCxn id="12" idx="0"/>
            </p:cNvCxnSpPr>
            <p:nvPr/>
          </p:nvCxnSpPr>
          <p:spPr>
            <a:xfrm>
              <a:off x="6130929" y="1214397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6" idx="4"/>
              <a:endCxn id="11" idx="0"/>
            </p:cNvCxnSpPr>
            <p:nvPr/>
          </p:nvCxnSpPr>
          <p:spPr>
            <a:xfrm>
              <a:off x="4803601" y="1214397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1" idx="1"/>
            </p:cNvCxnSpPr>
            <p:nvPr/>
          </p:nvCxnSpPr>
          <p:spPr>
            <a:xfrm>
              <a:off x="3120625" y="1562077"/>
              <a:ext cx="1470222" cy="46675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" idx="4"/>
              <a:endCxn id="9" idx="0"/>
            </p:cNvCxnSpPr>
            <p:nvPr/>
          </p:nvCxnSpPr>
          <p:spPr>
            <a:xfrm>
              <a:off x="2148945" y="1225509"/>
              <a:ext cx="0" cy="71600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0" idx="2"/>
            </p:cNvCxnSpPr>
            <p:nvPr/>
          </p:nvCxnSpPr>
          <p:spPr>
            <a:xfrm flipV="1">
              <a:off x="2450611" y="2239977"/>
              <a:ext cx="725585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0" idx="6"/>
              <a:endCxn id="11" idx="2"/>
            </p:cNvCxnSpPr>
            <p:nvPr/>
          </p:nvCxnSpPr>
          <p:spPr>
            <a:xfrm>
              <a:off x="3776351" y="2239977"/>
              <a:ext cx="72717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1" idx="6"/>
              <a:endCxn id="12" idx="2"/>
            </p:cNvCxnSpPr>
            <p:nvPr/>
          </p:nvCxnSpPr>
          <p:spPr>
            <a:xfrm>
              <a:off x="5103679" y="2241564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2" idx="6"/>
              <a:endCxn id="13" idx="2"/>
            </p:cNvCxnSpPr>
            <p:nvPr/>
          </p:nvCxnSpPr>
          <p:spPr>
            <a:xfrm flipV="1">
              <a:off x="6431007" y="2239977"/>
              <a:ext cx="72558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4"/>
              <a:endCxn id="14" idx="0"/>
            </p:cNvCxnSpPr>
            <p:nvPr/>
          </p:nvCxnSpPr>
          <p:spPr>
            <a:xfrm>
              <a:off x="2148945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4"/>
              <a:endCxn id="15" idx="0"/>
            </p:cNvCxnSpPr>
            <p:nvPr/>
          </p:nvCxnSpPr>
          <p:spPr>
            <a:xfrm>
              <a:off x="3476273" y="254161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4"/>
              <a:endCxn id="16" idx="0"/>
            </p:cNvCxnSpPr>
            <p:nvPr/>
          </p:nvCxnSpPr>
          <p:spPr>
            <a:xfrm>
              <a:off x="4803601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18" idx="1"/>
            </p:cNvCxnSpPr>
            <p:nvPr/>
          </p:nvCxnSpPr>
          <p:spPr>
            <a:xfrm>
              <a:off x="5705422" y="3055995"/>
              <a:ext cx="1540081" cy="30005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4"/>
              <a:endCxn id="18" idx="0"/>
            </p:cNvCxnSpPr>
            <p:nvPr/>
          </p:nvCxnSpPr>
          <p:spPr>
            <a:xfrm>
              <a:off x="7458257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6"/>
              <a:endCxn id="15" idx="2"/>
            </p:cNvCxnSpPr>
            <p:nvPr/>
          </p:nvCxnSpPr>
          <p:spPr>
            <a:xfrm flipV="1">
              <a:off x="2450611" y="3567197"/>
              <a:ext cx="725585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5" idx="6"/>
              <a:endCxn id="16" idx="2"/>
            </p:cNvCxnSpPr>
            <p:nvPr/>
          </p:nvCxnSpPr>
          <p:spPr>
            <a:xfrm>
              <a:off x="3776351" y="3567197"/>
              <a:ext cx="72717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7" idx="6"/>
              <a:endCxn id="18" idx="2"/>
            </p:cNvCxnSpPr>
            <p:nvPr/>
          </p:nvCxnSpPr>
          <p:spPr>
            <a:xfrm>
              <a:off x="6431007" y="3568784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4" idx="4"/>
              <a:endCxn id="19" idx="0"/>
            </p:cNvCxnSpPr>
            <p:nvPr/>
          </p:nvCxnSpPr>
          <p:spPr>
            <a:xfrm>
              <a:off x="2148945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5" idx="4"/>
              <a:endCxn id="20" idx="0"/>
            </p:cNvCxnSpPr>
            <p:nvPr/>
          </p:nvCxnSpPr>
          <p:spPr>
            <a:xfrm>
              <a:off x="3476273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2" idx="1"/>
            </p:cNvCxnSpPr>
            <p:nvPr/>
          </p:nvCxnSpPr>
          <p:spPr>
            <a:xfrm>
              <a:off x="3692202" y="3797397"/>
              <a:ext cx="2225973" cy="88587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7" idx="4"/>
              <a:endCxn id="22" idx="0"/>
            </p:cNvCxnSpPr>
            <p:nvPr/>
          </p:nvCxnSpPr>
          <p:spPr>
            <a:xfrm>
              <a:off x="6130929" y="386883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8" idx="4"/>
              <a:endCxn id="23" idx="0"/>
            </p:cNvCxnSpPr>
            <p:nvPr/>
          </p:nvCxnSpPr>
          <p:spPr>
            <a:xfrm>
              <a:off x="7458257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9" idx="6"/>
              <a:endCxn id="20" idx="2"/>
            </p:cNvCxnSpPr>
            <p:nvPr/>
          </p:nvCxnSpPr>
          <p:spPr>
            <a:xfrm>
              <a:off x="2450611" y="4894418"/>
              <a:ext cx="725585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0" idx="6"/>
              <a:endCxn id="21" idx="2"/>
            </p:cNvCxnSpPr>
            <p:nvPr/>
          </p:nvCxnSpPr>
          <p:spPr>
            <a:xfrm>
              <a:off x="3776351" y="4894418"/>
              <a:ext cx="72717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1" idx="6"/>
              <a:endCxn id="22" idx="2"/>
            </p:cNvCxnSpPr>
            <p:nvPr/>
          </p:nvCxnSpPr>
          <p:spPr>
            <a:xfrm>
              <a:off x="5103679" y="4896005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2" idx="6"/>
              <a:endCxn id="23" idx="2"/>
            </p:cNvCxnSpPr>
            <p:nvPr/>
          </p:nvCxnSpPr>
          <p:spPr>
            <a:xfrm flipV="1">
              <a:off x="6431007" y="4894418"/>
              <a:ext cx="72558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9" idx="4"/>
              <a:endCxn id="24" idx="0"/>
            </p:cNvCxnSpPr>
            <p:nvPr/>
          </p:nvCxnSpPr>
          <p:spPr>
            <a:xfrm>
              <a:off x="2148945" y="5196059"/>
              <a:ext cx="7939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0" idx="4"/>
              <a:endCxn id="25" idx="0"/>
            </p:cNvCxnSpPr>
            <p:nvPr/>
          </p:nvCxnSpPr>
          <p:spPr>
            <a:xfrm>
              <a:off x="3476273" y="5196059"/>
              <a:ext cx="0" cy="72393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1" idx="4"/>
              <a:endCxn id="26" idx="0"/>
            </p:cNvCxnSpPr>
            <p:nvPr/>
          </p:nvCxnSpPr>
          <p:spPr>
            <a:xfrm>
              <a:off x="4803601" y="5196059"/>
              <a:ext cx="0" cy="72393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2" idx="4"/>
              <a:endCxn id="27" idx="0"/>
            </p:cNvCxnSpPr>
            <p:nvPr/>
          </p:nvCxnSpPr>
          <p:spPr>
            <a:xfrm>
              <a:off x="6130929" y="5196059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3" idx="4"/>
              <a:endCxn id="28" idx="0"/>
            </p:cNvCxnSpPr>
            <p:nvPr/>
          </p:nvCxnSpPr>
          <p:spPr>
            <a:xfrm>
              <a:off x="7458257" y="5196059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24" idx="6"/>
              <a:endCxn id="25" idx="2"/>
            </p:cNvCxnSpPr>
            <p:nvPr/>
          </p:nvCxnSpPr>
          <p:spPr>
            <a:xfrm flipV="1">
              <a:off x="2456961" y="6220051"/>
              <a:ext cx="719234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5" idx="6"/>
              <a:endCxn id="26" idx="2"/>
            </p:cNvCxnSpPr>
            <p:nvPr/>
          </p:nvCxnSpPr>
          <p:spPr>
            <a:xfrm>
              <a:off x="3776351" y="6220051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6" idx="6"/>
              <a:endCxn id="27" idx="2"/>
            </p:cNvCxnSpPr>
            <p:nvPr/>
          </p:nvCxnSpPr>
          <p:spPr>
            <a:xfrm>
              <a:off x="5103679" y="6220051"/>
              <a:ext cx="727172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7" idx="6"/>
              <a:endCxn id="28" idx="2"/>
            </p:cNvCxnSpPr>
            <p:nvPr/>
          </p:nvCxnSpPr>
          <p:spPr>
            <a:xfrm>
              <a:off x="6431007" y="6223226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383"/>
            <p:cNvSpPr txBox="1">
              <a:spLocks noChangeArrowheads="1"/>
            </p:cNvSpPr>
            <p:nvPr/>
          </p:nvSpPr>
          <p:spPr bwMode="auto">
            <a:xfrm>
              <a:off x="2121664" y="1260516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69" name="TextBox 384"/>
            <p:cNvSpPr txBox="1">
              <a:spLocks noChangeArrowheads="1"/>
            </p:cNvSpPr>
            <p:nvPr/>
          </p:nvSpPr>
          <p:spPr bwMode="auto">
            <a:xfrm>
              <a:off x="7409511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70" name="TextBox 385"/>
            <p:cNvSpPr txBox="1">
              <a:spLocks noChangeArrowheads="1"/>
            </p:cNvSpPr>
            <p:nvPr/>
          </p:nvSpPr>
          <p:spPr bwMode="auto">
            <a:xfrm>
              <a:off x="6702569" y="383395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1" name="TextBox 386"/>
            <p:cNvSpPr txBox="1">
              <a:spLocks noChangeArrowheads="1"/>
            </p:cNvSpPr>
            <p:nvPr/>
          </p:nvSpPr>
          <p:spPr bwMode="auto">
            <a:xfrm>
              <a:off x="4768999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72" name="TextBox 387"/>
            <p:cNvSpPr txBox="1">
              <a:spLocks noChangeArrowheads="1"/>
            </p:cNvSpPr>
            <p:nvPr/>
          </p:nvSpPr>
          <p:spPr bwMode="auto">
            <a:xfrm>
              <a:off x="2114751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73" name="TextBox 388"/>
            <p:cNvSpPr txBox="1">
              <a:spLocks noChangeArrowheads="1"/>
            </p:cNvSpPr>
            <p:nvPr/>
          </p:nvSpPr>
          <p:spPr bwMode="auto">
            <a:xfrm>
              <a:off x="3441875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74" name="TextBox 389"/>
            <p:cNvSpPr txBox="1">
              <a:spLocks noChangeArrowheads="1"/>
            </p:cNvSpPr>
            <p:nvPr/>
          </p:nvSpPr>
          <p:spPr bwMode="auto">
            <a:xfrm>
              <a:off x="4768999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75" name="TextBox 390"/>
            <p:cNvSpPr txBox="1">
              <a:spLocks noChangeArrowheads="1"/>
            </p:cNvSpPr>
            <p:nvPr/>
          </p:nvSpPr>
          <p:spPr bwMode="auto">
            <a:xfrm>
              <a:off x="5072995" y="228356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76" name="TextBox 391"/>
            <p:cNvSpPr txBox="1">
              <a:spLocks noChangeArrowheads="1"/>
            </p:cNvSpPr>
            <p:nvPr/>
          </p:nvSpPr>
          <p:spPr bwMode="auto">
            <a:xfrm>
              <a:off x="7394029" y="2601446"/>
              <a:ext cx="170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7" name="TextBox 392"/>
            <p:cNvSpPr txBox="1">
              <a:spLocks noChangeArrowheads="1"/>
            </p:cNvSpPr>
            <p:nvPr/>
          </p:nvSpPr>
          <p:spPr bwMode="auto">
            <a:xfrm>
              <a:off x="2145484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8" name="TextBox 393"/>
            <p:cNvSpPr txBox="1">
              <a:spLocks noChangeArrowheads="1"/>
            </p:cNvSpPr>
            <p:nvPr/>
          </p:nvSpPr>
          <p:spPr bwMode="auto">
            <a:xfrm>
              <a:off x="3454071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9" name="TextBox 394"/>
            <p:cNvSpPr txBox="1">
              <a:spLocks noChangeArrowheads="1"/>
            </p:cNvSpPr>
            <p:nvPr/>
          </p:nvSpPr>
          <p:spPr bwMode="auto">
            <a:xfrm>
              <a:off x="2480286" y="914299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80" name="TextBox 395"/>
            <p:cNvSpPr txBox="1">
              <a:spLocks noChangeArrowheads="1"/>
            </p:cNvSpPr>
            <p:nvPr/>
          </p:nvSpPr>
          <p:spPr bwMode="auto">
            <a:xfrm>
              <a:off x="6108319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81" name="TextBox 396"/>
            <p:cNvSpPr txBox="1">
              <a:spLocks noChangeArrowheads="1"/>
            </p:cNvSpPr>
            <p:nvPr/>
          </p:nvSpPr>
          <p:spPr bwMode="auto">
            <a:xfrm>
              <a:off x="7399539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82" name="TextBox 397"/>
            <p:cNvSpPr txBox="1">
              <a:spLocks noChangeArrowheads="1"/>
            </p:cNvSpPr>
            <p:nvPr/>
          </p:nvSpPr>
          <p:spPr bwMode="auto">
            <a:xfrm>
              <a:off x="214548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grpSp>
          <p:nvGrpSpPr>
            <p:cNvPr id="83" name="Group 398"/>
            <p:cNvGrpSpPr>
              <a:grpSpLocks/>
            </p:cNvGrpSpPr>
            <p:nvPr/>
          </p:nvGrpSpPr>
          <p:grpSpPr bwMode="auto">
            <a:xfrm>
              <a:off x="2573230" y="468232"/>
              <a:ext cx="4248441" cy="5772495"/>
              <a:chOff x="2573230" y="468232"/>
              <a:chExt cx="4248441" cy="5772495"/>
            </a:xfrm>
          </p:grpSpPr>
          <p:sp>
            <p:nvSpPr>
              <p:cNvPr id="101" name="TextBox 399"/>
              <p:cNvSpPr txBox="1">
                <a:spLocks noChangeArrowheads="1"/>
              </p:cNvSpPr>
              <p:nvPr/>
            </p:nvSpPr>
            <p:spPr bwMode="auto">
              <a:xfrm>
                <a:off x="2684429" y="46823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02" name="TextBox 400"/>
              <p:cNvSpPr txBox="1">
                <a:spLocks noChangeArrowheads="1"/>
              </p:cNvSpPr>
              <p:nvPr/>
            </p:nvSpPr>
            <p:spPr bwMode="auto">
              <a:xfrm>
                <a:off x="3911676" y="488025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3" name="TextBox 401"/>
              <p:cNvSpPr txBox="1">
                <a:spLocks noChangeArrowheads="1"/>
              </p:cNvSpPr>
              <p:nvPr/>
            </p:nvSpPr>
            <p:spPr bwMode="auto">
              <a:xfrm>
                <a:off x="5232524" y="470566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104" name="TextBox 402"/>
              <p:cNvSpPr txBox="1">
                <a:spLocks noChangeArrowheads="1"/>
              </p:cNvSpPr>
              <p:nvPr/>
            </p:nvSpPr>
            <p:spPr bwMode="auto">
              <a:xfrm>
                <a:off x="6559648" y="484465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05" name="TextBox 403"/>
              <p:cNvSpPr txBox="1">
                <a:spLocks noChangeArrowheads="1"/>
              </p:cNvSpPr>
              <p:nvPr/>
            </p:nvSpPr>
            <p:spPr bwMode="auto">
              <a:xfrm>
                <a:off x="2587036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06" name="TextBox 404"/>
              <p:cNvSpPr txBox="1">
                <a:spLocks noChangeArrowheads="1"/>
              </p:cNvSpPr>
              <p:nvPr/>
            </p:nvSpPr>
            <p:spPr bwMode="auto">
              <a:xfrm>
                <a:off x="3918390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7" name="TextBox 405"/>
              <p:cNvSpPr txBox="1">
                <a:spLocks noChangeArrowheads="1"/>
              </p:cNvSpPr>
              <p:nvPr/>
            </p:nvSpPr>
            <p:spPr bwMode="auto">
              <a:xfrm>
                <a:off x="5231709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108" name="TextBox 406"/>
              <p:cNvSpPr txBox="1">
                <a:spLocks noChangeArrowheads="1"/>
              </p:cNvSpPr>
              <p:nvPr/>
            </p:nvSpPr>
            <p:spPr bwMode="auto">
              <a:xfrm>
                <a:off x="5546168" y="3249103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9" name="TextBox 407"/>
              <p:cNvSpPr txBox="1">
                <a:spLocks noChangeArrowheads="1"/>
              </p:cNvSpPr>
              <p:nvPr/>
            </p:nvSpPr>
            <p:spPr bwMode="auto">
              <a:xfrm>
                <a:off x="257323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10" name="TextBox 408"/>
              <p:cNvSpPr txBox="1">
                <a:spLocks noChangeArrowheads="1"/>
              </p:cNvSpPr>
              <p:nvPr/>
            </p:nvSpPr>
            <p:spPr bwMode="auto">
              <a:xfrm>
                <a:off x="391839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7</a:t>
                </a:r>
              </a:p>
            </p:txBody>
          </p:sp>
          <p:sp>
            <p:nvSpPr>
              <p:cNvPr id="111" name="TextBox 410"/>
              <p:cNvSpPr txBox="1">
                <a:spLocks noChangeArrowheads="1"/>
              </p:cNvSpPr>
              <p:nvPr/>
            </p:nvSpPr>
            <p:spPr bwMode="auto">
              <a:xfrm>
                <a:off x="6571843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2" name="TextBox 411"/>
              <p:cNvSpPr txBox="1">
                <a:spLocks noChangeArrowheads="1"/>
              </p:cNvSpPr>
              <p:nvPr/>
            </p:nvSpPr>
            <p:spPr bwMode="auto">
              <a:xfrm>
                <a:off x="2581892" y="445193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3" name="TextBox 412"/>
              <p:cNvSpPr txBox="1">
                <a:spLocks noChangeArrowheads="1"/>
              </p:cNvSpPr>
              <p:nvPr/>
            </p:nvSpPr>
            <p:spPr bwMode="auto">
              <a:xfrm>
                <a:off x="3946000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4" name="TextBox 413"/>
              <p:cNvSpPr txBox="1">
                <a:spLocks noChangeArrowheads="1"/>
              </p:cNvSpPr>
              <p:nvPr/>
            </p:nvSpPr>
            <p:spPr bwMode="auto">
              <a:xfrm>
                <a:off x="5231709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15" name="TextBox 414"/>
              <p:cNvSpPr txBox="1">
                <a:spLocks noChangeArrowheads="1"/>
              </p:cNvSpPr>
              <p:nvPr/>
            </p:nvSpPr>
            <p:spPr bwMode="auto">
              <a:xfrm>
                <a:off x="6571843" y="4453201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16" name="TextBox 415"/>
              <p:cNvSpPr txBox="1">
                <a:spLocks noChangeArrowheads="1"/>
              </p:cNvSpPr>
              <p:nvPr/>
            </p:nvSpPr>
            <p:spPr bwMode="auto">
              <a:xfrm>
                <a:off x="258350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117" name="TextBox 416"/>
              <p:cNvSpPr txBox="1">
                <a:spLocks noChangeArrowheads="1"/>
              </p:cNvSpPr>
              <p:nvPr/>
            </p:nvSpPr>
            <p:spPr bwMode="auto">
              <a:xfrm>
                <a:off x="3946000" y="577528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8" name="TextBox 417"/>
              <p:cNvSpPr txBox="1">
                <a:spLocks noChangeArrowheads="1"/>
              </p:cNvSpPr>
              <p:nvPr/>
            </p:nvSpPr>
            <p:spPr bwMode="auto">
              <a:xfrm>
                <a:off x="527747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19" name="TextBox 418"/>
              <p:cNvSpPr txBox="1">
                <a:spLocks noChangeArrowheads="1"/>
              </p:cNvSpPr>
              <p:nvPr/>
            </p:nvSpPr>
            <p:spPr bwMode="auto">
              <a:xfrm>
                <a:off x="6583468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</p:grpSp>
        <p:sp>
          <p:nvSpPr>
            <p:cNvPr id="84" name="TextBox 419"/>
            <p:cNvSpPr txBox="1">
              <a:spLocks noChangeArrowheads="1"/>
            </p:cNvSpPr>
            <p:nvPr/>
          </p:nvSpPr>
          <p:spPr bwMode="auto">
            <a:xfrm>
              <a:off x="3454071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85" name="TextBox 420"/>
            <p:cNvSpPr txBox="1">
              <a:spLocks noChangeArrowheads="1"/>
            </p:cNvSpPr>
            <p:nvPr/>
          </p:nvSpPr>
          <p:spPr bwMode="auto">
            <a:xfrm>
              <a:off x="476899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86" name="TextBox 421"/>
            <p:cNvSpPr txBox="1">
              <a:spLocks noChangeArrowheads="1"/>
            </p:cNvSpPr>
            <p:nvPr/>
          </p:nvSpPr>
          <p:spPr bwMode="auto">
            <a:xfrm>
              <a:off x="610831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87" name="TextBox 422"/>
            <p:cNvSpPr txBox="1">
              <a:spLocks noChangeArrowheads="1"/>
            </p:cNvSpPr>
            <p:nvPr/>
          </p:nvSpPr>
          <p:spPr bwMode="auto">
            <a:xfrm>
              <a:off x="744095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518883" y="1225509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103679" y="2822620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cxnSp>
          <p:nvCxnSpPr>
            <p:cNvPr id="90" name="Straight Arrow Connector 89"/>
            <p:cNvCxnSpPr>
              <a:endCxn id="88" idx="1"/>
            </p:cNvCxnSpPr>
            <p:nvPr/>
          </p:nvCxnSpPr>
          <p:spPr>
            <a:xfrm>
              <a:off x="2352172" y="1147718"/>
              <a:ext cx="255622" cy="16669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1" idx="5"/>
              <a:endCxn id="89" idx="1"/>
            </p:cNvCxnSpPr>
            <p:nvPr/>
          </p:nvCxnSpPr>
          <p:spPr>
            <a:xfrm>
              <a:off x="5016355" y="2454300"/>
              <a:ext cx="176237" cy="45563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17" idx="1"/>
            </p:cNvCxnSpPr>
            <p:nvPr/>
          </p:nvCxnSpPr>
          <p:spPr>
            <a:xfrm>
              <a:off x="5648264" y="3279844"/>
              <a:ext cx="269911" cy="7620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20" idx="1"/>
            </p:cNvCxnSpPr>
            <p:nvPr/>
          </p:nvCxnSpPr>
          <p:spPr>
            <a:xfrm>
              <a:off x="2342646" y="3802160"/>
              <a:ext cx="920873" cy="87952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22" idx="1"/>
            </p:cNvCxnSpPr>
            <p:nvPr/>
          </p:nvCxnSpPr>
          <p:spPr>
            <a:xfrm>
              <a:off x="5564116" y="3392563"/>
              <a:ext cx="354059" cy="129070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23" idx="1"/>
            </p:cNvCxnSpPr>
            <p:nvPr/>
          </p:nvCxnSpPr>
          <p:spPr>
            <a:xfrm>
              <a:off x="6330981" y="3789459"/>
              <a:ext cx="914523" cy="8922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11" idx="1"/>
            </p:cNvCxnSpPr>
            <p:nvPr/>
          </p:nvCxnSpPr>
          <p:spPr>
            <a:xfrm>
              <a:off x="3662036" y="1141368"/>
              <a:ext cx="928811" cy="88745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141"/>
            <p:cNvSpPr txBox="1">
              <a:spLocks noChangeArrowheads="1"/>
            </p:cNvSpPr>
            <p:nvPr/>
          </p:nvSpPr>
          <p:spPr bwMode="auto">
            <a:xfrm>
              <a:off x="6579045" y="1643748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98" name="TextBox 142"/>
            <p:cNvSpPr txBox="1">
              <a:spLocks noChangeArrowheads="1"/>
            </p:cNvSpPr>
            <p:nvPr/>
          </p:nvSpPr>
          <p:spPr bwMode="auto">
            <a:xfrm>
              <a:off x="5427066" y="37697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99" name="TextBox 143"/>
            <p:cNvSpPr txBox="1">
              <a:spLocks noChangeArrowheads="1"/>
            </p:cNvSpPr>
            <p:nvPr/>
          </p:nvSpPr>
          <p:spPr bwMode="auto">
            <a:xfrm>
              <a:off x="3465314" y="130553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00" name="TextBox 144"/>
            <p:cNvSpPr txBox="1">
              <a:spLocks noChangeArrowheads="1"/>
            </p:cNvSpPr>
            <p:nvPr/>
          </p:nvSpPr>
          <p:spPr bwMode="auto">
            <a:xfrm>
              <a:off x="5007202" y="3928569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0" y="1472176"/>
            <a:ext cx="1849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From a regular to an irregular grid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FD33F1-9029-8B48-BBCE-55E5B202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28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cs typeface="Arial" charset="0"/>
              </a:rPr>
              <a:t>Search for Longest Paths in a Directed Graph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101555"/>
            <a:ext cx="807720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Calibri" charset="0"/>
              </a:rPr>
              <a:t>Longest Path in a Directed Graph Problem: </a:t>
            </a:r>
            <a:r>
              <a:rPr lang="en-US" sz="2800" dirty="0">
                <a:latin typeface="Calibri" charset="0"/>
              </a:rPr>
              <a:t>Find a longest path between two nodes in an edge-weighted directed graph. 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charset="0"/>
              </a:rPr>
              <a:t>Input:</a:t>
            </a:r>
            <a:r>
              <a:rPr lang="en-US" sz="2800" dirty="0">
                <a:latin typeface="Calibri" charset="0"/>
              </a:rPr>
              <a:t> An edge-weighted directed graph with source and sink nodes. 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charset="0"/>
              </a:rPr>
              <a:t>Output:</a:t>
            </a:r>
            <a:r>
              <a:rPr lang="en-US" sz="2800" dirty="0">
                <a:latin typeface="Calibri" charset="0"/>
              </a:rPr>
              <a:t> A longest path from source to sink in the directed graph.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20D79-219D-5A42-849D-6A50BAF1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53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eaLnBrk="0" hangingPunct="0"/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 A T</a:t>
            </a:r>
            <a:r>
              <a:rPr lang="en-US" sz="2800" b="1" i="0" dirty="0">
                <a:solidFill>
                  <a:srgbClr val="00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G T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</a:t>
            </a:r>
          </a:p>
          <a:p>
            <a:pPr eaLnBrk="0" hangingPunct="0"/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 </a:t>
            </a: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 T</a:t>
            </a:r>
            <a:r>
              <a:rPr lang="en-US" sz="2800" b="1" i="0" dirty="0">
                <a:solidFill>
                  <a:srgbClr val="00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G T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8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</a:p>
          <a:p>
            <a:pPr eaLnBrk="0" hangingPunct="0"/>
            <a:r>
              <a:rPr lang="en-US" sz="2800" b="1" i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  ↘ ↘</a:t>
            </a:r>
            <a:r>
              <a:rPr lang="en-US" sz="2800" b="1" i="0" dirty="0"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00CC"/>
                </a:solidFill>
                <a:latin typeface="Courier New" charset="0"/>
                <a:cs typeface="Courier New" charset="0"/>
              </a:rPr>
              <a:t>→ </a:t>
            </a:r>
            <a:r>
              <a:rPr lang="en-US" sz="2800" b="1" i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↘ ↘</a:t>
            </a:r>
            <a:r>
              <a:rPr lang="en-US" sz="2800" b="1" i="0" dirty="0"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↓</a:t>
            </a:r>
            <a:r>
              <a:rPr lang="en-US" sz="2800" b="1" i="0" dirty="0"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</a:t>
            </a:r>
            <a:r>
              <a:rPr lang="en-US" sz="2800" b="1" i="0" dirty="0"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↓</a:t>
            </a:r>
            <a:r>
              <a:rPr lang="en-US" sz="2800" b="1" i="0" dirty="0">
                <a:latin typeface="Courier New" charset="0"/>
                <a:cs typeface="Courier New" charset="0"/>
              </a:rPr>
              <a:t> </a:t>
            </a:r>
            <a:r>
              <a:rPr lang="en-US" sz="2800" b="1" i="0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</a:t>
            </a:r>
          </a:p>
          <a:p>
            <a:pPr eaLnBrk="0" hangingPunct="0"/>
            <a:r>
              <a:rPr lang="en-US" sz="2800" dirty="0">
                <a:latin typeface="Arial" charset="0"/>
                <a:cs typeface="Arial" charset="0"/>
              </a:rPr>
              <a:t> </a:t>
            </a:r>
            <a:endParaRPr lang="en-US" sz="2600" i="0" dirty="0">
              <a:effectLst>
                <a:outerShdw blurRad="38100" dist="38100" dir="2700000" algn="tl">
                  <a:srgbClr val="DDDDDD"/>
                </a:outerShdw>
              </a:effectLst>
              <a:latin typeface="Lucida Console" charset="0"/>
              <a:cs typeface="Arial" charset="0"/>
            </a:endParaRPr>
          </a:p>
          <a:p>
            <a:pPr eaLnBrk="0" hangingPunct="0"/>
            <a:endParaRPr lang="en-US" sz="2600" i="0" dirty="0">
              <a:effectLst>
                <a:outerShdw blurRad="38100" dist="38100" dir="2700000" algn="tl">
                  <a:srgbClr val="DDDDDD"/>
                </a:outerShdw>
              </a:effectLst>
              <a:latin typeface="Lucida Console" charset="0"/>
              <a:cs typeface="Arial" charset="0"/>
            </a:endParaRPr>
          </a:p>
          <a:p>
            <a:pPr eaLnBrk="0" hangingPunct="0"/>
            <a:endParaRPr lang="en-US" sz="2600" i="0" dirty="0">
              <a:effectLst>
                <a:outerShdw blurRad="38100" dist="38100" dir="2700000" algn="tl">
                  <a:srgbClr val="DDDDDD"/>
                </a:outerShdw>
              </a:effectLst>
              <a:latin typeface="Lucida Console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cs typeface="Arial" charset="0"/>
              </a:rPr>
              <a:t>Do You See a Connection between </a:t>
            </a:r>
            <a:br>
              <a:rPr lang="en-US" dirty="0">
                <a:latin typeface="Calibri" charset="0"/>
                <a:cs typeface="Arial" charset="0"/>
              </a:rPr>
            </a:br>
            <a:r>
              <a:rPr lang="en-US" dirty="0">
                <a:latin typeface="Calibri" charset="0"/>
                <a:cs typeface="Arial" charset="0"/>
              </a:rPr>
              <a:t>the Manhattan Tourist and the Alignment Game?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B86BD4-C194-9D4C-9FC1-73E117A2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roup 1274"/>
          <p:cNvGrpSpPr/>
          <p:nvPr/>
        </p:nvGrpSpPr>
        <p:grpSpPr>
          <a:xfrm>
            <a:off x="3144043" y="0"/>
            <a:ext cx="5891213" cy="6808788"/>
            <a:chOff x="1165225" y="-71438"/>
            <a:chExt cx="5891213" cy="6808788"/>
          </a:xfrm>
        </p:grpSpPr>
        <p:sp>
          <p:nvSpPr>
            <p:cNvPr id="288" name="Oval 287"/>
            <p:cNvSpPr/>
            <p:nvPr/>
          </p:nvSpPr>
          <p:spPr>
            <a:xfrm>
              <a:off x="1544638" y="47942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2301875" y="47307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3057525" y="4730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>
              <a:off x="3814763" y="4730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1544638" y="1230313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2301875" y="1230313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3057525" y="123031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3814763" y="123031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1544638" y="198755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2301875" y="198755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3057525" y="19875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3814763" y="19875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1544638" y="274320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2301875" y="27432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3057525" y="2744788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3814763" y="2744788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1544638" y="350520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2301875" y="34988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3059113" y="349885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3816350" y="349885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1544638" y="42545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2301875" y="42545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3059113" y="425450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3816350" y="42545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544638" y="50117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2301875" y="50117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3059113" y="501173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3816350" y="501173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544638" y="57689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2301875" y="57689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3059113" y="576897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3816350" y="576897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4572000" y="47783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5329238" y="47148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6086475" y="47148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6842125" y="47148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4572000" y="122872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5329238" y="1228725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086475" y="122872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842125" y="122872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4572000" y="1985963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5329238" y="198596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6086475" y="1985963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842125" y="198596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4572000" y="274320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5329238" y="274320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6086475" y="274320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842125" y="274320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4576763" y="350678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5332413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6089650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>
            <a:xfrm>
              <a:off x="6846888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4576763" y="425767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5332413" y="42576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6089650" y="42576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846888" y="42576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4576763" y="501491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332413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6089650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846888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4576763" y="5770563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332413" y="577056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6089650" y="57721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6846888" y="57721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1819275" y="-71438"/>
              <a:ext cx="430213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2566988" y="-71438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3332163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4041775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4846638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5621338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6357938" y="-71438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1166813" y="58578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1166813" y="1344613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1166813" y="212248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166813" y="2881313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166813" y="360203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66813" y="4371975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166813" y="5141913"/>
              <a:ext cx="430212" cy="58578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66" name="Oval 365"/>
            <p:cNvSpPr/>
            <p:nvPr/>
          </p:nvSpPr>
          <p:spPr>
            <a:xfrm>
              <a:off x="1543050" y="652462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2300288" y="652462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3057525" y="6526213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3814763" y="652621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Arrow Connector 369"/>
            <p:cNvCxnSpPr/>
            <p:nvPr/>
          </p:nvCxnSpPr>
          <p:spPr>
            <a:xfrm>
              <a:off x="4675188" y="5976938"/>
              <a:ext cx="0" cy="547687"/>
            </a:xfrm>
            <a:prstGeom prst="straightConnector1">
              <a:avLst/>
            </a:prstGeom>
            <a:ln w="1905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Oval 370"/>
            <p:cNvSpPr/>
            <p:nvPr/>
          </p:nvSpPr>
          <p:spPr>
            <a:xfrm>
              <a:off x="4575175" y="65278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5330825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6088063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6845300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1165225" y="5899150"/>
              <a:ext cx="430213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grpSp>
          <p:nvGrpSpPr>
            <p:cNvPr id="376" name="Group 2"/>
            <p:cNvGrpSpPr>
              <a:grpSpLocks/>
            </p:cNvGrpSpPr>
            <p:nvPr/>
          </p:nvGrpSpPr>
          <p:grpSpPr bwMode="auto">
            <a:xfrm>
              <a:off x="1647822" y="576263"/>
              <a:ext cx="5303841" cy="6056312"/>
              <a:chOff x="1647585" y="576453"/>
              <a:chExt cx="5303954" cy="6056288"/>
            </a:xfrm>
          </p:grpSpPr>
          <p:cxnSp>
            <p:nvCxnSpPr>
              <p:cNvPr id="377" name="Straight Arrow Connector 376"/>
              <p:cNvCxnSpPr>
                <a:stCxn id="288" idx="6"/>
                <a:endCxn id="289" idx="2"/>
              </p:cNvCxnSpPr>
              <p:nvPr/>
            </p:nvCxnSpPr>
            <p:spPr>
              <a:xfrm flipV="1">
                <a:off x="1753953" y="578040"/>
                <a:ext cx="547699" cy="635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>
                <a:stCxn id="289" idx="6"/>
                <a:endCxn id="290" idx="2"/>
              </p:cNvCxnSpPr>
              <p:nvPr/>
            </p:nvCxnSpPr>
            <p:spPr>
              <a:xfrm>
                <a:off x="2509619" y="578040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>
                <a:stCxn id="290" idx="6"/>
                <a:endCxn id="291" idx="2"/>
              </p:cNvCxnSpPr>
              <p:nvPr/>
            </p:nvCxnSpPr>
            <p:spPr>
              <a:xfrm>
                <a:off x="3266872" y="578040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/>
              <p:nvPr/>
            </p:nvCxnSpPr>
            <p:spPr>
              <a:xfrm>
                <a:off x="4024127" y="578040"/>
                <a:ext cx="547699" cy="635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Arrow Connector 380"/>
              <p:cNvCxnSpPr/>
              <p:nvPr/>
            </p:nvCxnSpPr>
            <p:spPr>
              <a:xfrm>
                <a:off x="4676603" y="689165"/>
                <a:ext cx="0" cy="54133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Arrow Connector 381"/>
              <p:cNvCxnSpPr>
                <a:stCxn id="291" idx="4"/>
                <a:endCxn id="295" idx="0"/>
              </p:cNvCxnSpPr>
              <p:nvPr/>
            </p:nvCxnSpPr>
            <p:spPr>
              <a:xfrm>
                <a:off x="3919349" y="682815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>
                <a:stCxn id="290" idx="4"/>
                <a:endCxn id="294" idx="0"/>
              </p:cNvCxnSpPr>
              <p:nvPr/>
            </p:nvCxnSpPr>
            <p:spPr>
              <a:xfrm>
                <a:off x="3162095" y="682815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/>
              <p:cNvCxnSpPr>
                <a:stCxn id="289" idx="4"/>
                <a:endCxn id="293" idx="0"/>
              </p:cNvCxnSpPr>
              <p:nvPr/>
            </p:nvCxnSpPr>
            <p:spPr>
              <a:xfrm>
                <a:off x="2406429" y="682815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>
                <a:stCxn id="288" idx="4"/>
                <a:endCxn id="292" idx="0"/>
              </p:cNvCxnSpPr>
              <p:nvPr/>
            </p:nvCxnSpPr>
            <p:spPr>
              <a:xfrm>
                <a:off x="1649176" y="689165"/>
                <a:ext cx="0" cy="54133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>
                <a:stCxn id="292" idx="6"/>
                <a:endCxn id="293" idx="2"/>
              </p:cNvCxnSpPr>
              <p:nvPr/>
            </p:nvCxnSpPr>
            <p:spPr>
              <a:xfrm flipV="1">
                <a:off x="1753953" y="1333687"/>
                <a:ext cx="547699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/>
              <p:cNvCxnSpPr>
                <a:stCxn id="293" idx="6"/>
                <a:endCxn id="294" idx="2"/>
              </p:cNvCxnSpPr>
              <p:nvPr/>
            </p:nvCxnSpPr>
            <p:spPr>
              <a:xfrm>
                <a:off x="2509619" y="1333687"/>
                <a:ext cx="549287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>
                <a:stCxn id="294" idx="6"/>
                <a:endCxn id="295" idx="2"/>
              </p:cNvCxnSpPr>
              <p:nvPr/>
            </p:nvCxnSpPr>
            <p:spPr>
              <a:xfrm>
                <a:off x="3266872" y="1335275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/>
              <p:cNvCxnSpPr>
                <a:stCxn id="295" idx="6"/>
                <a:endCxn id="324" idx="2"/>
              </p:cNvCxnSpPr>
              <p:nvPr/>
            </p:nvCxnSpPr>
            <p:spPr>
              <a:xfrm flipV="1">
                <a:off x="4024127" y="1333687"/>
                <a:ext cx="547699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>
                <a:stCxn id="292" idx="4"/>
                <a:endCxn id="296" idx="0"/>
              </p:cNvCxnSpPr>
              <p:nvPr/>
            </p:nvCxnSpPr>
            <p:spPr>
              <a:xfrm>
                <a:off x="1649176" y="1438462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>
                <a:stCxn id="293" idx="4"/>
                <a:endCxn id="297" idx="0"/>
              </p:cNvCxnSpPr>
              <p:nvPr/>
            </p:nvCxnSpPr>
            <p:spPr>
              <a:xfrm>
                <a:off x="2406429" y="1438462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>
                <a:stCxn id="294" idx="4"/>
                <a:endCxn id="298" idx="0"/>
              </p:cNvCxnSpPr>
              <p:nvPr/>
            </p:nvCxnSpPr>
            <p:spPr>
              <a:xfrm>
                <a:off x="3162095" y="1438462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>
                <a:stCxn id="295" idx="4"/>
                <a:endCxn id="299" idx="0"/>
              </p:cNvCxnSpPr>
              <p:nvPr/>
            </p:nvCxnSpPr>
            <p:spPr>
              <a:xfrm>
                <a:off x="3919349" y="1438462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>
                <a:stCxn id="296" idx="6"/>
                <a:endCxn id="297" idx="2"/>
              </p:cNvCxnSpPr>
              <p:nvPr/>
            </p:nvCxnSpPr>
            <p:spPr>
              <a:xfrm flipV="1">
                <a:off x="1753953" y="2090922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>
                <a:stCxn id="297" idx="6"/>
                <a:endCxn id="298" idx="2"/>
              </p:cNvCxnSpPr>
              <p:nvPr/>
            </p:nvCxnSpPr>
            <p:spPr>
              <a:xfrm>
                <a:off x="2509619" y="2090922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>
                <a:stCxn id="298" idx="6"/>
                <a:endCxn id="299" idx="2"/>
              </p:cNvCxnSpPr>
              <p:nvPr/>
            </p:nvCxnSpPr>
            <p:spPr>
              <a:xfrm>
                <a:off x="3266872" y="2090922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/>
              <p:cNvCxnSpPr>
                <a:stCxn id="299" idx="6"/>
                <a:endCxn id="328" idx="2"/>
              </p:cNvCxnSpPr>
              <p:nvPr/>
            </p:nvCxnSpPr>
            <p:spPr>
              <a:xfrm flipV="1">
                <a:off x="4024127" y="2090922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>
                <a:stCxn id="296" idx="4"/>
                <a:endCxn id="300" idx="0"/>
              </p:cNvCxnSpPr>
              <p:nvPr/>
            </p:nvCxnSpPr>
            <p:spPr>
              <a:xfrm>
                <a:off x="1649176" y="2195697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>
                <a:stCxn id="297" idx="4"/>
                <a:endCxn id="301" idx="0"/>
              </p:cNvCxnSpPr>
              <p:nvPr/>
            </p:nvCxnSpPr>
            <p:spPr>
              <a:xfrm>
                <a:off x="2406429" y="2195697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>
                <a:stCxn id="298" idx="4"/>
                <a:endCxn id="302" idx="0"/>
              </p:cNvCxnSpPr>
              <p:nvPr/>
            </p:nvCxnSpPr>
            <p:spPr>
              <a:xfrm>
                <a:off x="3162095" y="2195697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>
                <a:stCxn id="299" idx="4"/>
                <a:endCxn id="303" idx="0"/>
              </p:cNvCxnSpPr>
              <p:nvPr/>
            </p:nvCxnSpPr>
            <p:spPr>
              <a:xfrm>
                <a:off x="3919349" y="2195697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Arrow Connector 401"/>
              <p:cNvCxnSpPr/>
              <p:nvPr/>
            </p:nvCxnSpPr>
            <p:spPr>
              <a:xfrm>
                <a:off x="4676603" y="2195697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>
                <a:stCxn id="300" idx="6"/>
                <a:endCxn id="301" idx="2"/>
              </p:cNvCxnSpPr>
              <p:nvPr/>
            </p:nvCxnSpPr>
            <p:spPr>
              <a:xfrm>
                <a:off x="1753953" y="2848156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>
                <a:stCxn id="301" idx="6"/>
                <a:endCxn id="302" idx="2"/>
              </p:cNvCxnSpPr>
              <p:nvPr/>
            </p:nvCxnSpPr>
            <p:spPr>
              <a:xfrm>
                <a:off x="2509619" y="2848156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Arrow Connector 404"/>
              <p:cNvCxnSpPr>
                <a:stCxn id="302" idx="6"/>
              </p:cNvCxnSpPr>
              <p:nvPr/>
            </p:nvCxnSpPr>
            <p:spPr>
              <a:xfrm>
                <a:off x="3266872" y="2848156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Arrow Connector 405"/>
              <p:cNvCxnSpPr>
                <a:stCxn id="303" idx="6"/>
              </p:cNvCxnSpPr>
              <p:nvPr/>
            </p:nvCxnSpPr>
            <p:spPr>
              <a:xfrm flipV="1">
                <a:off x="4024127" y="2848156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Arrow Connector 406"/>
              <p:cNvCxnSpPr>
                <a:stCxn id="300" idx="4"/>
              </p:cNvCxnSpPr>
              <p:nvPr/>
            </p:nvCxnSpPr>
            <p:spPr>
              <a:xfrm>
                <a:off x="1649176" y="2952931"/>
                <a:ext cx="3175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Arrow Connector 407"/>
              <p:cNvCxnSpPr>
                <a:stCxn id="301" idx="4"/>
              </p:cNvCxnSpPr>
              <p:nvPr/>
            </p:nvCxnSpPr>
            <p:spPr>
              <a:xfrm>
                <a:off x="2406429" y="2952931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>
                <a:stCxn id="302" idx="4"/>
              </p:cNvCxnSpPr>
              <p:nvPr/>
            </p:nvCxnSpPr>
            <p:spPr>
              <a:xfrm>
                <a:off x="3162095" y="2952931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Arrow Connector 409"/>
              <p:cNvCxnSpPr>
                <a:stCxn id="303" idx="4"/>
              </p:cNvCxnSpPr>
              <p:nvPr/>
            </p:nvCxnSpPr>
            <p:spPr>
              <a:xfrm>
                <a:off x="3919349" y="2952931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Arrow Connector 410"/>
              <p:cNvCxnSpPr/>
              <p:nvPr/>
            </p:nvCxnSpPr>
            <p:spPr>
              <a:xfrm>
                <a:off x="4676603" y="2952931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/>
              <p:nvPr/>
            </p:nvCxnSpPr>
            <p:spPr>
              <a:xfrm flipV="1">
                <a:off x="1757128" y="3603803"/>
                <a:ext cx="544524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/>
              <p:cNvCxnSpPr/>
              <p:nvPr/>
            </p:nvCxnSpPr>
            <p:spPr>
              <a:xfrm>
                <a:off x="2509619" y="3603803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/>
              <p:nvPr/>
            </p:nvCxnSpPr>
            <p:spPr>
              <a:xfrm>
                <a:off x="3266872" y="3603803"/>
                <a:ext cx="547700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/>
              <p:nvPr/>
            </p:nvCxnSpPr>
            <p:spPr>
              <a:xfrm>
                <a:off x="4024127" y="3605391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Arrow Connector 415"/>
              <p:cNvCxnSpPr>
                <a:stCxn id="304" idx="6"/>
                <a:endCxn id="305" idx="2"/>
              </p:cNvCxnSpPr>
              <p:nvPr/>
            </p:nvCxnSpPr>
            <p:spPr>
              <a:xfrm flipV="1">
                <a:off x="1753953" y="3602216"/>
                <a:ext cx="547699" cy="635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>
                <a:stCxn id="305" idx="6"/>
                <a:endCxn id="306" idx="2"/>
              </p:cNvCxnSpPr>
              <p:nvPr/>
            </p:nvCxnSpPr>
            <p:spPr>
              <a:xfrm>
                <a:off x="2511206" y="3602216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Arrow Connector 417"/>
              <p:cNvCxnSpPr>
                <a:stCxn id="306" idx="6"/>
                <a:endCxn id="307" idx="2"/>
              </p:cNvCxnSpPr>
              <p:nvPr/>
            </p:nvCxnSpPr>
            <p:spPr>
              <a:xfrm>
                <a:off x="3266872" y="3602216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/>
              <p:nvPr/>
            </p:nvCxnSpPr>
            <p:spPr>
              <a:xfrm>
                <a:off x="4024127" y="3602216"/>
                <a:ext cx="549287" cy="635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Arrow Connector 419"/>
              <p:cNvCxnSpPr/>
              <p:nvPr/>
            </p:nvCxnSpPr>
            <p:spPr>
              <a:xfrm>
                <a:off x="4676603" y="3713341"/>
                <a:ext cx="0" cy="54133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>
                <a:stCxn id="307" idx="4"/>
                <a:endCxn id="311" idx="0"/>
              </p:cNvCxnSpPr>
              <p:nvPr/>
            </p:nvCxnSpPr>
            <p:spPr>
              <a:xfrm>
                <a:off x="3920936" y="3706991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Arrow Connector 421"/>
              <p:cNvCxnSpPr>
                <a:stCxn id="306" idx="4"/>
                <a:endCxn id="310" idx="0"/>
              </p:cNvCxnSpPr>
              <p:nvPr/>
            </p:nvCxnSpPr>
            <p:spPr>
              <a:xfrm>
                <a:off x="3163683" y="3706991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/>
              <p:cNvCxnSpPr>
                <a:stCxn id="305" idx="4"/>
                <a:endCxn id="309" idx="0"/>
              </p:cNvCxnSpPr>
              <p:nvPr/>
            </p:nvCxnSpPr>
            <p:spPr>
              <a:xfrm>
                <a:off x="2406429" y="3706991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>
                <a:stCxn id="304" idx="4"/>
                <a:endCxn id="308" idx="0"/>
              </p:cNvCxnSpPr>
              <p:nvPr/>
            </p:nvCxnSpPr>
            <p:spPr>
              <a:xfrm>
                <a:off x="1649176" y="3713341"/>
                <a:ext cx="0" cy="54133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>
                <a:stCxn id="308" idx="6"/>
                <a:endCxn id="309" idx="2"/>
              </p:cNvCxnSpPr>
              <p:nvPr/>
            </p:nvCxnSpPr>
            <p:spPr>
              <a:xfrm flipV="1">
                <a:off x="1753953" y="4359450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>
                <a:stCxn id="309" idx="6"/>
                <a:endCxn id="310" idx="2"/>
              </p:cNvCxnSpPr>
              <p:nvPr/>
            </p:nvCxnSpPr>
            <p:spPr>
              <a:xfrm>
                <a:off x="2511206" y="4359450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Arrow Connector 426"/>
              <p:cNvCxnSpPr>
                <a:stCxn id="310" idx="6"/>
                <a:endCxn id="311" idx="2"/>
              </p:cNvCxnSpPr>
              <p:nvPr/>
            </p:nvCxnSpPr>
            <p:spPr>
              <a:xfrm>
                <a:off x="3266872" y="4359450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>
                <a:stCxn id="311" idx="6"/>
              </p:cNvCxnSpPr>
              <p:nvPr/>
            </p:nvCxnSpPr>
            <p:spPr>
              <a:xfrm flipV="1">
                <a:off x="4024127" y="4359450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>
                <a:stCxn id="308" idx="4"/>
                <a:endCxn id="312" idx="0"/>
              </p:cNvCxnSpPr>
              <p:nvPr/>
            </p:nvCxnSpPr>
            <p:spPr>
              <a:xfrm>
                <a:off x="1649176" y="4464225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>
                <a:stCxn id="309" idx="4"/>
                <a:endCxn id="313" idx="0"/>
              </p:cNvCxnSpPr>
              <p:nvPr/>
            </p:nvCxnSpPr>
            <p:spPr>
              <a:xfrm>
                <a:off x="2406429" y="4464225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>
                <a:stCxn id="310" idx="4"/>
                <a:endCxn id="314" idx="0"/>
              </p:cNvCxnSpPr>
              <p:nvPr/>
            </p:nvCxnSpPr>
            <p:spPr>
              <a:xfrm>
                <a:off x="3163683" y="4464225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Arrow Connector 431"/>
              <p:cNvCxnSpPr>
                <a:stCxn id="311" idx="4"/>
                <a:endCxn id="315" idx="0"/>
              </p:cNvCxnSpPr>
              <p:nvPr/>
            </p:nvCxnSpPr>
            <p:spPr>
              <a:xfrm>
                <a:off x="3920936" y="4464225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Arrow Connector 432"/>
              <p:cNvCxnSpPr>
                <a:stCxn id="312" idx="6"/>
                <a:endCxn id="313" idx="2"/>
              </p:cNvCxnSpPr>
              <p:nvPr/>
            </p:nvCxnSpPr>
            <p:spPr>
              <a:xfrm flipV="1">
                <a:off x="1753953" y="5116685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>
                <a:stCxn id="313" idx="6"/>
                <a:endCxn id="314" idx="2"/>
              </p:cNvCxnSpPr>
              <p:nvPr/>
            </p:nvCxnSpPr>
            <p:spPr>
              <a:xfrm>
                <a:off x="2511206" y="5116685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/>
              <p:cNvCxnSpPr>
                <a:stCxn id="314" idx="6"/>
                <a:endCxn id="315" idx="2"/>
              </p:cNvCxnSpPr>
              <p:nvPr/>
            </p:nvCxnSpPr>
            <p:spPr>
              <a:xfrm>
                <a:off x="3266872" y="5116685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>
                <a:stCxn id="315" idx="6"/>
              </p:cNvCxnSpPr>
              <p:nvPr/>
            </p:nvCxnSpPr>
            <p:spPr>
              <a:xfrm>
                <a:off x="4024127" y="5116685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>
                <a:stCxn id="312" idx="4"/>
                <a:endCxn id="316" idx="0"/>
              </p:cNvCxnSpPr>
              <p:nvPr/>
            </p:nvCxnSpPr>
            <p:spPr>
              <a:xfrm>
                <a:off x="1649176" y="5221460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>
                <a:stCxn id="313" idx="4"/>
                <a:endCxn id="317" idx="0"/>
              </p:cNvCxnSpPr>
              <p:nvPr/>
            </p:nvCxnSpPr>
            <p:spPr>
              <a:xfrm>
                <a:off x="2406429" y="5219872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>
                <a:stCxn id="314" idx="4"/>
                <a:endCxn id="318" idx="0"/>
              </p:cNvCxnSpPr>
              <p:nvPr/>
            </p:nvCxnSpPr>
            <p:spPr>
              <a:xfrm>
                <a:off x="3163683" y="5221460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>
                <a:stCxn id="315" idx="4"/>
                <a:endCxn id="319" idx="0"/>
              </p:cNvCxnSpPr>
              <p:nvPr/>
            </p:nvCxnSpPr>
            <p:spPr>
              <a:xfrm>
                <a:off x="3920936" y="5221460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/>
              <p:cNvCxnSpPr/>
              <p:nvPr/>
            </p:nvCxnSpPr>
            <p:spPr>
              <a:xfrm>
                <a:off x="4676603" y="5221460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>
                <a:stCxn id="316" idx="6"/>
                <a:endCxn id="317" idx="2"/>
              </p:cNvCxnSpPr>
              <p:nvPr/>
            </p:nvCxnSpPr>
            <p:spPr>
              <a:xfrm>
                <a:off x="1753953" y="5873919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/>
              <p:cNvCxnSpPr>
                <a:stCxn id="317" idx="6"/>
                <a:endCxn id="318" idx="2"/>
              </p:cNvCxnSpPr>
              <p:nvPr/>
            </p:nvCxnSpPr>
            <p:spPr>
              <a:xfrm>
                <a:off x="2511206" y="5873919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>
                <a:stCxn id="318" idx="6"/>
                <a:endCxn id="319" idx="2"/>
              </p:cNvCxnSpPr>
              <p:nvPr/>
            </p:nvCxnSpPr>
            <p:spPr>
              <a:xfrm>
                <a:off x="3266872" y="5873919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>
                <a:stCxn id="319" idx="6"/>
              </p:cNvCxnSpPr>
              <p:nvPr/>
            </p:nvCxnSpPr>
            <p:spPr>
              <a:xfrm flipV="1">
                <a:off x="4024127" y="5873919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Arrow Connector 445"/>
              <p:cNvCxnSpPr>
                <a:stCxn id="320" idx="6"/>
                <a:endCxn id="321" idx="2"/>
              </p:cNvCxnSpPr>
              <p:nvPr/>
            </p:nvCxnSpPr>
            <p:spPr>
              <a:xfrm flipV="1">
                <a:off x="4779793" y="576453"/>
                <a:ext cx="549287" cy="635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Arrow Connector 446"/>
              <p:cNvCxnSpPr>
                <a:stCxn id="321" idx="6"/>
                <a:endCxn id="322" idx="2"/>
              </p:cNvCxnSpPr>
              <p:nvPr/>
            </p:nvCxnSpPr>
            <p:spPr>
              <a:xfrm>
                <a:off x="5537046" y="576453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Arrow Connector 447"/>
              <p:cNvCxnSpPr>
                <a:stCxn id="322" idx="6"/>
                <a:endCxn id="323" idx="2"/>
              </p:cNvCxnSpPr>
              <p:nvPr/>
            </p:nvCxnSpPr>
            <p:spPr>
              <a:xfrm>
                <a:off x="6294300" y="576453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>
                <a:stCxn id="323" idx="4"/>
                <a:endCxn id="327" idx="0"/>
              </p:cNvCxnSpPr>
              <p:nvPr/>
            </p:nvCxnSpPr>
            <p:spPr>
              <a:xfrm>
                <a:off x="6946776" y="681228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Arrow Connector 449"/>
              <p:cNvCxnSpPr>
                <a:stCxn id="322" idx="4"/>
                <a:endCxn id="326" idx="0"/>
              </p:cNvCxnSpPr>
              <p:nvPr/>
            </p:nvCxnSpPr>
            <p:spPr>
              <a:xfrm>
                <a:off x="6189523" y="681228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Arrow Connector 450"/>
              <p:cNvCxnSpPr>
                <a:stCxn id="321" idx="4"/>
                <a:endCxn id="325" idx="0"/>
              </p:cNvCxnSpPr>
              <p:nvPr/>
            </p:nvCxnSpPr>
            <p:spPr>
              <a:xfrm>
                <a:off x="5433857" y="681228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Arrow Connector 451"/>
              <p:cNvCxnSpPr>
                <a:stCxn id="320" idx="4"/>
                <a:endCxn id="324" idx="0"/>
              </p:cNvCxnSpPr>
              <p:nvPr/>
            </p:nvCxnSpPr>
            <p:spPr>
              <a:xfrm>
                <a:off x="4676603" y="687578"/>
                <a:ext cx="0" cy="54133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Arrow Connector 452"/>
              <p:cNvCxnSpPr>
                <a:stCxn id="324" idx="6"/>
                <a:endCxn id="325" idx="2"/>
              </p:cNvCxnSpPr>
              <p:nvPr/>
            </p:nvCxnSpPr>
            <p:spPr>
              <a:xfrm flipV="1">
                <a:off x="4779793" y="1333687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>
                <a:stCxn id="325" idx="6"/>
                <a:endCxn id="326" idx="2"/>
              </p:cNvCxnSpPr>
              <p:nvPr/>
            </p:nvCxnSpPr>
            <p:spPr>
              <a:xfrm>
                <a:off x="5537046" y="1333687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>
                <a:stCxn id="326" idx="6"/>
                <a:endCxn id="327" idx="2"/>
              </p:cNvCxnSpPr>
              <p:nvPr/>
            </p:nvCxnSpPr>
            <p:spPr>
              <a:xfrm>
                <a:off x="6294300" y="1333687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Arrow Connector 455"/>
              <p:cNvCxnSpPr>
                <a:stCxn id="324" idx="4"/>
                <a:endCxn id="328" idx="0"/>
              </p:cNvCxnSpPr>
              <p:nvPr/>
            </p:nvCxnSpPr>
            <p:spPr>
              <a:xfrm>
                <a:off x="4676603" y="1438462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Arrow Connector 456"/>
              <p:cNvCxnSpPr>
                <a:stCxn id="325" idx="4"/>
                <a:endCxn id="329" idx="0"/>
              </p:cNvCxnSpPr>
              <p:nvPr/>
            </p:nvCxnSpPr>
            <p:spPr>
              <a:xfrm>
                <a:off x="5433857" y="1436875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Arrow Connector 457"/>
              <p:cNvCxnSpPr>
                <a:stCxn id="326" idx="4"/>
                <a:endCxn id="330" idx="0"/>
              </p:cNvCxnSpPr>
              <p:nvPr/>
            </p:nvCxnSpPr>
            <p:spPr>
              <a:xfrm>
                <a:off x="6189523" y="1438462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Arrow Connector 458"/>
              <p:cNvCxnSpPr>
                <a:stCxn id="327" idx="4"/>
                <a:endCxn id="331" idx="0"/>
              </p:cNvCxnSpPr>
              <p:nvPr/>
            </p:nvCxnSpPr>
            <p:spPr>
              <a:xfrm>
                <a:off x="6946776" y="1438462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Arrow Connector 459"/>
              <p:cNvCxnSpPr>
                <a:stCxn id="328" idx="6"/>
                <a:endCxn id="329" idx="2"/>
              </p:cNvCxnSpPr>
              <p:nvPr/>
            </p:nvCxnSpPr>
            <p:spPr>
              <a:xfrm flipV="1">
                <a:off x="4779793" y="2089334"/>
                <a:ext cx="549287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Arrow Connector 460"/>
              <p:cNvCxnSpPr>
                <a:stCxn id="329" idx="6"/>
                <a:endCxn id="330" idx="2"/>
              </p:cNvCxnSpPr>
              <p:nvPr/>
            </p:nvCxnSpPr>
            <p:spPr>
              <a:xfrm>
                <a:off x="5537046" y="2089334"/>
                <a:ext cx="549287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Arrow Connector 461"/>
              <p:cNvCxnSpPr>
                <a:stCxn id="330" idx="6"/>
                <a:endCxn id="331" idx="2"/>
              </p:cNvCxnSpPr>
              <p:nvPr/>
            </p:nvCxnSpPr>
            <p:spPr>
              <a:xfrm>
                <a:off x="6294300" y="2090922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Arrow Connector 462"/>
              <p:cNvCxnSpPr>
                <a:stCxn id="328" idx="4"/>
                <a:endCxn id="332" idx="0"/>
              </p:cNvCxnSpPr>
              <p:nvPr/>
            </p:nvCxnSpPr>
            <p:spPr>
              <a:xfrm>
                <a:off x="4676603" y="2194109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Arrow Connector 463"/>
              <p:cNvCxnSpPr>
                <a:stCxn id="329" idx="4"/>
                <a:endCxn id="333" idx="0"/>
              </p:cNvCxnSpPr>
              <p:nvPr/>
            </p:nvCxnSpPr>
            <p:spPr>
              <a:xfrm>
                <a:off x="5433857" y="2194109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Arrow Connector 464"/>
              <p:cNvCxnSpPr>
                <a:stCxn id="330" idx="4"/>
                <a:endCxn id="334" idx="0"/>
              </p:cNvCxnSpPr>
              <p:nvPr/>
            </p:nvCxnSpPr>
            <p:spPr>
              <a:xfrm>
                <a:off x="6189523" y="2194109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Arrow Connector 465"/>
              <p:cNvCxnSpPr>
                <a:stCxn id="331" idx="4"/>
                <a:endCxn id="335" idx="0"/>
              </p:cNvCxnSpPr>
              <p:nvPr/>
            </p:nvCxnSpPr>
            <p:spPr>
              <a:xfrm>
                <a:off x="6946776" y="2194109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Arrow Connector 466"/>
              <p:cNvCxnSpPr>
                <a:stCxn id="332" idx="6"/>
                <a:endCxn id="333" idx="2"/>
              </p:cNvCxnSpPr>
              <p:nvPr/>
            </p:nvCxnSpPr>
            <p:spPr>
              <a:xfrm>
                <a:off x="4779793" y="2846569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Arrow Connector 467"/>
              <p:cNvCxnSpPr>
                <a:stCxn id="333" idx="6"/>
                <a:endCxn id="334" idx="2"/>
              </p:cNvCxnSpPr>
              <p:nvPr/>
            </p:nvCxnSpPr>
            <p:spPr>
              <a:xfrm>
                <a:off x="5537046" y="2846569"/>
                <a:ext cx="549287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/>
              <p:cNvCxnSpPr>
                <a:stCxn id="334" idx="6"/>
              </p:cNvCxnSpPr>
              <p:nvPr/>
            </p:nvCxnSpPr>
            <p:spPr>
              <a:xfrm>
                <a:off x="6294300" y="2848156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Arrow Connector 469"/>
              <p:cNvCxnSpPr>
                <a:stCxn id="332" idx="4"/>
              </p:cNvCxnSpPr>
              <p:nvPr/>
            </p:nvCxnSpPr>
            <p:spPr>
              <a:xfrm>
                <a:off x="4676603" y="2951344"/>
                <a:ext cx="3175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Arrow Connector 470"/>
              <p:cNvCxnSpPr>
                <a:stCxn id="333" idx="4"/>
              </p:cNvCxnSpPr>
              <p:nvPr/>
            </p:nvCxnSpPr>
            <p:spPr>
              <a:xfrm>
                <a:off x="5433857" y="2951344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Arrow Connector 471"/>
              <p:cNvCxnSpPr>
                <a:stCxn id="334" idx="4"/>
              </p:cNvCxnSpPr>
              <p:nvPr/>
            </p:nvCxnSpPr>
            <p:spPr>
              <a:xfrm>
                <a:off x="6189523" y="2951344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Arrow Connector 472"/>
              <p:cNvCxnSpPr>
                <a:stCxn id="335" idx="4"/>
              </p:cNvCxnSpPr>
              <p:nvPr/>
            </p:nvCxnSpPr>
            <p:spPr>
              <a:xfrm>
                <a:off x="6946776" y="2951344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Arrow Connector 473"/>
              <p:cNvCxnSpPr/>
              <p:nvPr/>
            </p:nvCxnSpPr>
            <p:spPr>
              <a:xfrm flipV="1">
                <a:off x="4784555" y="3603803"/>
                <a:ext cx="544525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Arrow Connector 474"/>
              <p:cNvCxnSpPr/>
              <p:nvPr/>
            </p:nvCxnSpPr>
            <p:spPr>
              <a:xfrm>
                <a:off x="5537046" y="3603803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Arrow Connector 475"/>
              <p:cNvCxnSpPr/>
              <p:nvPr/>
            </p:nvCxnSpPr>
            <p:spPr>
              <a:xfrm>
                <a:off x="6294300" y="3603803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Arrow Connector 476"/>
              <p:cNvCxnSpPr>
                <a:stCxn id="336" idx="6"/>
                <a:endCxn id="337" idx="2"/>
              </p:cNvCxnSpPr>
              <p:nvPr/>
            </p:nvCxnSpPr>
            <p:spPr>
              <a:xfrm flipV="1">
                <a:off x="4784555" y="3605391"/>
                <a:ext cx="549287" cy="635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Arrow Connector 477"/>
              <p:cNvCxnSpPr>
                <a:stCxn id="337" idx="6"/>
                <a:endCxn id="338" idx="2"/>
              </p:cNvCxnSpPr>
              <p:nvPr/>
            </p:nvCxnSpPr>
            <p:spPr>
              <a:xfrm>
                <a:off x="5541809" y="3605391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Arrow Connector 478"/>
              <p:cNvCxnSpPr>
                <a:stCxn id="338" idx="6"/>
                <a:endCxn id="339" idx="2"/>
              </p:cNvCxnSpPr>
              <p:nvPr/>
            </p:nvCxnSpPr>
            <p:spPr>
              <a:xfrm>
                <a:off x="6299062" y="3605391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Arrow Connector 479"/>
              <p:cNvCxnSpPr>
                <a:stCxn id="339" idx="4"/>
                <a:endCxn id="343" idx="0"/>
              </p:cNvCxnSpPr>
              <p:nvPr/>
            </p:nvCxnSpPr>
            <p:spPr>
              <a:xfrm>
                <a:off x="6951539" y="3710166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Arrow Connector 480"/>
              <p:cNvCxnSpPr>
                <a:stCxn id="338" idx="4"/>
                <a:endCxn id="342" idx="0"/>
              </p:cNvCxnSpPr>
              <p:nvPr/>
            </p:nvCxnSpPr>
            <p:spPr>
              <a:xfrm>
                <a:off x="6194285" y="3710166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Arrow Connector 481"/>
              <p:cNvCxnSpPr>
                <a:stCxn id="337" idx="4"/>
                <a:endCxn id="341" idx="0"/>
              </p:cNvCxnSpPr>
              <p:nvPr/>
            </p:nvCxnSpPr>
            <p:spPr>
              <a:xfrm>
                <a:off x="5437032" y="3710166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Arrow Connector 482"/>
              <p:cNvCxnSpPr>
                <a:stCxn id="336" idx="4"/>
                <a:endCxn id="340" idx="0"/>
              </p:cNvCxnSpPr>
              <p:nvPr/>
            </p:nvCxnSpPr>
            <p:spPr>
              <a:xfrm>
                <a:off x="4681366" y="3716516"/>
                <a:ext cx="0" cy="54133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Arrow Connector 483"/>
              <p:cNvCxnSpPr>
                <a:stCxn id="340" idx="6"/>
                <a:endCxn id="341" idx="2"/>
              </p:cNvCxnSpPr>
              <p:nvPr/>
            </p:nvCxnSpPr>
            <p:spPr>
              <a:xfrm flipV="1">
                <a:off x="4784555" y="4361038"/>
                <a:ext cx="549287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Arrow Connector 484"/>
              <p:cNvCxnSpPr>
                <a:stCxn id="341" idx="6"/>
                <a:endCxn id="342" idx="2"/>
              </p:cNvCxnSpPr>
              <p:nvPr/>
            </p:nvCxnSpPr>
            <p:spPr>
              <a:xfrm>
                <a:off x="5541809" y="4361038"/>
                <a:ext cx="547699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Arrow Connector 485"/>
              <p:cNvCxnSpPr>
                <a:stCxn id="342" idx="6"/>
                <a:endCxn id="343" idx="2"/>
              </p:cNvCxnSpPr>
              <p:nvPr/>
            </p:nvCxnSpPr>
            <p:spPr>
              <a:xfrm>
                <a:off x="6299062" y="4362625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Arrow Connector 486"/>
              <p:cNvCxnSpPr>
                <a:stCxn id="340" idx="4"/>
                <a:endCxn id="344" idx="0"/>
              </p:cNvCxnSpPr>
              <p:nvPr/>
            </p:nvCxnSpPr>
            <p:spPr>
              <a:xfrm>
                <a:off x="4681366" y="4467400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Arrow Connector 487"/>
              <p:cNvCxnSpPr>
                <a:stCxn id="341" idx="4"/>
                <a:endCxn id="345" idx="0"/>
              </p:cNvCxnSpPr>
              <p:nvPr/>
            </p:nvCxnSpPr>
            <p:spPr>
              <a:xfrm>
                <a:off x="5437032" y="4465813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Arrow Connector 488"/>
              <p:cNvCxnSpPr>
                <a:stCxn id="342" idx="4"/>
                <a:endCxn id="346" idx="0"/>
              </p:cNvCxnSpPr>
              <p:nvPr/>
            </p:nvCxnSpPr>
            <p:spPr>
              <a:xfrm>
                <a:off x="6194285" y="4467400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Arrow Connector 489"/>
              <p:cNvCxnSpPr>
                <a:stCxn id="343" idx="4"/>
                <a:endCxn id="347" idx="0"/>
              </p:cNvCxnSpPr>
              <p:nvPr/>
            </p:nvCxnSpPr>
            <p:spPr>
              <a:xfrm>
                <a:off x="6951539" y="4467400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Arrow Connector 490"/>
              <p:cNvCxnSpPr>
                <a:stCxn id="344" idx="6"/>
                <a:endCxn id="345" idx="2"/>
              </p:cNvCxnSpPr>
              <p:nvPr/>
            </p:nvCxnSpPr>
            <p:spPr>
              <a:xfrm flipV="1">
                <a:off x="4784555" y="5118272"/>
                <a:ext cx="549287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Arrow Connector 491"/>
              <p:cNvCxnSpPr>
                <a:stCxn id="345" idx="6"/>
                <a:endCxn id="346" idx="2"/>
              </p:cNvCxnSpPr>
              <p:nvPr/>
            </p:nvCxnSpPr>
            <p:spPr>
              <a:xfrm>
                <a:off x="5541809" y="5118272"/>
                <a:ext cx="547699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Arrow Connector 492"/>
              <p:cNvCxnSpPr>
                <a:stCxn id="346" idx="6"/>
                <a:endCxn id="347" idx="2"/>
              </p:cNvCxnSpPr>
              <p:nvPr/>
            </p:nvCxnSpPr>
            <p:spPr>
              <a:xfrm>
                <a:off x="6299062" y="5119860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Arrow Connector 493"/>
              <p:cNvCxnSpPr>
                <a:stCxn id="344" idx="4"/>
                <a:endCxn id="348" idx="0"/>
              </p:cNvCxnSpPr>
              <p:nvPr/>
            </p:nvCxnSpPr>
            <p:spPr>
              <a:xfrm>
                <a:off x="4681366" y="5223047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Arrow Connector 494"/>
              <p:cNvCxnSpPr>
                <a:stCxn id="345" idx="4"/>
                <a:endCxn id="349" idx="0"/>
              </p:cNvCxnSpPr>
              <p:nvPr/>
            </p:nvCxnSpPr>
            <p:spPr>
              <a:xfrm>
                <a:off x="5437032" y="5223047"/>
                <a:ext cx="0" cy="5476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Arrow Connector 495"/>
              <p:cNvCxnSpPr>
                <a:stCxn id="346" idx="4"/>
                <a:endCxn id="350" idx="0"/>
              </p:cNvCxnSpPr>
              <p:nvPr/>
            </p:nvCxnSpPr>
            <p:spPr>
              <a:xfrm>
                <a:off x="6194285" y="5223047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Arrow Connector 496"/>
              <p:cNvCxnSpPr>
                <a:stCxn id="347" idx="4"/>
                <a:endCxn id="351" idx="0"/>
              </p:cNvCxnSpPr>
              <p:nvPr/>
            </p:nvCxnSpPr>
            <p:spPr>
              <a:xfrm>
                <a:off x="6951539" y="5223047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Arrow Connector 497"/>
              <p:cNvCxnSpPr>
                <a:stCxn id="348" idx="6"/>
                <a:endCxn id="349" idx="2"/>
              </p:cNvCxnSpPr>
              <p:nvPr/>
            </p:nvCxnSpPr>
            <p:spPr>
              <a:xfrm>
                <a:off x="4784555" y="5875507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Arrow Connector 498"/>
              <p:cNvCxnSpPr>
                <a:stCxn id="349" idx="6"/>
                <a:endCxn id="350" idx="2"/>
              </p:cNvCxnSpPr>
              <p:nvPr/>
            </p:nvCxnSpPr>
            <p:spPr>
              <a:xfrm>
                <a:off x="5541809" y="5875507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Arrow Connector 499"/>
              <p:cNvCxnSpPr>
                <a:stCxn id="350" idx="6"/>
                <a:endCxn id="351" idx="2"/>
              </p:cNvCxnSpPr>
              <p:nvPr/>
            </p:nvCxnSpPr>
            <p:spPr>
              <a:xfrm>
                <a:off x="6299062" y="5875507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Arrow Connector 500"/>
              <p:cNvCxnSpPr>
                <a:stCxn id="288" idx="5"/>
                <a:endCxn id="293" idx="1"/>
              </p:cNvCxnSpPr>
              <p:nvPr/>
            </p:nvCxnSpPr>
            <p:spPr>
              <a:xfrm>
                <a:off x="1722203" y="657415"/>
                <a:ext cx="609613" cy="60324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Arrow Connector 501"/>
              <p:cNvCxnSpPr>
                <a:stCxn id="289" idx="5"/>
                <a:endCxn id="294" idx="1"/>
              </p:cNvCxnSpPr>
              <p:nvPr/>
            </p:nvCxnSpPr>
            <p:spPr>
              <a:xfrm>
                <a:off x="2479456" y="651065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Arrow Connector 502"/>
              <p:cNvCxnSpPr>
                <a:stCxn id="290" idx="5"/>
                <a:endCxn id="295" idx="1"/>
              </p:cNvCxnSpPr>
              <p:nvPr/>
            </p:nvCxnSpPr>
            <p:spPr>
              <a:xfrm>
                <a:off x="3236710" y="651065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Arrow Connector 503"/>
              <p:cNvCxnSpPr>
                <a:stCxn id="291" idx="5"/>
                <a:endCxn id="324" idx="1"/>
              </p:cNvCxnSpPr>
              <p:nvPr/>
            </p:nvCxnSpPr>
            <p:spPr>
              <a:xfrm>
                <a:off x="3993963" y="651065"/>
                <a:ext cx="608026" cy="60801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Arrow Connector 504"/>
              <p:cNvCxnSpPr>
                <a:stCxn id="320" idx="5"/>
                <a:endCxn id="325" idx="1"/>
              </p:cNvCxnSpPr>
              <p:nvPr/>
            </p:nvCxnSpPr>
            <p:spPr>
              <a:xfrm>
                <a:off x="4749629" y="657415"/>
                <a:ext cx="609613" cy="60166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Arrow Connector 505"/>
              <p:cNvCxnSpPr>
                <a:stCxn id="321" idx="5"/>
                <a:endCxn id="326" idx="1"/>
              </p:cNvCxnSpPr>
              <p:nvPr/>
            </p:nvCxnSpPr>
            <p:spPr>
              <a:xfrm>
                <a:off x="5506883" y="651065"/>
                <a:ext cx="609613" cy="60801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Arrow Connector 506"/>
              <p:cNvCxnSpPr>
                <a:stCxn id="322" idx="5"/>
                <a:endCxn id="327" idx="1"/>
              </p:cNvCxnSpPr>
              <p:nvPr/>
            </p:nvCxnSpPr>
            <p:spPr>
              <a:xfrm>
                <a:off x="6264136" y="651065"/>
                <a:ext cx="609613" cy="60801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Arrow Connector 507"/>
              <p:cNvCxnSpPr>
                <a:stCxn id="292" idx="5"/>
                <a:endCxn id="297" idx="1"/>
              </p:cNvCxnSpPr>
              <p:nvPr/>
            </p:nvCxnSpPr>
            <p:spPr>
              <a:xfrm>
                <a:off x="1722203" y="1408300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Arrow Connector 508"/>
              <p:cNvCxnSpPr>
                <a:stCxn id="293" idx="5"/>
                <a:endCxn id="298" idx="1"/>
              </p:cNvCxnSpPr>
              <p:nvPr/>
            </p:nvCxnSpPr>
            <p:spPr>
              <a:xfrm>
                <a:off x="2479456" y="1408300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Arrow Connector 509"/>
              <p:cNvCxnSpPr>
                <a:stCxn id="294" idx="5"/>
                <a:endCxn id="299" idx="1"/>
              </p:cNvCxnSpPr>
              <p:nvPr/>
            </p:nvCxnSpPr>
            <p:spPr>
              <a:xfrm>
                <a:off x="3236710" y="1408300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Arrow Connector 510"/>
              <p:cNvCxnSpPr>
                <a:stCxn id="295" idx="5"/>
                <a:endCxn id="328" idx="1"/>
              </p:cNvCxnSpPr>
              <p:nvPr/>
            </p:nvCxnSpPr>
            <p:spPr>
              <a:xfrm>
                <a:off x="3993963" y="1408300"/>
                <a:ext cx="608026" cy="60801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Arrow Connector 511"/>
              <p:cNvCxnSpPr>
                <a:stCxn id="324" idx="5"/>
                <a:endCxn id="329" idx="1"/>
              </p:cNvCxnSpPr>
              <p:nvPr/>
            </p:nvCxnSpPr>
            <p:spPr>
              <a:xfrm>
                <a:off x="4749629" y="1406712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Arrow Connector 512"/>
              <p:cNvCxnSpPr>
                <a:stCxn id="325" idx="5"/>
                <a:endCxn id="330" idx="1"/>
              </p:cNvCxnSpPr>
              <p:nvPr/>
            </p:nvCxnSpPr>
            <p:spPr>
              <a:xfrm>
                <a:off x="5506883" y="1406712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Arrow Connector 513"/>
              <p:cNvCxnSpPr>
                <a:stCxn id="326" idx="5"/>
                <a:endCxn id="331" idx="1"/>
              </p:cNvCxnSpPr>
              <p:nvPr/>
            </p:nvCxnSpPr>
            <p:spPr>
              <a:xfrm>
                <a:off x="6264136" y="1406712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Arrow Connector 514"/>
              <p:cNvCxnSpPr>
                <a:stCxn id="296" idx="5"/>
                <a:endCxn id="301" idx="1"/>
              </p:cNvCxnSpPr>
              <p:nvPr/>
            </p:nvCxnSpPr>
            <p:spPr>
              <a:xfrm>
                <a:off x="1722203" y="2165534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Arrow Connector 515"/>
              <p:cNvCxnSpPr>
                <a:stCxn id="297" idx="5"/>
                <a:endCxn id="302" idx="1"/>
              </p:cNvCxnSpPr>
              <p:nvPr/>
            </p:nvCxnSpPr>
            <p:spPr>
              <a:xfrm>
                <a:off x="2479456" y="2165534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Arrow Connector 516"/>
              <p:cNvCxnSpPr>
                <a:stCxn id="298" idx="5"/>
                <a:endCxn id="303" idx="1"/>
              </p:cNvCxnSpPr>
              <p:nvPr/>
            </p:nvCxnSpPr>
            <p:spPr>
              <a:xfrm>
                <a:off x="3236710" y="2165534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Arrow Connector 517"/>
              <p:cNvCxnSpPr>
                <a:stCxn id="299" idx="5"/>
                <a:endCxn id="332" idx="1"/>
              </p:cNvCxnSpPr>
              <p:nvPr/>
            </p:nvCxnSpPr>
            <p:spPr>
              <a:xfrm>
                <a:off x="3993963" y="2165534"/>
                <a:ext cx="608026" cy="60801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Arrow Connector 518"/>
              <p:cNvCxnSpPr>
                <a:stCxn id="328" idx="5"/>
                <a:endCxn id="333" idx="1"/>
              </p:cNvCxnSpPr>
              <p:nvPr/>
            </p:nvCxnSpPr>
            <p:spPr>
              <a:xfrm>
                <a:off x="4749629" y="2163947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Arrow Connector 519"/>
              <p:cNvCxnSpPr>
                <a:stCxn id="329" idx="5"/>
                <a:endCxn id="334" idx="1"/>
              </p:cNvCxnSpPr>
              <p:nvPr/>
            </p:nvCxnSpPr>
            <p:spPr>
              <a:xfrm>
                <a:off x="5506883" y="2163947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Arrow Connector 520"/>
              <p:cNvCxnSpPr>
                <a:stCxn id="330" idx="5"/>
                <a:endCxn id="335" idx="1"/>
              </p:cNvCxnSpPr>
              <p:nvPr/>
            </p:nvCxnSpPr>
            <p:spPr>
              <a:xfrm>
                <a:off x="6264136" y="2163947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Arrow Connector 521"/>
              <p:cNvCxnSpPr>
                <a:stCxn id="300" idx="5"/>
                <a:endCxn id="305" idx="1"/>
              </p:cNvCxnSpPr>
              <p:nvPr/>
            </p:nvCxnSpPr>
            <p:spPr>
              <a:xfrm>
                <a:off x="1722203" y="2922769"/>
                <a:ext cx="609613" cy="60642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Arrow Connector 522"/>
              <p:cNvCxnSpPr>
                <a:stCxn id="301" idx="5"/>
                <a:endCxn id="306" idx="1"/>
              </p:cNvCxnSpPr>
              <p:nvPr/>
            </p:nvCxnSpPr>
            <p:spPr>
              <a:xfrm>
                <a:off x="2479456" y="2922769"/>
                <a:ext cx="609613" cy="60642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Arrow Connector 523"/>
              <p:cNvCxnSpPr>
                <a:stCxn id="302" idx="5"/>
                <a:endCxn id="307" idx="1"/>
              </p:cNvCxnSpPr>
              <p:nvPr/>
            </p:nvCxnSpPr>
            <p:spPr>
              <a:xfrm>
                <a:off x="3236710" y="2922769"/>
                <a:ext cx="609613" cy="60642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Arrow Connector 524"/>
              <p:cNvCxnSpPr>
                <a:stCxn id="303" idx="5"/>
                <a:endCxn id="336" idx="1"/>
              </p:cNvCxnSpPr>
              <p:nvPr/>
            </p:nvCxnSpPr>
            <p:spPr>
              <a:xfrm>
                <a:off x="3993963" y="2922769"/>
                <a:ext cx="612788" cy="61594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Arrow Connector 525"/>
              <p:cNvCxnSpPr>
                <a:stCxn id="332" idx="5"/>
                <a:endCxn id="337" idx="1"/>
              </p:cNvCxnSpPr>
              <p:nvPr/>
            </p:nvCxnSpPr>
            <p:spPr>
              <a:xfrm>
                <a:off x="4749629" y="2921181"/>
                <a:ext cx="614376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Arrow Connector 526"/>
              <p:cNvCxnSpPr>
                <a:stCxn id="333" idx="5"/>
                <a:endCxn id="338" idx="1"/>
              </p:cNvCxnSpPr>
              <p:nvPr/>
            </p:nvCxnSpPr>
            <p:spPr>
              <a:xfrm>
                <a:off x="5506883" y="2921181"/>
                <a:ext cx="614375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Arrow Connector 527"/>
              <p:cNvCxnSpPr>
                <a:stCxn id="334" idx="5"/>
                <a:endCxn id="339" idx="1"/>
              </p:cNvCxnSpPr>
              <p:nvPr/>
            </p:nvCxnSpPr>
            <p:spPr>
              <a:xfrm>
                <a:off x="6264136" y="2921181"/>
                <a:ext cx="612788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Arrow Connector 528"/>
              <p:cNvCxnSpPr>
                <a:stCxn id="304" idx="5"/>
                <a:endCxn id="309" idx="1"/>
              </p:cNvCxnSpPr>
              <p:nvPr/>
            </p:nvCxnSpPr>
            <p:spPr>
              <a:xfrm>
                <a:off x="1723790" y="3683178"/>
                <a:ext cx="608026" cy="60166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Arrow Connector 529"/>
              <p:cNvCxnSpPr>
                <a:stCxn id="305" idx="5"/>
                <a:endCxn id="310" idx="1"/>
              </p:cNvCxnSpPr>
              <p:nvPr/>
            </p:nvCxnSpPr>
            <p:spPr>
              <a:xfrm>
                <a:off x="2479456" y="3676828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Arrow Connector 530"/>
              <p:cNvCxnSpPr>
                <a:stCxn id="306" idx="5"/>
                <a:endCxn id="311" idx="1"/>
              </p:cNvCxnSpPr>
              <p:nvPr/>
            </p:nvCxnSpPr>
            <p:spPr>
              <a:xfrm>
                <a:off x="3236710" y="3676828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Arrow Connector 531"/>
              <p:cNvCxnSpPr>
                <a:stCxn id="307" idx="5"/>
                <a:endCxn id="340" idx="1"/>
              </p:cNvCxnSpPr>
              <p:nvPr/>
            </p:nvCxnSpPr>
            <p:spPr>
              <a:xfrm>
                <a:off x="3993963" y="3676828"/>
                <a:ext cx="612788" cy="6111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Arrow Connector 532"/>
              <p:cNvCxnSpPr>
                <a:stCxn id="336" idx="5"/>
                <a:endCxn id="341" idx="1"/>
              </p:cNvCxnSpPr>
              <p:nvPr/>
            </p:nvCxnSpPr>
            <p:spPr>
              <a:xfrm>
                <a:off x="4754392" y="3686353"/>
                <a:ext cx="609613" cy="60166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Arrow Connector 533"/>
              <p:cNvCxnSpPr>
                <a:stCxn id="337" idx="5"/>
                <a:endCxn id="342" idx="1"/>
              </p:cNvCxnSpPr>
              <p:nvPr/>
            </p:nvCxnSpPr>
            <p:spPr>
              <a:xfrm>
                <a:off x="5511645" y="3678416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Arrow Connector 534"/>
              <p:cNvCxnSpPr>
                <a:stCxn id="338" idx="5"/>
                <a:endCxn id="343" idx="1"/>
              </p:cNvCxnSpPr>
              <p:nvPr/>
            </p:nvCxnSpPr>
            <p:spPr>
              <a:xfrm>
                <a:off x="6268899" y="3678416"/>
                <a:ext cx="608025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Arrow Connector 535"/>
              <p:cNvCxnSpPr>
                <a:stCxn id="308" idx="5"/>
                <a:endCxn id="313" idx="1"/>
              </p:cNvCxnSpPr>
              <p:nvPr/>
            </p:nvCxnSpPr>
            <p:spPr>
              <a:xfrm>
                <a:off x="1723790" y="4434063"/>
                <a:ext cx="608026" cy="60801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Arrow Connector 536"/>
              <p:cNvCxnSpPr>
                <a:stCxn id="309" idx="5"/>
                <a:endCxn id="314" idx="1"/>
              </p:cNvCxnSpPr>
              <p:nvPr/>
            </p:nvCxnSpPr>
            <p:spPr>
              <a:xfrm>
                <a:off x="2479456" y="4432475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Arrow Connector 537"/>
              <p:cNvCxnSpPr>
                <a:stCxn id="310" idx="5"/>
                <a:endCxn id="315" idx="1"/>
              </p:cNvCxnSpPr>
              <p:nvPr/>
            </p:nvCxnSpPr>
            <p:spPr>
              <a:xfrm>
                <a:off x="3236710" y="4434063"/>
                <a:ext cx="609613" cy="60801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Arrow Connector 538"/>
              <p:cNvCxnSpPr>
                <a:stCxn id="311" idx="5"/>
                <a:endCxn id="344" idx="1"/>
              </p:cNvCxnSpPr>
              <p:nvPr/>
            </p:nvCxnSpPr>
            <p:spPr>
              <a:xfrm>
                <a:off x="3993963" y="4434063"/>
                <a:ext cx="612788" cy="6111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Arrow Connector 539"/>
              <p:cNvCxnSpPr>
                <a:stCxn id="340" idx="5"/>
                <a:endCxn id="345" idx="1"/>
              </p:cNvCxnSpPr>
              <p:nvPr/>
            </p:nvCxnSpPr>
            <p:spPr>
              <a:xfrm>
                <a:off x="4754392" y="4435650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Arrow Connector 540"/>
              <p:cNvCxnSpPr>
                <a:stCxn id="341" idx="5"/>
                <a:endCxn id="346" idx="1"/>
              </p:cNvCxnSpPr>
              <p:nvPr/>
            </p:nvCxnSpPr>
            <p:spPr>
              <a:xfrm>
                <a:off x="5511645" y="4435650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Arrow Connector 541"/>
              <p:cNvCxnSpPr>
                <a:stCxn id="342" idx="5"/>
                <a:endCxn id="347" idx="1"/>
              </p:cNvCxnSpPr>
              <p:nvPr/>
            </p:nvCxnSpPr>
            <p:spPr>
              <a:xfrm>
                <a:off x="6268899" y="4435650"/>
                <a:ext cx="608025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Arrow Connector 542"/>
              <p:cNvCxnSpPr>
                <a:stCxn id="312" idx="5"/>
                <a:endCxn id="317" idx="1"/>
              </p:cNvCxnSpPr>
              <p:nvPr/>
            </p:nvCxnSpPr>
            <p:spPr>
              <a:xfrm>
                <a:off x="1723790" y="5189710"/>
                <a:ext cx="608026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Arrow Connector 543"/>
              <p:cNvCxnSpPr>
                <a:stCxn id="313" idx="5"/>
                <a:endCxn id="318" idx="1"/>
              </p:cNvCxnSpPr>
              <p:nvPr/>
            </p:nvCxnSpPr>
            <p:spPr>
              <a:xfrm>
                <a:off x="2479456" y="5189710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Arrow Connector 544"/>
              <p:cNvCxnSpPr>
                <a:stCxn id="314" idx="5"/>
                <a:endCxn id="319" idx="1"/>
              </p:cNvCxnSpPr>
              <p:nvPr/>
            </p:nvCxnSpPr>
            <p:spPr>
              <a:xfrm>
                <a:off x="3236710" y="5189710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Arrow Connector 545"/>
              <p:cNvCxnSpPr>
                <a:stCxn id="315" idx="5"/>
                <a:endCxn id="348" idx="1"/>
              </p:cNvCxnSpPr>
              <p:nvPr/>
            </p:nvCxnSpPr>
            <p:spPr>
              <a:xfrm>
                <a:off x="3993963" y="5189710"/>
                <a:ext cx="612788" cy="6127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Arrow Connector 546"/>
              <p:cNvCxnSpPr>
                <a:stCxn id="344" idx="5"/>
                <a:endCxn id="349" idx="1"/>
              </p:cNvCxnSpPr>
              <p:nvPr/>
            </p:nvCxnSpPr>
            <p:spPr>
              <a:xfrm>
                <a:off x="4754392" y="5192885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Arrow Connector 547"/>
              <p:cNvCxnSpPr>
                <a:stCxn id="345" idx="5"/>
                <a:endCxn id="350" idx="1"/>
              </p:cNvCxnSpPr>
              <p:nvPr/>
            </p:nvCxnSpPr>
            <p:spPr>
              <a:xfrm>
                <a:off x="5511645" y="5192885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Arrow Connector 548"/>
              <p:cNvCxnSpPr>
                <a:stCxn id="346" idx="5"/>
                <a:endCxn id="351" idx="1"/>
              </p:cNvCxnSpPr>
              <p:nvPr/>
            </p:nvCxnSpPr>
            <p:spPr>
              <a:xfrm>
                <a:off x="6268899" y="5192885"/>
                <a:ext cx="608025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Arrow Connector 549"/>
              <p:cNvCxnSpPr>
                <a:endCxn id="366" idx="0"/>
              </p:cNvCxnSpPr>
              <p:nvPr/>
            </p:nvCxnSpPr>
            <p:spPr>
              <a:xfrm>
                <a:off x="1647585" y="5977107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Arrow Connector 550"/>
              <p:cNvCxnSpPr>
                <a:endCxn id="367" idx="0"/>
              </p:cNvCxnSpPr>
              <p:nvPr/>
            </p:nvCxnSpPr>
            <p:spPr>
              <a:xfrm>
                <a:off x="2404842" y="5977107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Arrow Connector 551"/>
              <p:cNvCxnSpPr>
                <a:endCxn id="368" idx="0"/>
              </p:cNvCxnSpPr>
              <p:nvPr/>
            </p:nvCxnSpPr>
            <p:spPr>
              <a:xfrm>
                <a:off x="3162095" y="5977107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Arrow Connector 552"/>
              <p:cNvCxnSpPr>
                <a:endCxn id="369" idx="0"/>
              </p:cNvCxnSpPr>
              <p:nvPr/>
            </p:nvCxnSpPr>
            <p:spPr>
              <a:xfrm>
                <a:off x="3917761" y="5977107"/>
                <a:ext cx="0" cy="54927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Arrow Connector 553"/>
              <p:cNvCxnSpPr>
                <a:stCxn id="366" idx="6"/>
                <a:endCxn id="367" idx="2"/>
              </p:cNvCxnSpPr>
              <p:nvPr/>
            </p:nvCxnSpPr>
            <p:spPr>
              <a:xfrm>
                <a:off x="1752365" y="6629566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Arrow Connector 554"/>
              <p:cNvCxnSpPr>
                <a:stCxn id="367" idx="6"/>
                <a:endCxn id="368" idx="2"/>
              </p:cNvCxnSpPr>
              <p:nvPr/>
            </p:nvCxnSpPr>
            <p:spPr>
              <a:xfrm>
                <a:off x="2509619" y="6629566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Arrow Connector 555"/>
              <p:cNvCxnSpPr>
                <a:stCxn id="368" idx="6"/>
                <a:endCxn id="369" idx="2"/>
              </p:cNvCxnSpPr>
              <p:nvPr/>
            </p:nvCxnSpPr>
            <p:spPr>
              <a:xfrm>
                <a:off x="3265285" y="6629566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Arrow Connector 556"/>
              <p:cNvCxnSpPr>
                <a:stCxn id="369" idx="6"/>
              </p:cNvCxnSpPr>
              <p:nvPr/>
            </p:nvCxnSpPr>
            <p:spPr>
              <a:xfrm flipV="1">
                <a:off x="4022539" y="6629566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Arrow Connector 557"/>
              <p:cNvCxnSpPr>
                <a:endCxn id="371" idx="0"/>
              </p:cNvCxnSpPr>
              <p:nvPr/>
            </p:nvCxnSpPr>
            <p:spPr>
              <a:xfrm>
                <a:off x="4678191" y="5980282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Arrow Connector 558"/>
              <p:cNvCxnSpPr>
                <a:endCxn id="372" idx="0"/>
              </p:cNvCxnSpPr>
              <p:nvPr/>
            </p:nvCxnSpPr>
            <p:spPr>
              <a:xfrm>
                <a:off x="5435444" y="5980282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Arrow Connector 559"/>
              <p:cNvCxnSpPr>
                <a:endCxn id="373" idx="0"/>
              </p:cNvCxnSpPr>
              <p:nvPr/>
            </p:nvCxnSpPr>
            <p:spPr>
              <a:xfrm>
                <a:off x="6192698" y="5980282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Arrow Connector 560"/>
              <p:cNvCxnSpPr>
                <a:endCxn id="374" idx="0"/>
              </p:cNvCxnSpPr>
              <p:nvPr/>
            </p:nvCxnSpPr>
            <p:spPr>
              <a:xfrm>
                <a:off x="6949951" y="5980282"/>
                <a:ext cx="0" cy="54768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Arrow Connector 561"/>
              <p:cNvCxnSpPr>
                <a:stCxn id="371" idx="6"/>
                <a:endCxn id="372" idx="2"/>
              </p:cNvCxnSpPr>
              <p:nvPr/>
            </p:nvCxnSpPr>
            <p:spPr>
              <a:xfrm>
                <a:off x="4782968" y="6632741"/>
                <a:ext cx="549287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Arrow Connector 562"/>
              <p:cNvCxnSpPr>
                <a:stCxn id="372" idx="6"/>
                <a:endCxn id="373" idx="2"/>
              </p:cNvCxnSpPr>
              <p:nvPr/>
            </p:nvCxnSpPr>
            <p:spPr>
              <a:xfrm>
                <a:off x="5540221" y="6632741"/>
                <a:ext cx="54770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Arrow Connector 563"/>
              <p:cNvCxnSpPr>
                <a:stCxn id="373" idx="6"/>
                <a:endCxn id="374" idx="2"/>
              </p:cNvCxnSpPr>
              <p:nvPr/>
            </p:nvCxnSpPr>
            <p:spPr>
              <a:xfrm>
                <a:off x="6297475" y="6632741"/>
                <a:ext cx="547699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Arrow Connector 564"/>
              <p:cNvCxnSpPr>
                <a:endCxn id="367" idx="1"/>
              </p:cNvCxnSpPr>
              <p:nvPr/>
            </p:nvCxnSpPr>
            <p:spPr>
              <a:xfrm>
                <a:off x="1722203" y="5946944"/>
                <a:ext cx="608025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Arrow Connector 565"/>
              <p:cNvCxnSpPr>
                <a:endCxn id="368" idx="1"/>
              </p:cNvCxnSpPr>
              <p:nvPr/>
            </p:nvCxnSpPr>
            <p:spPr>
              <a:xfrm>
                <a:off x="2477869" y="5946944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Arrow Connector 566"/>
              <p:cNvCxnSpPr>
                <a:endCxn id="369" idx="1"/>
              </p:cNvCxnSpPr>
              <p:nvPr/>
            </p:nvCxnSpPr>
            <p:spPr>
              <a:xfrm>
                <a:off x="3235122" y="5946944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Arrow Connector 567"/>
              <p:cNvCxnSpPr>
                <a:endCxn id="371" idx="1"/>
              </p:cNvCxnSpPr>
              <p:nvPr/>
            </p:nvCxnSpPr>
            <p:spPr>
              <a:xfrm>
                <a:off x="3992376" y="5946944"/>
                <a:ext cx="612788" cy="61118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Arrow Connector 568"/>
              <p:cNvCxnSpPr>
                <a:endCxn id="372" idx="1"/>
              </p:cNvCxnSpPr>
              <p:nvPr/>
            </p:nvCxnSpPr>
            <p:spPr>
              <a:xfrm>
                <a:off x="4752804" y="5950119"/>
                <a:ext cx="609613" cy="60801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Arrow Connector 569"/>
              <p:cNvCxnSpPr>
                <a:endCxn id="373" idx="1"/>
              </p:cNvCxnSpPr>
              <p:nvPr/>
            </p:nvCxnSpPr>
            <p:spPr>
              <a:xfrm>
                <a:off x="5510058" y="5948532"/>
                <a:ext cx="609613" cy="60959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Arrow Connector 570"/>
              <p:cNvCxnSpPr>
                <a:endCxn id="374" idx="1"/>
              </p:cNvCxnSpPr>
              <p:nvPr/>
            </p:nvCxnSpPr>
            <p:spPr>
              <a:xfrm>
                <a:off x="6267311" y="5950119"/>
                <a:ext cx="608026" cy="60801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6" name="Text Box 5"/>
          <p:cNvSpPr txBox="1">
            <a:spLocks noChangeArrowheads="1"/>
          </p:cNvSpPr>
          <p:nvPr/>
        </p:nvSpPr>
        <p:spPr bwMode="auto">
          <a:xfrm>
            <a:off x="-36680" y="2132989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eaLnBrk="0" hangingPunct="0"/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 T</a:t>
            </a:r>
            <a:r>
              <a:rPr lang="en-US" sz="2200" b="1" i="0" dirty="0">
                <a:solidFill>
                  <a:srgbClr val="00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G 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</a:t>
            </a:r>
          </a:p>
          <a:p>
            <a:pPr eaLnBrk="0" hangingPunct="0"/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 T</a:t>
            </a:r>
            <a:r>
              <a:rPr lang="en-US" sz="2200" b="1" i="0" dirty="0">
                <a:solidFill>
                  <a:srgbClr val="00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G 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</a:p>
          <a:p>
            <a:pPr eaLnBrk="0" hangingPunct="0"/>
            <a:r>
              <a:rPr lang="en-US" sz="2200" b="1" i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↘ ↘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00CC"/>
                </a:solidFill>
                <a:latin typeface="Courier New" charset="0"/>
                <a:cs typeface="Courier New" charset="0"/>
              </a:rPr>
              <a:t>→ </a:t>
            </a:r>
            <a:r>
              <a:rPr lang="en-US" sz="2200" b="1" i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↘ ↘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↓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↓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88" y="1204991"/>
            <a:ext cx="306784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                   ?</a:t>
            </a:r>
          </a:p>
          <a:p>
            <a:r>
              <a:rPr lang="en-US" sz="2800" dirty="0">
                <a:latin typeface="+mn-lt"/>
              </a:rPr>
              <a:t>alignment </a:t>
            </a:r>
            <a:r>
              <a:rPr lang="en-US" sz="2800" dirty="0">
                <a:latin typeface="+mn-lt"/>
                <a:cs typeface="Times New Roman"/>
              </a:rPr>
              <a:t>→ path</a:t>
            </a:r>
            <a:endParaRPr lang="en-US" sz="280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7CD24-0C71-234F-ADF5-C169BAB2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71541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1" name="Straight Arrow Connector 1280"/>
          <p:cNvCxnSpPr/>
          <p:nvPr/>
        </p:nvCxnSpPr>
        <p:spPr bwMode="auto">
          <a:xfrm>
            <a:off x="8234383" y="5989638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5" name="Straight Arrow Connector 1284"/>
          <p:cNvCxnSpPr/>
          <p:nvPr/>
        </p:nvCxnSpPr>
        <p:spPr bwMode="auto">
          <a:xfrm>
            <a:off x="8173243" y="5295900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2" name="Straight Arrow Connector 1281"/>
          <p:cNvCxnSpPr/>
          <p:nvPr/>
        </p:nvCxnSpPr>
        <p:spPr bwMode="auto">
          <a:xfrm>
            <a:off x="7444864" y="4473576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6" name="Straight Arrow Connector 1285"/>
          <p:cNvCxnSpPr/>
          <p:nvPr/>
        </p:nvCxnSpPr>
        <p:spPr bwMode="auto">
          <a:xfrm>
            <a:off x="7427329" y="37480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3" name="Straight Arrow Connector 1282"/>
          <p:cNvCxnSpPr/>
          <p:nvPr/>
        </p:nvCxnSpPr>
        <p:spPr bwMode="auto">
          <a:xfrm>
            <a:off x="6703218" y="2968626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4" name="Straight Arrow Connector 1283"/>
          <p:cNvCxnSpPr/>
          <p:nvPr/>
        </p:nvCxnSpPr>
        <p:spPr bwMode="auto">
          <a:xfrm>
            <a:off x="5972174" y="2234407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7" name="Straight Arrow Connector 1286"/>
          <p:cNvCxnSpPr/>
          <p:nvPr/>
        </p:nvCxnSpPr>
        <p:spPr bwMode="auto">
          <a:xfrm>
            <a:off x="5247480" y="2160588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0" name="Straight Arrow Connector 1279"/>
          <p:cNvCxnSpPr/>
          <p:nvPr/>
        </p:nvCxnSpPr>
        <p:spPr bwMode="auto">
          <a:xfrm>
            <a:off x="4469430" y="148431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7" name="Straight Arrow Connector 1276"/>
          <p:cNvCxnSpPr/>
          <p:nvPr/>
        </p:nvCxnSpPr>
        <p:spPr bwMode="auto">
          <a:xfrm>
            <a:off x="3699668" y="729457"/>
            <a:ext cx="609600" cy="6032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3523456" y="550863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4280693" y="544513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5036343" y="544513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1" name="Oval 290"/>
          <p:cNvSpPr/>
          <p:nvPr/>
        </p:nvSpPr>
        <p:spPr>
          <a:xfrm>
            <a:off x="5793581" y="544513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3523456" y="1301751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4280693" y="1301751"/>
            <a:ext cx="207963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5036343" y="1301751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5793581" y="1301751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3523456" y="2058988"/>
            <a:ext cx="207962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4280693" y="2058988"/>
            <a:ext cx="207963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5036343" y="2058988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5793581" y="2058988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3523456" y="2814638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4280693" y="2814638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5036343" y="2816226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5793581" y="2816226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3523456" y="3576638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4280693" y="3570288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5037931" y="3570288"/>
            <a:ext cx="207962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" name="Oval 306"/>
          <p:cNvSpPr/>
          <p:nvPr/>
        </p:nvSpPr>
        <p:spPr>
          <a:xfrm>
            <a:off x="5795168" y="3570288"/>
            <a:ext cx="207963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3523456" y="4325938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4280693" y="4325938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5037931" y="4325938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5795168" y="4325938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3523456" y="5083176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4280693" y="5083176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5037931" y="5083176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5795168" y="5083176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3523456" y="5840413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4280693" y="5840413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5037931" y="5840413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5795168" y="5840413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6550818" y="549276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308056" y="542926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8065293" y="542926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3" name="Oval 322"/>
          <p:cNvSpPr/>
          <p:nvPr/>
        </p:nvSpPr>
        <p:spPr>
          <a:xfrm>
            <a:off x="8820943" y="542926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6550818" y="1300163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7308056" y="1300163"/>
            <a:ext cx="207962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8065293" y="1300163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8820943" y="1300163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6550818" y="2057401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7308056" y="2057401"/>
            <a:ext cx="207962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8065293" y="2057401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8820943" y="2057401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6550818" y="2814638"/>
            <a:ext cx="207963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308056" y="2814638"/>
            <a:ext cx="207962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8065293" y="2814638"/>
            <a:ext cx="207963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8820943" y="2814638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6555581" y="3578226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7311231" y="3571876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8068468" y="3571876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9" name="Oval 338"/>
          <p:cNvSpPr/>
          <p:nvPr/>
        </p:nvSpPr>
        <p:spPr>
          <a:xfrm>
            <a:off x="8825706" y="3571876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6555581" y="4329113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7311231" y="4329113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8068468" y="4329113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8825706" y="4329113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555581" y="5086351"/>
            <a:ext cx="207962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311231" y="5086351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8068468" y="5086351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8825706" y="5086351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6555581" y="5842001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7311231" y="5842001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8068468" y="5843588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8825706" y="5843588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2" name="TextBox 351"/>
          <p:cNvSpPr txBox="1"/>
          <p:nvPr/>
        </p:nvSpPr>
        <p:spPr>
          <a:xfrm>
            <a:off x="3798093" y="0"/>
            <a:ext cx="430213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A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4545806" y="0"/>
            <a:ext cx="430212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310981" y="0"/>
            <a:ext cx="431800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C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6020593" y="0"/>
            <a:ext cx="431800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G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6825456" y="0"/>
            <a:ext cx="431800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7600156" y="0"/>
            <a:ext cx="431800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C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8336756" y="0"/>
            <a:ext cx="430212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C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3145631" y="657226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A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3145631" y="1416051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3145631" y="2193926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G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3145631" y="2952751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3145631" y="3673476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3145631" y="4443413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A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3145631" y="5213351"/>
            <a:ext cx="430212" cy="5857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66" name="Oval 365"/>
          <p:cNvSpPr/>
          <p:nvPr/>
        </p:nvSpPr>
        <p:spPr>
          <a:xfrm>
            <a:off x="3521868" y="6596063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279106" y="6596063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036343" y="6597651"/>
            <a:ext cx="207963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793581" y="6597651"/>
            <a:ext cx="207962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0" name="Straight Arrow Connector 369"/>
          <p:cNvCxnSpPr/>
          <p:nvPr/>
        </p:nvCxnSpPr>
        <p:spPr>
          <a:xfrm>
            <a:off x="6654006" y="6048376"/>
            <a:ext cx="0" cy="547687"/>
          </a:xfrm>
          <a:prstGeom prst="straightConnector1">
            <a:avLst/>
          </a:prstGeom>
          <a:ln w="1905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Oval 370"/>
          <p:cNvSpPr/>
          <p:nvPr/>
        </p:nvSpPr>
        <p:spPr>
          <a:xfrm>
            <a:off x="6553993" y="6599238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7309643" y="6599238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8066881" y="6599238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8824118" y="6599238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5" name="TextBox 374"/>
          <p:cNvSpPr txBox="1"/>
          <p:nvPr/>
        </p:nvSpPr>
        <p:spPr>
          <a:xfrm>
            <a:off x="3144043" y="5970588"/>
            <a:ext cx="430213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A</a:t>
            </a:r>
          </a:p>
        </p:txBody>
      </p:sp>
      <p:cxnSp>
        <p:nvCxnSpPr>
          <p:cNvPr id="377" name="Straight Arrow Connector 376"/>
          <p:cNvCxnSpPr>
            <a:stCxn id="288" idx="6"/>
            <a:endCxn id="289" idx="2"/>
          </p:cNvCxnSpPr>
          <p:nvPr/>
        </p:nvCxnSpPr>
        <p:spPr bwMode="auto">
          <a:xfrm flipV="1">
            <a:off x="3733006" y="649288"/>
            <a:ext cx="547687" cy="63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>
            <a:stCxn id="289" idx="6"/>
            <a:endCxn id="290" idx="2"/>
          </p:cNvCxnSpPr>
          <p:nvPr/>
        </p:nvCxnSpPr>
        <p:spPr bwMode="auto">
          <a:xfrm>
            <a:off x="4488656" y="649288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>
            <a:stCxn id="290" idx="6"/>
            <a:endCxn id="291" idx="2"/>
          </p:cNvCxnSpPr>
          <p:nvPr/>
        </p:nvCxnSpPr>
        <p:spPr bwMode="auto">
          <a:xfrm>
            <a:off x="5245893" y="649288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 bwMode="auto">
          <a:xfrm>
            <a:off x="6003131" y="649288"/>
            <a:ext cx="547687" cy="63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 bwMode="auto">
          <a:xfrm>
            <a:off x="6655593" y="760413"/>
            <a:ext cx="0" cy="54133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>
            <a:stCxn id="291" idx="4"/>
            <a:endCxn id="295" idx="0"/>
          </p:cNvCxnSpPr>
          <p:nvPr/>
        </p:nvCxnSpPr>
        <p:spPr bwMode="auto">
          <a:xfrm>
            <a:off x="5898356" y="75406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stCxn id="290" idx="4"/>
            <a:endCxn id="294" idx="0"/>
          </p:cNvCxnSpPr>
          <p:nvPr/>
        </p:nvCxnSpPr>
        <p:spPr bwMode="auto">
          <a:xfrm>
            <a:off x="5141118" y="75406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>
            <a:stCxn id="289" idx="4"/>
            <a:endCxn id="293" idx="0"/>
          </p:cNvCxnSpPr>
          <p:nvPr/>
        </p:nvCxnSpPr>
        <p:spPr bwMode="auto">
          <a:xfrm>
            <a:off x="4385468" y="75406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>
            <a:stCxn id="288" idx="4"/>
            <a:endCxn id="292" idx="0"/>
          </p:cNvCxnSpPr>
          <p:nvPr/>
        </p:nvCxnSpPr>
        <p:spPr bwMode="auto">
          <a:xfrm>
            <a:off x="3628231" y="760413"/>
            <a:ext cx="0" cy="54133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>
            <a:stCxn id="292" idx="6"/>
            <a:endCxn id="293" idx="2"/>
          </p:cNvCxnSpPr>
          <p:nvPr/>
        </p:nvCxnSpPr>
        <p:spPr bwMode="auto">
          <a:xfrm flipV="1">
            <a:off x="3733006" y="1404938"/>
            <a:ext cx="547687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>
            <a:stCxn id="293" idx="6"/>
            <a:endCxn id="294" idx="2"/>
          </p:cNvCxnSpPr>
          <p:nvPr/>
        </p:nvCxnSpPr>
        <p:spPr bwMode="auto">
          <a:xfrm>
            <a:off x="4488656" y="1404938"/>
            <a:ext cx="549275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>
            <a:stCxn id="294" idx="6"/>
            <a:endCxn id="295" idx="2"/>
          </p:cNvCxnSpPr>
          <p:nvPr/>
        </p:nvCxnSpPr>
        <p:spPr bwMode="auto">
          <a:xfrm>
            <a:off x="5245893" y="1406526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>
            <a:stCxn id="295" idx="6"/>
            <a:endCxn id="324" idx="2"/>
          </p:cNvCxnSpPr>
          <p:nvPr/>
        </p:nvCxnSpPr>
        <p:spPr bwMode="auto">
          <a:xfrm flipV="1">
            <a:off x="6003131" y="1404938"/>
            <a:ext cx="547687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>
            <a:stCxn id="292" idx="4"/>
            <a:endCxn id="296" idx="0"/>
          </p:cNvCxnSpPr>
          <p:nvPr/>
        </p:nvCxnSpPr>
        <p:spPr bwMode="auto">
          <a:xfrm>
            <a:off x="3628231" y="1509713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>
            <a:stCxn id="293" idx="4"/>
            <a:endCxn id="297" idx="0"/>
          </p:cNvCxnSpPr>
          <p:nvPr/>
        </p:nvCxnSpPr>
        <p:spPr bwMode="auto">
          <a:xfrm>
            <a:off x="4385468" y="150971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>
            <a:stCxn id="294" idx="4"/>
            <a:endCxn id="298" idx="0"/>
          </p:cNvCxnSpPr>
          <p:nvPr/>
        </p:nvCxnSpPr>
        <p:spPr bwMode="auto">
          <a:xfrm>
            <a:off x="5141118" y="1509713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>
            <a:stCxn id="295" idx="4"/>
            <a:endCxn id="299" idx="0"/>
          </p:cNvCxnSpPr>
          <p:nvPr/>
        </p:nvCxnSpPr>
        <p:spPr bwMode="auto">
          <a:xfrm>
            <a:off x="5898356" y="1509713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>
            <a:stCxn id="296" idx="6"/>
            <a:endCxn id="297" idx="2"/>
          </p:cNvCxnSpPr>
          <p:nvPr/>
        </p:nvCxnSpPr>
        <p:spPr bwMode="auto">
          <a:xfrm flipV="1">
            <a:off x="3733006" y="2162176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>
            <a:stCxn id="297" idx="6"/>
            <a:endCxn id="298" idx="2"/>
          </p:cNvCxnSpPr>
          <p:nvPr/>
        </p:nvCxnSpPr>
        <p:spPr bwMode="auto">
          <a:xfrm>
            <a:off x="4488656" y="2162176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>
            <a:stCxn id="298" idx="6"/>
            <a:endCxn id="299" idx="2"/>
          </p:cNvCxnSpPr>
          <p:nvPr/>
        </p:nvCxnSpPr>
        <p:spPr bwMode="auto">
          <a:xfrm>
            <a:off x="5245893" y="2162176"/>
            <a:ext cx="547688" cy="0"/>
          </a:xfrm>
          <a:prstGeom prst="straightConnector1">
            <a:avLst/>
          </a:prstGeom>
          <a:ln w="444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>
            <a:stCxn id="299" idx="6"/>
            <a:endCxn id="328" idx="2"/>
          </p:cNvCxnSpPr>
          <p:nvPr/>
        </p:nvCxnSpPr>
        <p:spPr bwMode="auto">
          <a:xfrm flipV="1">
            <a:off x="6003131" y="2162176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>
            <a:stCxn id="296" idx="4"/>
            <a:endCxn id="300" idx="0"/>
          </p:cNvCxnSpPr>
          <p:nvPr/>
        </p:nvCxnSpPr>
        <p:spPr bwMode="auto">
          <a:xfrm>
            <a:off x="3628231" y="22669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297" idx="4"/>
            <a:endCxn id="301" idx="0"/>
          </p:cNvCxnSpPr>
          <p:nvPr/>
        </p:nvCxnSpPr>
        <p:spPr bwMode="auto">
          <a:xfrm>
            <a:off x="4385468" y="22669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>
            <a:stCxn id="298" idx="4"/>
            <a:endCxn id="302" idx="0"/>
          </p:cNvCxnSpPr>
          <p:nvPr/>
        </p:nvCxnSpPr>
        <p:spPr bwMode="auto">
          <a:xfrm>
            <a:off x="5141118" y="2266951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/>
          <p:cNvCxnSpPr>
            <a:stCxn id="299" idx="4"/>
            <a:endCxn id="303" idx="0"/>
          </p:cNvCxnSpPr>
          <p:nvPr/>
        </p:nvCxnSpPr>
        <p:spPr bwMode="auto">
          <a:xfrm>
            <a:off x="5898356" y="2266951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 bwMode="auto">
          <a:xfrm>
            <a:off x="6655593" y="22669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>
            <a:stCxn id="300" idx="6"/>
            <a:endCxn id="301" idx="2"/>
          </p:cNvCxnSpPr>
          <p:nvPr/>
        </p:nvCxnSpPr>
        <p:spPr bwMode="auto">
          <a:xfrm>
            <a:off x="3733006" y="2919413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>
            <a:stCxn id="301" idx="6"/>
            <a:endCxn id="302" idx="2"/>
          </p:cNvCxnSpPr>
          <p:nvPr/>
        </p:nvCxnSpPr>
        <p:spPr bwMode="auto">
          <a:xfrm>
            <a:off x="4488656" y="2919413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>
            <a:stCxn id="302" idx="6"/>
          </p:cNvCxnSpPr>
          <p:nvPr/>
        </p:nvCxnSpPr>
        <p:spPr bwMode="auto">
          <a:xfrm>
            <a:off x="5245893" y="2919413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>
            <a:stCxn id="303" idx="6"/>
          </p:cNvCxnSpPr>
          <p:nvPr/>
        </p:nvCxnSpPr>
        <p:spPr bwMode="auto">
          <a:xfrm flipV="1">
            <a:off x="6003131" y="2919413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>
            <a:stCxn id="300" idx="4"/>
          </p:cNvCxnSpPr>
          <p:nvPr/>
        </p:nvCxnSpPr>
        <p:spPr bwMode="auto">
          <a:xfrm>
            <a:off x="3628231" y="3024188"/>
            <a:ext cx="3175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>
            <a:stCxn id="301" idx="4"/>
          </p:cNvCxnSpPr>
          <p:nvPr/>
        </p:nvCxnSpPr>
        <p:spPr bwMode="auto">
          <a:xfrm>
            <a:off x="4385468" y="30241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>
            <a:stCxn id="302" idx="4"/>
          </p:cNvCxnSpPr>
          <p:nvPr/>
        </p:nvCxnSpPr>
        <p:spPr bwMode="auto">
          <a:xfrm>
            <a:off x="5141118" y="30241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>
            <a:stCxn id="303" idx="4"/>
          </p:cNvCxnSpPr>
          <p:nvPr/>
        </p:nvCxnSpPr>
        <p:spPr bwMode="auto">
          <a:xfrm>
            <a:off x="5898356" y="30241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/>
          <p:nvPr/>
        </p:nvCxnSpPr>
        <p:spPr bwMode="auto">
          <a:xfrm>
            <a:off x="6655593" y="30241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/>
          <p:cNvCxnSpPr/>
          <p:nvPr/>
        </p:nvCxnSpPr>
        <p:spPr bwMode="auto">
          <a:xfrm flipV="1">
            <a:off x="3736181" y="3675063"/>
            <a:ext cx="544512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/>
          <p:cNvCxnSpPr/>
          <p:nvPr/>
        </p:nvCxnSpPr>
        <p:spPr bwMode="auto">
          <a:xfrm>
            <a:off x="4488656" y="3675063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Arrow Connector 413"/>
          <p:cNvCxnSpPr/>
          <p:nvPr/>
        </p:nvCxnSpPr>
        <p:spPr bwMode="auto">
          <a:xfrm>
            <a:off x="5245893" y="3675063"/>
            <a:ext cx="547688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/>
          <p:nvPr/>
        </p:nvCxnSpPr>
        <p:spPr bwMode="auto">
          <a:xfrm>
            <a:off x="6003131" y="3676651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304" idx="6"/>
            <a:endCxn id="305" idx="2"/>
          </p:cNvCxnSpPr>
          <p:nvPr/>
        </p:nvCxnSpPr>
        <p:spPr bwMode="auto">
          <a:xfrm flipV="1">
            <a:off x="3733006" y="3673476"/>
            <a:ext cx="547687" cy="63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/>
          <p:cNvCxnSpPr>
            <a:stCxn id="305" idx="6"/>
            <a:endCxn id="306" idx="2"/>
          </p:cNvCxnSpPr>
          <p:nvPr/>
        </p:nvCxnSpPr>
        <p:spPr bwMode="auto">
          <a:xfrm>
            <a:off x="4490243" y="3673476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Arrow Connector 417"/>
          <p:cNvCxnSpPr>
            <a:stCxn id="306" idx="6"/>
            <a:endCxn id="307" idx="2"/>
          </p:cNvCxnSpPr>
          <p:nvPr/>
        </p:nvCxnSpPr>
        <p:spPr bwMode="auto">
          <a:xfrm>
            <a:off x="5245893" y="3673476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/>
          <p:cNvCxnSpPr/>
          <p:nvPr/>
        </p:nvCxnSpPr>
        <p:spPr bwMode="auto">
          <a:xfrm>
            <a:off x="6003131" y="3673476"/>
            <a:ext cx="549275" cy="63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Arrow Connector 419"/>
          <p:cNvCxnSpPr/>
          <p:nvPr/>
        </p:nvCxnSpPr>
        <p:spPr bwMode="auto">
          <a:xfrm>
            <a:off x="6655593" y="3784601"/>
            <a:ext cx="0" cy="54133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/>
          <p:cNvCxnSpPr>
            <a:stCxn id="307" idx="4"/>
            <a:endCxn id="311" idx="0"/>
          </p:cNvCxnSpPr>
          <p:nvPr/>
        </p:nvCxnSpPr>
        <p:spPr bwMode="auto">
          <a:xfrm>
            <a:off x="5899943" y="37782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/>
          <p:cNvCxnSpPr>
            <a:stCxn id="306" idx="4"/>
            <a:endCxn id="310" idx="0"/>
          </p:cNvCxnSpPr>
          <p:nvPr/>
        </p:nvCxnSpPr>
        <p:spPr bwMode="auto">
          <a:xfrm>
            <a:off x="5142706" y="37782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/>
          <p:cNvCxnSpPr>
            <a:stCxn id="305" idx="4"/>
            <a:endCxn id="309" idx="0"/>
          </p:cNvCxnSpPr>
          <p:nvPr/>
        </p:nvCxnSpPr>
        <p:spPr bwMode="auto">
          <a:xfrm>
            <a:off x="4385468" y="37782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/>
          <p:cNvCxnSpPr>
            <a:stCxn id="304" idx="4"/>
            <a:endCxn id="308" idx="0"/>
          </p:cNvCxnSpPr>
          <p:nvPr/>
        </p:nvCxnSpPr>
        <p:spPr bwMode="auto">
          <a:xfrm>
            <a:off x="3628231" y="3784601"/>
            <a:ext cx="0" cy="54133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>
            <a:stCxn id="308" idx="6"/>
            <a:endCxn id="309" idx="2"/>
          </p:cNvCxnSpPr>
          <p:nvPr/>
        </p:nvCxnSpPr>
        <p:spPr bwMode="auto">
          <a:xfrm flipV="1">
            <a:off x="3733006" y="4430713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/>
          <p:cNvCxnSpPr>
            <a:stCxn id="309" idx="6"/>
            <a:endCxn id="310" idx="2"/>
          </p:cNvCxnSpPr>
          <p:nvPr/>
        </p:nvCxnSpPr>
        <p:spPr bwMode="auto">
          <a:xfrm>
            <a:off x="4490243" y="4430713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/>
          <p:cNvCxnSpPr>
            <a:stCxn id="310" idx="6"/>
            <a:endCxn id="311" idx="2"/>
          </p:cNvCxnSpPr>
          <p:nvPr/>
        </p:nvCxnSpPr>
        <p:spPr bwMode="auto">
          <a:xfrm>
            <a:off x="5245893" y="4430713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/>
          <p:cNvCxnSpPr>
            <a:stCxn id="311" idx="6"/>
          </p:cNvCxnSpPr>
          <p:nvPr/>
        </p:nvCxnSpPr>
        <p:spPr bwMode="auto">
          <a:xfrm flipV="1">
            <a:off x="6003131" y="4430713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/>
          <p:cNvCxnSpPr>
            <a:stCxn id="308" idx="4"/>
            <a:endCxn id="312" idx="0"/>
          </p:cNvCxnSpPr>
          <p:nvPr/>
        </p:nvCxnSpPr>
        <p:spPr bwMode="auto">
          <a:xfrm>
            <a:off x="3628231" y="45354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/>
          <p:cNvCxnSpPr>
            <a:stCxn id="309" idx="4"/>
            <a:endCxn id="313" idx="0"/>
          </p:cNvCxnSpPr>
          <p:nvPr/>
        </p:nvCxnSpPr>
        <p:spPr bwMode="auto">
          <a:xfrm>
            <a:off x="4385468" y="45354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/>
          <p:cNvCxnSpPr>
            <a:stCxn id="310" idx="4"/>
            <a:endCxn id="314" idx="0"/>
          </p:cNvCxnSpPr>
          <p:nvPr/>
        </p:nvCxnSpPr>
        <p:spPr bwMode="auto">
          <a:xfrm>
            <a:off x="5142706" y="45354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>
            <a:stCxn id="311" idx="4"/>
            <a:endCxn id="315" idx="0"/>
          </p:cNvCxnSpPr>
          <p:nvPr/>
        </p:nvCxnSpPr>
        <p:spPr bwMode="auto">
          <a:xfrm>
            <a:off x="5899943" y="4535488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>
            <a:stCxn id="312" idx="6"/>
            <a:endCxn id="313" idx="2"/>
          </p:cNvCxnSpPr>
          <p:nvPr/>
        </p:nvCxnSpPr>
        <p:spPr bwMode="auto">
          <a:xfrm flipV="1">
            <a:off x="3733006" y="5187951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>
            <a:stCxn id="313" idx="6"/>
            <a:endCxn id="314" idx="2"/>
          </p:cNvCxnSpPr>
          <p:nvPr/>
        </p:nvCxnSpPr>
        <p:spPr bwMode="auto">
          <a:xfrm>
            <a:off x="4490243" y="5187951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>
            <a:stCxn id="314" idx="6"/>
            <a:endCxn id="315" idx="2"/>
          </p:cNvCxnSpPr>
          <p:nvPr/>
        </p:nvCxnSpPr>
        <p:spPr bwMode="auto">
          <a:xfrm>
            <a:off x="5245893" y="5187951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>
            <a:stCxn id="315" idx="6"/>
          </p:cNvCxnSpPr>
          <p:nvPr/>
        </p:nvCxnSpPr>
        <p:spPr bwMode="auto">
          <a:xfrm>
            <a:off x="6003131" y="5187951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>
            <a:stCxn id="312" idx="4"/>
            <a:endCxn id="316" idx="0"/>
          </p:cNvCxnSpPr>
          <p:nvPr/>
        </p:nvCxnSpPr>
        <p:spPr bwMode="auto">
          <a:xfrm>
            <a:off x="3628231" y="529272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/>
          <p:cNvCxnSpPr>
            <a:stCxn id="313" idx="4"/>
            <a:endCxn id="317" idx="0"/>
          </p:cNvCxnSpPr>
          <p:nvPr/>
        </p:nvCxnSpPr>
        <p:spPr bwMode="auto">
          <a:xfrm>
            <a:off x="4385468" y="5291138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>
            <a:stCxn id="314" idx="4"/>
            <a:endCxn id="318" idx="0"/>
          </p:cNvCxnSpPr>
          <p:nvPr/>
        </p:nvCxnSpPr>
        <p:spPr bwMode="auto">
          <a:xfrm>
            <a:off x="5142706" y="529272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/>
          <p:cNvCxnSpPr>
            <a:stCxn id="315" idx="4"/>
            <a:endCxn id="319" idx="0"/>
          </p:cNvCxnSpPr>
          <p:nvPr/>
        </p:nvCxnSpPr>
        <p:spPr bwMode="auto">
          <a:xfrm>
            <a:off x="5899943" y="529272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/>
          <p:cNvCxnSpPr/>
          <p:nvPr/>
        </p:nvCxnSpPr>
        <p:spPr bwMode="auto">
          <a:xfrm>
            <a:off x="6655593" y="529272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>
            <a:stCxn id="316" idx="6"/>
            <a:endCxn id="317" idx="2"/>
          </p:cNvCxnSpPr>
          <p:nvPr/>
        </p:nvCxnSpPr>
        <p:spPr bwMode="auto">
          <a:xfrm>
            <a:off x="3733006" y="5945188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>
            <a:stCxn id="317" idx="6"/>
            <a:endCxn id="318" idx="2"/>
          </p:cNvCxnSpPr>
          <p:nvPr/>
        </p:nvCxnSpPr>
        <p:spPr bwMode="auto">
          <a:xfrm>
            <a:off x="4490243" y="5945188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>
            <a:stCxn id="318" idx="6"/>
            <a:endCxn id="319" idx="2"/>
          </p:cNvCxnSpPr>
          <p:nvPr/>
        </p:nvCxnSpPr>
        <p:spPr bwMode="auto">
          <a:xfrm>
            <a:off x="5245893" y="5945188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>
            <a:stCxn id="319" idx="6"/>
          </p:cNvCxnSpPr>
          <p:nvPr/>
        </p:nvCxnSpPr>
        <p:spPr bwMode="auto">
          <a:xfrm flipV="1">
            <a:off x="6003131" y="5945188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>
            <a:stCxn id="320" idx="6"/>
            <a:endCxn id="321" idx="2"/>
          </p:cNvCxnSpPr>
          <p:nvPr/>
        </p:nvCxnSpPr>
        <p:spPr bwMode="auto">
          <a:xfrm flipV="1">
            <a:off x="6758781" y="647701"/>
            <a:ext cx="549275" cy="63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>
            <a:stCxn id="321" idx="6"/>
            <a:endCxn id="322" idx="2"/>
          </p:cNvCxnSpPr>
          <p:nvPr/>
        </p:nvCxnSpPr>
        <p:spPr bwMode="auto">
          <a:xfrm>
            <a:off x="7516018" y="647701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>
            <a:stCxn id="322" idx="6"/>
            <a:endCxn id="323" idx="2"/>
          </p:cNvCxnSpPr>
          <p:nvPr/>
        </p:nvCxnSpPr>
        <p:spPr bwMode="auto">
          <a:xfrm>
            <a:off x="8273256" y="647701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>
            <a:stCxn id="323" idx="4"/>
            <a:endCxn id="327" idx="0"/>
          </p:cNvCxnSpPr>
          <p:nvPr/>
        </p:nvCxnSpPr>
        <p:spPr bwMode="auto">
          <a:xfrm>
            <a:off x="8925718" y="75247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>
            <a:stCxn id="322" idx="4"/>
            <a:endCxn id="326" idx="0"/>
          </p:cNvCxnSpPr>
          <p:nvPr/>
        </p:nvCxnSpPr>
        <p:spPr bwMode="auto">
          <a:xfrm>
            <a:off x="8168481" y="75247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>
            <a:stCxn id="321" idx="4"/>
            <a:endCxn id="325" idx="0"/>
          </p:cNvCxnSpPr>
          <p:nvPr/>
        </p:nvCxnSpPr>
        <p:spPr bwMode="auto">
          <a:xfrm>
            <a:off x="7412831" y="75247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/>
          <p:cNvCxnSpPr>
            <a:stCxn id="320" idx="4"/>
            <a:endCxn id="324" idx="0"/>
          </p:cNvCxnSpPr>
          <p:nvPr/>
        </p:nvCxnSpPr>
        <p:spPr bwMode="auto">
          <a:xfrm>
            <a:off x="6655593" y="758826"/>
            <a:ext cx="0" cy="54133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/>
          <p:cNvCxnSpPr>
            <a:stCxn id="324" idx="6"/>
            <a:endCxn id="325" idx="2"/>
          </p:cNvCxnSpPr>
          <p:nvPr/>
        </p:nvCxnSpPr>
        <p:spPr bwMode="auto">
          <a:xfrm flipV="1">
            <a:off x="6758781" y="1404938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>
            <a:stCxn id="325" idx="6"/>
            <a:endCxn id="326" idx="2"/>
          </p:cNvCxnSpPr>
          <p:nvPr/>
        </p:nvCxnSpPr>
        <p:spPr bwMode="auto">
          <a:xfrm>
            <a:off x="7516018" y="1404938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>
            <a:stCxn id="326" idx="6"/>
            <a:endCxn id="327" idx="2"/>
          </p:cNvCxnSpPr>
          <p:nvPr/>
        </p:nvCxnSpPr>
        <p:spPr bwMode="auto">
          <a:xfrm>
            <a:off x="8273256" y="1404938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/>
          <p:cNvCxnSpPr>
            <a:stCxn id="324" idx="4"/>
            <a:endCxn id="328" idx="0"/>
          </p:cNvCxnSpPr>
          <p:nvPr/>
        </p:nvCxnSpPr>
        <p:spPr bwMode="auto">
          <a:xfrm>
            <a:off x="6655593" y="150971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/>
          <p:cNvCxnSpPr>
            <a:stCxn id="325" idx="4"/>
            <a:endCxn id="329" idx="0"/>
          </p:cNvCxnSpPr>
          <p:nvPr/>
        </p:nvCxnSpPr>
        <p:spPr bwMode="auto">
          <a:xfrm>
            <a:off x="7412831" y="1508126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/>
          <p:cNvCxnSpPr>
            <a:stCxn id="326" idx="4"/>
            <a:endCxn id="330" idx="0"/>
          </p:cNvCxnSpPr>
          <p:nvPr/>
        </p:nvCxnSpPr>
        <p:spPr bwMode="auto">
          <a:xfrm>
            <a:off x="8168481" y="150971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>
            <a:stCxn id="327" idx="4"/>
            <a:endCxn id="331" idx="0"/>
          </p:cNvCxnSpPr>
          <p:nvPr/>
        </p:nvCxnSpPr>
        <p:spPr bwMode="auto">
          <a:xfrm>
            <a:off x="8925718" y="150971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>
            <a:stCxn id="328" idx="6"/>
            <a:endCxn id="329" idx="2"/>
          </p:cNvCxnSpPr>
          <p:nvPr/>
        </p:nvCxnSpPr>
        <p:spPr bwMode="auto">
          <a:xfrm flipV="1">
            <a:off x="6758781" y="2160588"/>
            <a:ext cx="549275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>
            <a:stCxn id="329" idx="6"/>
            <a:endCxn id="330" idx="2"/>
          </p:cNvCxnSpPr>
          <p:nvPr/>
        </p:nvCxnSpPr>
        <p:spPr bwMode="auto">
          <a:xfrm>
            <a:off x="7516018" y="2160588"/>
            <a:ext cx="549275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>
            <a:stCxn id="330" idx="6"/>
            <a:endCxn id="331" idx="2"/>
          </p:cNvCxnSpPr>
          <p:nvPr/>
        </p:nvCxnSpPr>
        <p:spPr bwMode="auto">
          <a:xfrm>
            <a:off x="8273256" y="2162176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>
            <a:stCxn id="328" idx="4"/>
            <a:endCxn id="332" idx="0"/>
          </p:cNvCxnSpPr>
          <p:nvPr/>
        </p:nvCxnSpPr>
        <p:spPr bwMode="auto">
          <a:xfrm>
            <a:off x="6655593" y="226536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>
            <a:stCxn id="329" idx="4"/>
            <a:endCxn id="333" idx="0"/>
          </p:cNvCxnSpPr>
          <p:nvPr/>
        </p:nvCxnSpPr>
        <p:spPr bwMode="auto">
          <a:xfrm>
            <a:off x="7412831" y="226536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>
            <a:stCxn id="330" idx="4"/>
            <a:endCxn id="334" idx="0"/>
          </p:cNvCxnSpPr>
          <p:nvPr/>
        </p:nvCxnSpPr>
        <p:spPr bwMode="auto">
          <a:xfrm>
            <a:off x="8168481" y="2265363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>
            <a:stCxn id="331" idx="4"/>
            <a:endCxn id="335" idx="0"/>
          </p:cNvCxnSpPr>
          <p:nvPr/>
        </p:nvCxnSpPr>
        <p:spPr bwMode="auto">
          <a:xfrm>
            <a:off x="8925718" y="2265363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>
            <a:stCxn id="332" idx="6"/>
            <a:endCxn id="333" idx="2"/>
          </p:cNvCxnSpPr>
          <p:nvPr/>
        </p:nvCxnSpPr>
        <p:spPr bwMode="auto">
          <a:xfrm>
            <a:off x="6758781" y="2917826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>
            <a:stCxn id="333" idx="6"/>
            <a:endCxn id="334" idx="2"/>
          </p:cNvCxnSpPr>
          <p:nvPr/>
        </p:nvCxnSpPr>
        <p:spPr bwMode="auto">
          <a:xfrm>
            <a:off x="7516018" y="2917826"/>
            <a:ext cx="549275" cy="15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>
            <a:stCxn id="334" idx="6"/>
          </p:cNvCxnSpPr>
          <p:nvPr/>
        </p:nvCxnSpPr>
        <p:spPr bwMode="auto">
          <a:xfrm>
            <a:off x="8273256" y="2919413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>
            <a:stCxn id="332" idx="4"/>
          </p:cNvCxnSpPr>
          <p:nvPr/>
        </p:nvCxnSpPr>
        <p:spPr bwMode="auto">
          <a:xfrm>
            <a:off x="6655593" y="3022601"/>
            <a:ext cx="3175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>
            <a:stCxn id="333" idx="4"/>
          </p:cNvCxnSpPr>
          <p:nvPr/>
        </p:nvCxnSpPr>
        <p:spPr bwMode="auto">
          <a:xfrm>
            <a:off x="7412831" y="302260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>
            <a:stCxn id="334" idx="4"/>
          </p:cNvCxnSpPr>
          <p:nvPr/>
        </p:nvCxnSpPr>
        <p:spPr bwMode="auto">
          <a:xfrm>
            <a:off x="8168481" y="302260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/>
          <p:cNvCxnSpPr>
            <a:stCxn id="335" idx="4"/>
          </p:cNvCxnSpPr>
          <p:nvPr/>
        </p:nvCxnSpPr>
        <p:spPr bwMode="auto">
          <a:xfrm>
            <a:off x="8925718" y="302260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/>
          <p:cNvCxnSpPr/>
          <p:nvPr/>
        </p:nvCxnSpPr>
        <p:spPr bwMode="auto">
          <a:xfrm flipV="1">
            <a:off x="6763543" y="3675063"/>
            <a:ext cx="544513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/>
          <p:cNvCxnSpPr/>
          <p:nvPr/>
        </p:nvCxnSpPr>
        <p:spPr bwMode="auto">
          <a:xfrm>
            <a:off x="7516018" y="3675063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Arrow Connector 475"/>
          <p:cNvCxnSpPr/>
          <p:nvPr/>
        </p:nvCxnSpPr>
        <p:spPr bwMode="auto">
          <a:xfrm>
            <a:off x="8273256" y="3675063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>
            <a:stCxn id="336" idx="6"/>
            <a:endCxn id="337" idx="2"/>
          </p:cNvCxnSpPr>
          <p:nvPr/>
        </p:nvCxnSpPr>
        <p:spPr bwMode="auto">
          <a:xfrm flipV="1">
            <a:off x="6763543" y="3676651"/>
            <a:ext cx="549275" cy="63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/>
          <p:cNvCxnSpPr>
            <a:stCxn id="337" idx="6"/>
            <a:endCxn id="338" idx="2"/>
          </p:cNvCxnSpPr>
          <p:nvPr/>
        </p:nvCxnSpPr>
        <p:spPr bwMode="auto">
          <a:xfrm>
            <a:off x="7520781" y="3676651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>
            <a:stCxn id="338" idx="6"/>
            <a:endCxn id="339" idx="2"/>
          </p:cNvCxnSpPr>
          <p:nvPr/>
        </p:nvCxnSpPr>
        <p:spPr bwMode="auto">
          <a:xfrm>
            <a:off x="8278018" y="3676651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>
            <a:stCxn id="339" idx="4"/>
            <a:endCxn id="343" idx="0"/>
          </p:cNvCxnSpPr>
          <p:nvPr/>
        </p:nvCxnSpPr>
        <p:spPr bwMode="auto">
          <a:xfrm>
            <a:off x="8930481" y="378142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/>
          <p:cNvCxnSpPr>
            <a:stCxn id="338" idx="4"/>
            <a:endCxn id="342" idx="0"/>
          </p:cNvCxnSpPr>
          <p:nvPr/>
        </p:nvCxnSpPr>
        <p:spPr bwMode="auto">
          <a:xfrm>
            <a:off x="8173243" y="378142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/>
          <p:cNvCxnSpPr>
            <a:stCxn id="337" idx="4"/>
            <a:endCxn id="341" idx="0"/>
          </p:cNvCxnSpPr>
          <p:nvPr/>
        </p:nvCxnSpPr>
        <p:spPr bwMode="auto">
          <a:xfrm>
            <a:off x="7416006" y="3781426"/>
            <a:ext cx="0" cy="547687"/>
          </a:xfrm>
          <a:prstGeom prst="straightConnector1">
            <a:avLst/>
          </a:prstGeom>
          <a:ln w="44450" cmpd="sng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>
            <a:stCxn id="336" idx="4"/>
            <a:endCxn id="340" idx="0"/>
          </p:cNvCxnSpPr>
          <p:nvPr/>
        </p:nvCxnSpPr>
        <p:spPr bwMode="auto">
          <a:xfrm>
            <a:off x="6660356" y="3787776"/>
            <a:ext cx="0" cy="54133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>
            <a:stCxn id="340" idx="6"/>
            <a:endCxn id="341" idx="2"/>
          </p:cNvCxnSpPr>
          <p:nvPr/>
        </p:nvCxnSpPr>
        <p:spPr bwMode="auto">
          <a:xfrm flipV="1">
            <a:off x="6763543" y="4432301"/>
            <a:ext cx="549275" cy="15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>
            <a:stCxn id="341" idx="6"/>
            <a:endCxn id="342" idx="2"/>
          </p:cNvCxnSpPr>
          <p:nvPr/>
        </p:nvCxnSpPr>
        <p:spPr bwMode="auto">
          <a:xfrm>
            <a:off x="7520781" y="4432301"/>
            <a:ext cx="547687" cy="15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>
            <a:stCxn id="342" idx="6"/>
            <a:endCxn id="343" idx="2"/>
          </p:cNvCxnSpPr>
          <p:nvPr/>
        </p:nvCxnSpPr>
        <p:spPr bwMode="auto">
          <a:xfrm>
            <a:off x="8278018" y="4433888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>
            <a:stCxn id="340" idx="4"/>
            <a:endCxn id="344" idx="0"/>
          </p:cNvCxnSpPr>
          <p:nvPr/>
        </p:nvCxnSpPr>
        <p:spPr bwMode="auto">
          <a:xfrm>
            <a:off x="6660356" y="453866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Arrow Connector 487"/>
          <p:cNvCxnSpPr>
            <a:stCxn id="341" idx="4"/>
            <a:endCxn id="345" idx="0"/>
          </p:cNvCxnSpPr>
          <p:nvPr/>
        </p:nvCxnSpPr>
        <p:spPr bwMode="auto">
          <a:xfrm>
            <a:off x="7416006" y="4537076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Arrow Connector 488"/>
          <p:cNvCxnSpPr>
            <a:stCxn id="342" idx="4"/>
            <a:endCxn id="346" idx="0"/>
          </p:cNvCxnSpPr>
          <p:nvPr/>
        </p:nvCxnSpPr>
        <p:spPr bwMode="auto">
          <a:xfrm>
            <a:off x="8173243" y="453866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Arrow Connector 489"/>
          <p:cNvCxnSpPr>
            <a:stCxn id="343" idx="4"/>
            <a:endCxn id="347" idx="0"/>
          </p:cNvCxnSpPr>
          <p:nvPr/>
        </p:nvCxnSpPr>
        <p:spPr bwMode="auto">
          <a:xfrm>
            <a:off x="8930481" y="453866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Arrow Connector 490"/>
          <p:cNvCxnSpPr>
            <a:stCxn id="344" idx="6"/>
            <a:endCxn id="345" idx="2"/>
          </p:cNvCxnSpPr>
          <p:nvPr/>
        </p:nvCxnSpPr>
        <p:spPr bwMode="auto">
          <a:xfrm flipV="1">
            <a:off x="6763543" y="5189538"/>
            <a:ext cx="549275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Arrow Connector 491"/>
          <p:cNvCxnSpPr>
            <a:stCxn id="345" idx="6"/>
            <a:endCxn id="346" idx="2"/>
          </p:cNvCxnSpPr>
          <p:nvPr/>
        </p:nvCxnSpPr>
        <p:spPr bwMode="auto">
          <a:xfrm>
            <a:off x="7520781" y="5189538"/>
            <a:ext cx="547687" cy="15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Arrow Connector 492"/>
          <p:cNvCxnSpPr>
            <a:stCxn id="346" idx="6"/>
            <a:endCxn id="347" idx="2"/>
          </p:cNvCxnSpPr>
          <p:nvPr/>
        </p:nvCxnSpPr>
        <p:spPr bwMode="auto">
          <a:xfrm>
            <a:off x="8278018" y="5191126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Arrow Connector 493"/>
          <p:cNvCxnSpPr>
            <a:stCxn id="344" idx="4"/>
            <a:endCxn id="348" idx="0"/>
          </p:cNvCxnSpPr>
          <p:nvPr/>
        </p:nvCxnSpPr>
        <p:spPr bwMode="auto">
          <a:xfrm>
            <a:off x="6660356" y="529431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Arrow Connector 494"/>
          <p:cNvCxnSpPr>
            <a:stCxn id="345" idx="4"/>
            <a:endCxn id="349" idx="0"/>
          </p:cNvCxnSpPr>
          <p:nvPr/>
        </p:nvCxnSpPr>
        <p:spPr bwMode="auto">
          <a:xfrm>
            <a:off x="7416006" y="5294313"/>
            <a:ext cx="0" cy="5476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Arrow Connector 495"/>
          <p:cNvCxnSpPr>
            <a:stCxn id="346" idx="4"/>
            <a:endCxn id="350" idx="0"/>
          </p:cNvCxnSpPr>
          <p:nvPr/>
        </p:nvCxnSpPr>
        <p:spPr bwMode="auto">
          <a:xfrm>
            <a:off x="8173243" y="5294313"/>
            <a:ext cx="0" cy="549275"/>
          </a:xfrm>
          <a:prstGeom prst="straightConnector1">
            <a:avLst/>
          </a:prstGeom>
          <a:ln w="44450" cmpd="sng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Arrow Connector 496"/>
          <p:cNvCxnSpPr>
            <a:stCxn id="347" idx="4"/>
            <a:endCxn id="351" idx="0"/>
          </p:cNvCxnSpPr>
          <p:nvPr/>
        </p:nvCxnSpPr>
        <p:spPr bwMode="auto">
          <a:xfrm>
            <a:off x="8930481" y="5294313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Arrow Connector 497"/>
          <p:cNvCxnSpPr>
            <a:stCxn id="348" idx="6"/>
            <a:endCxn id="349" idx="2"/>
          </p:cNvCxnSpPr>
          <p:nvPr/>
        </p:nvCxnSpPr>
        <p:spPr bwMode="auto">
          <a:xfrm>
            <a:off x="6763543" y="5946776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Arrow Connector 498"/>
          <p:cNvCxnSpPr>
            <a:stCxn id="349" idx="6"/>
            <a:endCxn id="350" idx="2"/>
          </p:cNvCxnSpPr>
          <p:nvPr/>
        </p:nvCxnSpPr>
        <p:spPr bwMode="auto">
          <a:xfrm>
            <a:off x="7520781" y="5946776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Arrow Connector 499"/>
          <p:cNvCxnSpPr>
            <a:stCxn id="350" idx="6"/>
            <a:endCxn id="351" idx="2"/>
          </p:cNvCxnSpPr>
          <p:nvPr/>
        </p:nvCxnSpPr>
        <p:spPr bwMode="auto">
          <a:xfrm>
            <a:off x="8278018" y="5946776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/>
          <p:cNvCxnSpPr/>
          <p:nvPr/>
        </p:nvCxnSpPr>
        <p:spPr bwMode="auto">
          <a:xfrm>
            <a:off x="3699668" y="722313"/>
            <a:ext cx="609600" cy="603250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Arrow Connector 501"/>
          <p:cNvCxnSpPr>
            <a:stCxn id="289" idx="5"/>
            <a:endCxn id="294" idx="1"/>
          </p:cNvCxnSpPr>
          <p:nvPr/>
        </p:nvCxnSpPr>
        <p:spPr bwMode="auto">
          <a:xfrm>
            <a:off x="4458493" y="72231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Arrow Connector 502"/>
          <p:cNvCxnSpPr>
            <a:stCxn id="290" idx="5"/>
            <a:endCxn id="295" idx="1"/>
          </p:cNvCxnSpPr>
          <p:nvPr/>
        </p:nvCxnSpPr>
        <p:spPr bwMode="auto">
          <a:xfrm>
            <a:off x="5215731" y="72231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>
            <a:stCxn id="291" idx="5"/>
            <a:endCxn id="324" idx="1"/>
          </p:cNvCxnSpPr>
          <p:nvPr/>
        </p:nvCxnSpPr>
        <p:spPr bwMode="auto">
          <a:xfrm>
            <a:off x="5972968" y="722313"/>
            <a:ext cx="608013" cy="60801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/>
          <p:cNvCxnSpPr>
            <a:stCxn id="320" idx="5"/>
            <a:endCxn id="325" idx="1"/>
          </p:cNvCxnSpPr>
          <p:nvPr/>
        </p:nvCxnSpPr>
        <p:spPr bwMode="auto">
          <a:xfrm>
            <a:off x="6728618" y="728663"/>
            <a:ext cx="609600" cy="60166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/>
          <p:cNvCxnSpPr>
            <a:stCxn id="321" idx="5"/>
            <a:endCxn id="326" idx="1"/>
          </p:cNvCxnSpPr>
          <p:nvPr/>
        </p:nvCxnSpPr>
        <p:spPr bwMode="auto">
          <a:xfrm>
            <a:off x="7485856" y="722313"/>
            <a:ext cx="609600" cy="60801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/>
          <p:cNvCxnSpPr>
            <a:stCxn id="322" idx="5"/>
            <a:endCxn id="327" idx="1"/>
          </p:cNvCxnSpPr>
          <p:nvPr/>
        </p:nvCxnSpPr>
        <p:spPr bwMode="auto">
          <a:xfrm>
            <a:off x="8243093" y="722313"/>
            <a:ext cx="609600" cy="60801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>
            <a:stCxn id="292" idx="5"/>
            <a:endCxn id="297" idx="1"/>
          </p:cNvCxnSpPr>
          <p:nvPr/>
        </p:nvCxnSpPr>
        <p:spPr bwMode="auto">
          <a:xfrm>
            <a:off x="3701256" y="1479551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>
            <a:stCxn id="293" idx="5"/>
            <a:endCxn id="298" idx="1"/>
          </p:cNvCxnSpPr>
          <p:nvPr/>
        </p:nvCxnSpPr>
        <p:spPr bwMode="auto">
          <a:xfrm>
            <a:off x="4458493" y="1479551"/>
            <a:ext cx="609600" cy="609600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>
            <a:stCxn id="294" idx="5"/>
            <a:endCxn id="299" idx="1"/>
          </p:cNvCxnSpPr>
          <p:nvPr/>
        </p:nvCxnSpPr>
        <p:spPr bwMode="auto">
          <a:xfrm>
            <a:off x="5215731" y="1479551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>
            <a:stCxn id="295" idx="5"/>
            <a:endCxn id="328" idx="1"/>
          </p:cNvCxnSpPr>
          <p:nvPr/>
        </p:nvCxnSpPr>
        <p:spPr bwMode="auto">
          <a:xfrm>
            <a:off x="5972968" y="1479551"/>
            <a:ext cx="608013" cy="608012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>
            <a:stCxn id="324" idx="5"/>
            <a:endCxn id="329" idx="1"/>
          </p:cNvCxnSpPr>
          <p:nvPr/>
        </p:nvCxnSpPr>
        <p:spPr bwMode="auto">
          <a:xfrm>
            <a:off x="6728618" y="147796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/>
          <p:cNvCxnSpPr>
            <a:stCxn id="325" idx="5"/>
            <a:endCxn id="330" idx="1"/>
          </p:cNvCxnSpPr>
          <p:nvPr/>
        </p:nvCxnSpPr>
        <p:spPr bwMode="auto">
          <a:xfrm>
            <a:off x="7485856" y="147796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>
            <a:stCxn id="326" idx="5"/>
            <a:endCxn id="331" idx="1"/>
          </p:cNvCxnSpPr>
          <p:nvPr/>
        </p:nvCxnSpPr>
        <p:spPr bwMode="auto">
          <a:xfrm>
            <a:off x="8243093" y="147796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>
            <a:stCxn id="296" idx="5"/>
            <a:endCxn id="301" idx="1"/>
          </p:cNvCxnSpPr>
          <p:nvPr/>
        </p:nvCxnSpPr>
        <p:spPr bwMode="auto">
          <a:xfrm>
            <a:off x="3701256" y="2236788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>
            <a:stCxn id="297" idx="5"/>
            <a:endCxn id="302" idx="1"/>
          </p:cNvCxnSpPr>
          <p:nvPr/>
        </p:nvCxnSpPr>
        <p:spPr bwMode="auto">
          <a:xfrm>
            <a:off x="4458493" y="2236788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>
            <a:stCxn id="299" idx="5"/>
            <a:endCxn id="332" idx="1"/>
          </p:cNvCxnSpPr>
          <p:nvPr/>
        </p:nvCxnSpPr>
        <p:spPr bwMode="auto">
          <a:xfrm>
            <a:off x="5972968" y="2236788"/>
            <a:ext cx="608013" cy="608013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/>
          <p:cNvCxnSpPr>
            <a:stCxn id="328" idx="5"/>
            <a:endCxn id="333" idx="1"/>
          </p:cNvCxnSpPr>
          <p:nvPr/>
        </p:nvCxnSpPr>
        <p:spPr bwMode="auto">
          <a:xfrm>
            <a:off x="6728618" y="2235201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Arrow Connector 519"/>
          <p:cNvCxnSpPr>
            <a:stCxn id="329" idx="5"/>
            <a:endCxn id="334" idx="1"/>
          </p:cNvCxnSpPr>
          <p:nvPr/>
        </p:nvCxnSpPr>
        <p:spPr bwMode="auto">
          <a:xfrm>
            <a:off x="7485856" y="2235201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/>
          <p:cNvCxnSpPr>
            <a:stCxn id="330" idx="5"/>
            <a:endCxn id="335" idx="1"/>
          </p:cNvCxnSpPr>
          <p:nvPr/>
        </p:nvCxnSpPr>
        <p:spPr bwMode="auto">
          <a:xfrm>
            <a:off x="8243093" y="2235201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Arrow Connector 521"/>
          <p:cNvCxnSpPr>
            <a:stCxn id="300" idx="5"/>
            <a:endCxn id="305" idx="1"/>
          </p:cNvCxnSpPr>
          <p:nvPr/>
        </p:nvCxnSpPr>
        <p:spPr bwMode="auto">
          <a:xfrm>
            <a:off x="3701256" y="2994026"/>
            <a:ext cx="609600" cy="60642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Arrow Connector 522"/>
          <p:cNvCxnSpPr>
            <a:stCxn id="301" idx="5"/>
            <a:endCxn id="306" idx="1"/>
          </p:cNvCxnSpPr>
          <p:nvPr/>
        </p:nvCxnSpPr>
        <p:spPr bwMode="auto">
          <a:xfrm>
            <a:off x="4458493" y="2994026"/>
            <a:ext cx="609600" cy="60642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>
            <a:stCxn id="302" idx="5"/>
            <a:endCxn id="307" idx="1"/>
          </p:cNvCxnSpPr>
          <p:nvPr/>
        </p:nvCxnSpPr>
        <p:spPr bwMode="auto">
          <a:xfrm>
            <a:off x="5215731" y="2994026"/>
            <a:ext cx="609600" cy="60642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/>
          <p:cNvCxnSpPr>
            <a:stCxn id="303" idx="5"/>
            <a:endCxn id="336" idx="1"/>
          </p:cNvCxnSpPr>
          <p:nvPr/>
        </p:nvCxnSpPr>
        <p:spPr bwMode="auto">
          <a:xfrm>
            <a:off x="5972968" y="2994026"/>
            <a:ext cx="612775" cy="6159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Arrow Connector 525"/>
          <p:cNvCxnSpPr>
            <a:stCxn id="332" idx="5"/>
            <a:endCxn id="337" idx="1"/>
          </p:cNvCxnSpPr>
          <p:nvPr/>
        </p:nvCxnSpPr>
        <p:spPr bwMode="auto">
          <a:xfrm>
            <a:off x="6728618" y="2992438"/>
            <a:ext cx="614363" cy="609600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Arrow Connector 526"/>
          <p:cNvCxnSpPr>
            <a:stCxn id="333" idx="5"/>
            <a:endCxn id="338" idx="1"/>
          </p:cNvCxnSpPr>
          <p:nvPr/>
        </p:nvCxnSpPr>
        <p:spPr bwMode="auto">
          <a:xfrm>
            <a:off x="7485856" y="2992438"/>
            <a:ext cx="614362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Arrow Connector 527"/>
          <p:cNvCxnSpPr>
            <a:stCxn id="334" idx="5"/>
            <a:endCxn id="339" idx="1"/>
          </p:cNvCxnSpPr>
          <p:nvPr/>
        </p:nvCxnSpPr>
        <p:spPr bwMode="auto">
          <a:xfrm>
            <a:off x="8243093" y="2992438"/>
            <a:ext cx="612775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Arrow Connector 528"/>
          <p:cNvCxnSpPr>
            <a:stCxn id="304" idx="5"/>
            <a:endCxn id="309" idx="1"/>
          </p:cNvCxnSpPr>
          <p:nvPr/>
        </p:nvCxnSpPr>
        <p:spPr bwMode="auto">
          <a:xfrm>
            <a:off x="3702843" y="3754438"/>
            <a:ext cx="608013" cy="60166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Arrow Connector 529"/>
          <p:cNvCxnSpPr>
            <a:stCxn id="305" idx="5"/>
            <a:endCxn id="310" idx="1"/>
          </p:cNvCxnSpPr>
          <p:nvPr/>
        </p:nvCxnSpPr>
        <p:spPr bwMode="auto">
          <a:xfrm>
            <a:off x="4458493" y="3748088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Arrow Connector 530"/>
          <p:cNvCxnSpPr>
            <a:stCxn id="306" idx="5"/>
            <a:endCxn id="311" idx="1"/>
          </p:cNvCxnSpPr>
          <p:nvPr/>
        </p:nvCxnSpPr>
        <p:spPr bwMode="auto">
          <a:xfrm>
            <a:off x="5215731" y="3748088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>
            <a:stCxn id="307" idx="5"/>
            <a:endCxn id="340" idx="1"/>
          </p:cNvCxnSpPr>
          <p:nvPr/>
        </p:nvCxnSpPr>
        <p:spPr bwMode="auto">
          <a:xfrm>
            <a:off x="5972968" y="3748088"/>
            <a:ext cx="612775" cy="6111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>
            <a:stCxn id="336" idx="5"/>
            <a:endCxn id="341" idx="1"/>
          </p:cNvCxnSpPr>
          <p:nvPr/>
        </p:nvCxnSpPr>
        <p:spPr bwMode="auto">
          <a:xfrm>
            <a:off x="6733381" y="3757613"/>
            <a:ext cx="609600" cy="60166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/>
          <p:cNvCxnSpPr>
            <a:stCxn id="337" idx="5"/>
            <a:endCxn id="342" idx="1"/>
          </p:cNvCxnSpPr>
          <p:nvPr/>
        </p:nvCxnSpPr>
        <p:spPr bwMode="auto">
          <a:xfrm>
            <a:off x="7490618" y="3749676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/>
          <p:cNvCxnSpPr>
            <a:stCxn id="338" idx="5"/>
            <a:endCxn id="343" idx="1"/>
          </p:cNvCxnSpPr>
          <p:nvPr/>
        </p:nvCxnSpPr>
        <p:spPr bwMode="auto">
          <a:xfrm>
            <a:off x="8247856" y="3749676"/>
            <a:ext cx="608012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/>
          <p:cNvCxnSpPr>
            <a:stCxn id="308" idx="5"/>
            <a:endCxn id="313" idx="1"/>
          </p:cNvCxnSpPr>
          <p:nvPr/>
        </p:nvCxnSpPr>
        <p:spPr bwMode="auto">
          <a:xfrm>
            <a:off x="3702843" y="4505326"/>
            <a:ext cx="608013" cy="608012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>
            <a:stCxn id="309" idx="5"/>
            <a:endCxn id="314" idx="1"/>
          </p:cNvCxnSpPr>
          <p:nvPr/>
        </p:nvCxnSpPr>
        <p:spPr bwMode="auto">
          <a:xfrm>
            <a:off x="4458493" y="4503738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>
            <a:stCxn id="310" idx="5"/>
            <a:endCxn id="315" idx="1"/>
          </p:cNvCxnSpPr>
          <p:nvPr/>
        </p:nvCxnSpPr>
        <p:spPr bwMode="auto">
          <a:xfrm>
            <a:off x="5215731" y="4505326"/>
            <a:ext cx="609600" cy="608012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>
            <a:stCxn id="311" idx="5"/>
            <a:endCxn id="344" idx="1"/>
          </p:cNvCxnSpPr>
          <p:nvPr/>
        </p:nvCxnSpPr>
        <p:spPr bwMode="auto">
          <a:xfrm>
            <a:off x="5972968" y="4505326"/>
            <a:ext cx="612775" cy="6111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>
            <a:stCxn id="340" idx="5"/>
            <a:endCxn id="345" idx="1"/>
          </p:cNvCxnSpPr>
          <p:nvPr/>
        </p:nvCxnSpPr>
        <p:spPr bwMode="auto">
          <a:xfrm>
            <a:off x="6733381" y="450691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>
            <a:stCxn id="341" idx="5"/>
            <a:endCxn id="346" idx="1"/>
          </p:cNvCxnSpPr>
          <p:nvPr/>
        </p:nvCxnSpPr>
        <p:spPr bwMode="auto">
          <a:xfrm>
            <a:off x="7490618" y="4506913"/>
            <a:ext cx="609600" cy="609600"/>
          </a:xfrm>
          <a:prstGeom prst="straightConnector1">
            <a:avLst/>
          </a:prstGeom>
          <a:ln w="44450" cmpd="sng"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>
            <a:stCxn id="342" idx="5"/>
            <a:endCxn id="347" idx="1"/>
          </p:cNvCxnSpPr>
          <p:nvPr/>
        </p:nvCxnSpPr>
        <p:spPr bwMode="auto">
          <a:xfrm>
            <a:off x="8247856" y="4506913"/>
            <a:ext cx="608012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>
            <a:stCxn id="312" idx="5"/>
            <a:endCxn id="317" idx="1"/>
          </p:cNvCxnSpPr>
          <p:nvPr/>
        </p:nvCxnSpPr>
        <p:spPr bwMode="auto">
          <a:xfrm>
            <a:off x="3702843" y="5260976"/>
            <a:ext cx="608013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>
            <a:stCxn id="313" idx="5"/>
            <a:endCxn id="318" idx="1"/>
          </p:cNvCxnSpPr>
          <p:nvPr/>
        </p:nvCxnSpPr>
        <p:spPr bwMode="auto">
          <a:xfrm>
            <a:off x="4458493" y="5260976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/>
          <p:cNvCxnSpPr>
            <a:stCxn id="314" idx="5"/>
            <a:endCxn id="319" idx="1"/>
          </p:cNvCxnSpPr>
          <p:nvPr/>
        </p:nvCxnSpPr>
        <p:spPr bwMode="auto">
          <a:xfrm>
            <a:off x="5215731" y="5260976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Arrow Connector 545"/>
          <p:cNvCxnSpPr>
            <a:stCxn id="315" idx="5"/>
            <a:endCxn id="348" idx="1"/>
          </p:cNvCxnSpPr>
          <p:nvPr/>
        </p:nvCxnSpPr>
        <p:spPr bwMode="auto">
          <a:xfrm>
            <a:off x="5972968" y="5260976"/>
            <a:ext cx="612775" cy="6127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Arrow Connector 546"/>
          <p:cNvCxnSpPr>
            <a:stCxn id="344" idx="5"/>
            <a:endCxn id="349" idx="1"/>
          </p:cNvCxnSpPr>
          <p:nvPr/>
        </p:nvCxnSpPr>
        <p:spPr bwMode="auto">
          <a:xfrm>
            <a:off x="6733381" y="5264151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>
            <a:stCxn id="345" idx="5"/>
            <a:endCxn id="350" idx="1"/>
          </p:cNvCxnSpPr>
          <p:nvPr/>
        </p:nvCxnSpPr>
        <p:spPr bwMode="auto">
          <a:xfrm>
            <a:off x="7490618" y="5264151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/>
          <p:cNvCxnSpPr>
            <a:stCxn id="346" idx="5"/>
            <a:endCxn id="351" idx="1"/>
          </p:cNvCxnSpPr>
          <p:nvPr/>
        </p:nvCxnSpPr>
        <p:spPr bwMode="auto">
          <a:xfrm>
            <a:off x="8247856" y="5264151"/>
            <a:ext cx="608012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>
            <a:endCxn id="366" idx="0"/>
          </p:cNvCxnSpPr>
          <p:nvPr/>
        </p:nvCxnSpPr>
        <p:spPr bwMode="auto">
          <a:xfrm>
            <a:off x="3626640" y="604837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Arrow Connector 550"/>
          <p:cNvCxnSpPr>
            <a:endCxn id="367" idx="0"/>
          </p:cNvCxnSpPr>
          <p:nvPr/>
        </p:nvCxnSpPr>
        <p:spPr bwMode="auto">
          <a:xfrm>
            <a:off x="4383881" y="6048376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Arrow Connector 551"/>
          <p:cNvCxnSpPr>
            <a:endCxn id="368" idx="0"/>
          </p:cNvCxnSpPr>
          <p:nvPr/>
        </p:nvCxnSpPr>
        <p:spPr bwMode="auto">
          <a:xfrm>
            <a:off x="5141118" y="6048376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Arrow Connector 552"/>
          <p:cNvCxnSpPr>
            <a:endCxn id="369" idx="0"/>
          </p:cNvCxnSpPr>
          <p:nvPr/>
        </p:nvCxnSpPr>
        <p:spPr bwMode="auto">
          <a:xfrm>
            <a:off x="5896768" y="6048376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Arrow Connector 553"/>
          <p:cNvCxnSpPr>
            <a:stCxn id="366" idx="6"/>
            <a:endCxn id="367" idx="2"/>
          </p:cNvCxnSpPr>
          <p:nvPr/>
        </p:nvCxnSpPr>
        <p:spPr bwMode="auto">
          <a:xfrm>
            <a:off x="3731418" y="6700838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Arrow Connector 554"/>
          <p:cNvCxnSpPr>
            <a:stCxn id="367" idx="6"/>
            <a:endCxn id="368" idx="2"/>
          </p:cNvCxnSpPr>
          <p:nvPr/>
        </p:nvCxnSpPr>
        <p:spPr bwMode="auto">
          <a:xfrm>
            <a:off x="4488656" y="6700838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>
            <a:stCxn id="368" idx="6"/>
            <a:endCxn id="369" idx="2"/>
          </p:cNvCxnSpPr>
          <p:nvPr/>
        </p:nvCxnSpPr>
        <p:spPr bwMode="auto">
          <a:xfrm>
            <a:off x="5244306" y="6700838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Arrow Connector 556"/>
          <p:cNvCxnSpPr>
            <a:stCxn id="369" idx="6"/>
          </p:cNvCxnSpPr>
          <p:nvPr/>
        </p:nvCxnSpPr>
        <p:spPr bwMode="auto">
          <a:xfrm flipV="1">
            <a:off x="6001543" y="6700838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Arrow Connector 557"/>
          <p:cNvCxnSpPr>
            <a:endCxn id="371" idx="0"/>
          </p:cNvCxnSpPr>
          <p:nvPr/>
        </p:nvCxnSpPr>
        <p:spPr bwMode="auto">
          <a:xfrm>
            <a:off x="6657181" y="60515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/>
          <p:cNvCxnSpPr>
            <a:endCxn id="372" idx="0"/>
          </p:cNvCxnSpPr>
          <p:nvPr/>
        </p:nvCxnSpPr>
        <p:spPr bwMode="auto">
          <a:xfrm>
            <a:off x="7414418" y="60515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/>
          <p:cNvCxnSpPr>
            <a:endCxn id="373" idx="0"/>
          </p:cNvCxnSpPr>
          <p:nvPr/>
        </p:nvCxnSpPr>
        <p:spPr bwMode="auto">
          <a:xfrm>
            <a:off x="8171656" y="60515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/>
          <p:cNvCxnSpPr>
            <a:endCxn id="374" idx="0"/>
          </p:cNvCxnSpPr>
          <p:nvPr/>
        </p:nvCxnSpPr>
        <p:spPr bwMode="auto">
          <a:xfrm>
            <a:off x="8928893" y="6051551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/>
          <p:cNvCxnSpPr>
            <a:stCxn id="371" idx="6"/>
            <a:endCxn id="372" idx="2"/>
          </p:cNvCxnSpPr>
          <p:nvPr/>
        </p:nvCxnSpPr>
        <p:spPr bwMode="auto">
          <a:xfrm>
            <a:off x="6761956" y="6704013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Arrow Connector 562"/>
          <p:cNvCxnSpPr>
            <a:stCxn id="372" idx="6"/>
            <a:endCxn id="373" idx="2"/>
          </p:cNvCxnSpPr>
          <p:nvPr/>
        </p:nvCxnSpPr>
        <p:spPr bwMode="auto">
          <a:xfrm>
            <a:off x="7519193" y="6704013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/>
          <p:cNvCxnSpPr>
            <a:stCxn id="373" idx="6"/>
            <a:endCxn id="374" idx="2"/>
          </p:cNvCxnSpPr>
          <p:nvPr/>
        </p:nvCxnSpPr>
        <p:spPr bwMode="auto">
          <a:xfrm>
            <a:off x="8276431" y="6704013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Arrow Connector 564"/>
          <p:cNvCxnSpPr>
            <a:endCxn id="367" idx="1"/>
          </p:cNvCxnSpPr>
          <p:nvPr/>
        </p:nvCxnSpPr>
        <p:spPr bwMode="auto">
          <a:xfrm>
            <a:off x="3701256" y="6018213"/>
            <a:ext cx="608012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Arrow Connector 565"/>
          <p:cNvCxnSpPr>
            <a:endCxn id="368" idx="1"/>
          </p:cNvCxnSpPr>
          <p:nvPr/>
        </p:nvCxnSpPr>
        <p:spPr bwMode="auto">
          <a:xfrm>
            <a:off x="4456906" y="601821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>
            <a:endCxn id="369" idx="1"/>
          </p:cNvCxnSpPr>
          <p:nvPr/>
        </p:nvCxnSpPr>
        <p:spPr bwMode="auto">
          <a:xfrm>
            <a:off x="5214143" y="6018213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>
            <a:endCxn id="371" idx="1"/>
          </p:cNvCxnSpPr>
          <p:nvPr/>
        </p:nvCxnSpPr>
        <p:spPr bwMode="auto">
          <a:xfrm>
            <a:off x="5971381" y="6018213"/>
            <a:ext cx="612775" cy="6111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/>
          <p:cNvCxnSpPr>
            <a:endCxn id="372" idx="1"/>
          </p:cNvCxnSpPr>
          <p:nvPr/>
        </p:nvCxnSpPr>
        <p:spPr bwMode="auto">
          <a:xfrm>
            <a:off x="6731793" y="6021388"/>
            <a:ext cx="609600" cy="60801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Arrow Connector 569"/>
          <p:cNvCxnSpPr>
            <a:endCxn id="373" idx="1"/>
          </p:cNvCxnSpPr>
          <p:nvPr/>
        </p:nvCxnSpPr>
        <p:spPr bwMode="auto">
          <a:xfrm>
            <a:off x="7489031" y="6019801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/>
          <p:cNvCxnSpPr>
            <a:endCxn id="374" idx="1"/>
          </p:cNvCxnSpPr>
          <p:nvPr/>
        </p:nvCxnSpPr>
        <p:spPr bwMode="auto">
          <a:xfrm>
            <a:off x="8246268" y="6021388"/>
            <a:ext cx="608013" cy="608013"/>
          </a:xfrm>
          <a:prstGeom prst="straightConnector1">
            <a:avLst/>
          </a:prstGeom>
          <a:ln w="44450" cmpd="sng"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6" name="Text Box 5"/>
          <p:cNvSpPr txBox="1">
            <a:spLocks noChangeArrowheads="1"/>
          </p:cNvSpPr>
          <p:nvPr/>
        </p:nvSpPr>
        <p:spPr bwMode="auto">
          <a:xfrm>
            <a:off x="-36680" y="2132989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eaLnBrk="0" hangingPunct="0"/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 T</a:t>
            </a:r>
            <a:r>
              <a:rPr lang="en-US" sz="2200" b="1" i="0" dirty="0">
                <a:solidFill>
                  <a:srgbClr val="00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G 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</a:t>
            </a:r>
          </a:p>
          <a:p>
            <a:pPr eaLnBrk="0" hangingPunct="0"/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 T</a:t>
            </a:r>
            <a:r>
              <a:rPr lang="en-US" sz="2200" b="1" i="0" dirty="0">
                <a:solidFill>
                  <a:srgbClr val="00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G 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</a:p>
          <a:p>
            <a:pPr eaLnBrk="0" hangingPunct="0"/>
            <a:r>
              <a:rPr lang="en-US" sz="2200" b="1" i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↘ ↘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00CC"/>
                </a:solidFill>
                <a:latin typeface="Courier New" charset="0"/>
                <a:cs typeface="Courier New" charset="0"/>
              </a:rPr>
              <a:t>→ </a:t>
            </a:r>
            <a:r>
              <a:rPr lang="en-US" sz="2200" b="1" i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↘ ↘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↓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↓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</a:t>
            </a:r>
          </a:p>
        </p:txBody>
      </p:sp>
      <p:cxnSp>
        <p:nvCxnSpPr>
          <p:cNvPr id="1288" name="Straight Arrow Connector 1287"/>
          <p:cNvCxnSpPr/>
          <p:nvPr/>
        </p:nvCxnSpPr>
        <p:spPr bwMode="auto">
          <a:xfrm>
            <a:off x="5222081" y="2234407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1" name="TextBox 1290"/>
          <p:cNvSpPr txBox="1"/>
          <p:nvPr/>
        </p:nvSpPr>
        <p:spPr>
          <a:xfrm>
            <a:off x="77788" y="1204991"/>
            <a:ext cx="306784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                   ?</a:t>
            </a:r>
          </a:p>
          <a:p>
            <a:r>
              <a:rPr lang="en-US" sz="2800" dirty="0">
                <a:latin typeface="+mn-lt"/>
              </a:rPr>
              <a:t>alignment </a:t>
            </a:r>
            <a:r>
              <a:rPr lang="en-US" sz="2800" dirty="0">
                <a:latin typeface="+mn-lt"/>
                <a:cs typeface="Times New Roman"/>
              </a:rPr>
              <a:t>→ path</a:t>
            </a:r>
            <a:endParaRPr lang="en-US" sz="28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A804CD-3F59-2F4A-B2BB-7B558D45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821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cs typeface="Arial" charset="0"/>
              </a:rPr>
              <a:t>From Genetic Code to Non-Ribosomal Code </a:t>
            </a:r>
            <a:endParaRPr lang="en-US" dirty="0"/>
          </a:p>
        </p:txBody>
      </p:sp>
      <p:pic>
        <p:nvPicPr>
          <p:cNvPr id="3" name="Picture 2" descr="http://www.rsc.org/ej/MB/2008/b717538h/b717538h-p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62375"/>
            <a:ext cx="1727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tumblr.com/photo/1280/jtotheizzoe/1620323982/1/tumblr_lc545iGb341qa2j8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762375"/>
            <a:ext cx="31242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295650" y="6064250"/>
            <a:ext cx="447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i="0" dirty="0">
                <a:latin typeface="Calibri" charset="0"/>
              </a:rPr>
              <a:t>RNA tie club                         </a:t>
            </a:r>
            <a:r>
              <a:rPr lang="en-US" sz="2000" i="0" dirty="0" err="1">
                <a:latin typeface="Calibri" charset="0"/>
              </a:rPr>
              <a:t>Marahiel</a:t>
            </a:r>
            <a:endParaRPr lang="en-US" sz="2000" i="0" dirty="0">
              <a:latin typeface="Calibri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2667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i="0">
                <a:latin typeface="Calibri" charset="0"/>
              </a:rPr>
              <a:t>DNA  </a:t>
            </a:r>
            <a:r>
              <a:rPr lang="en-US" sz="4400" b="1" i="0">
                <a:latin typeface="Times New Roman" charset="0"/>
                <a:cs typeface="Times New Roman" charset="0"/>
              </a:rPr>
              <a:t>→  </a:t>
            </a:r>
            <a:r>
              <a:rPr lang="en-US" sz="4400" b="1" i="0">
                <a:latin typeface="Calibri" charset="0"/>
              </a:rPr>
              <a:t>RNA </a:t>
            </a:r>
            <a:r>
              <a:rPr lang="en-US" sz="4400" b="1" i="0">
                <a:latin typeface="Times New Roman" charset="0"/>
                <a:cs typeface="Times New Roman" charset="0"/>
              </a:rPr>
              <a:t> →</a:t>
            </a:r>
            <a:r>
              <a:rPr lang="en-US" sz="4400" b="1" i="0">
                <a:latin typeface="Calibri" charset="0"/>
              </a:rPr>
              <a:t>  Protein </a:t>
            </a:r>
            <a:r>
              <a:rPr lang="en-US" sz="4400" b="1" i="0">
                <a:latin typeface="Times New Roman" charset="0"/>
                <a:cs typeface="Times New Roman" charset="0"/>
              </a:rPr>
              <a:t> </a:t>
            </a:r>
            <a:r>
              <a:rPr lang="en-US" sz="4400" b="1" i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→</a:t>
            </a:r>
            <a:r>
              <a:rPr lang="en-US" sz="4400" b="1" i="0">
                <a:solidFill>
                  <a:srgbClr val="FF0000"/>
                </a:solidFill>
                <a:latin typeface="Calibri" charset="0"/>
              </a:rPr>
              <a:t>  Peptide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11525" y="2527300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ribosome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638800" y="2234406"/>
            <a:ext cx="1828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non-ribosomal peptide </a:t>
            </a:r>
            <a:r>
              <a:rPr lang="en-US" b="1" dirty="0" err="1">
                <a:solidFill>
                  <a:srgbClr val="FF0000"/>
                </a:solidFill>
                <a:latin typeface="Calibri" charset="0"/>
              </a:rPr>
              <a:t>synthetase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108325" y="3351213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</a:rPr>
              <a:t>genetic code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505450" y="3335338"/>
            <a:ext cx="289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  non-ribosomal code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34FA816-9407-EC40-A2A0-8358B4B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24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8922" y="-4274"/>
            <a:ext cx="5891213" cy="6808788"/>
            <a:chOff x="1165225" y="-71438"/>
            <a:chExt cx="5891213" cy="6808788"/>
          </a:xfrm>
        </p:grpSpPr>
        <p:sp>
          <p:nvSpPr>
            <p:cNvPr id="256" name="Oval 255"/>
            <p:cNvSpPr/>
            <p:nvPr/>
          </p:nvSpPr>
          <p:spPr>
            <a:xfrm>
              <a:off x="1544638" y="479425"/>
              <a:ext cx="207962" cy="2095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2301875" y="47307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3057525" y="4730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>
              <a:off x="3814763" y="4730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1544638" y="1230313"/>
              <a:ext cx="207962" cy="2095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2301875" y="1230313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3057525" y="123031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3814763" y="123031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544638" y="1987550"/>
              <a:ext cx="207962" cy="207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2301875" y="198755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3057525" y="19875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3814763" y="19875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544638" y="274320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2301875" y="2743200"/>
              <a:ext cx="207963" cy="2095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3057525" y="2744788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3814763" y="2744788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1544638" y="350520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2301875" y="34988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3059113" y="3498850"/>
              <a:ext cx="207962" cy="207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Oval 274"/>
            <p:cNvSpPr/>
            <p:nvPr/>
          </p:nvSpPr>
          <p:spPr>
            <a:xfrm>
              <a:off x="3816350" y="349885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1544638" y="42545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2301875" y="42545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3059113" y="425450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3816350" y="4254500"/>
              <a:ext cx="207963" cy="2095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544638" y="50117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2301875" y="50117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3059113" y="501173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3816350" y="501173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1544638" y="57689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2301875" y="57689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3059113" y="576897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3816350" y="576897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4572000" y="47783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5329238" y="47148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086475" y="47148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>
              <a:off x="6842125" y="47148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4572000" y="122872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329238" y="1228725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6086475" y="122872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842125" y="122872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4572000" y="1985963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5329238" y="198596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6086475" y="1985963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6842125" y="198596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4572000" y="274320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5329238" y="274320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6086475" y="274320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6842125" y="274320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4576763" y="350678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5332413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6089650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6846888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4576763" y="4257675"/>
              <a:ext cx="207962" cy="2095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5332413" y="42576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089650" y="42576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846888" y="42576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4576763" y="501491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5332413" y="5014913"/>
              <a:ext cx="209550" cy="2079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089650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846888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4576763" y="5770563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5332413" y="577056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6089650" y="5772150"/>
              <a:ext cx="209550" cy="207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846888" y="57721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1819275" y="-71438"/>
              <a:ext cx="430213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2566988" y="-71438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3332163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4041775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4846638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5621338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6357938" y="-71438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1166813" y="58578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1166813" y="1344613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166813" y="212248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1166813" y="2881313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1166813" y="360203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166813" y="4371975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66813" y="5141913"/>
              <a:ext cx="430212" cy="58578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grpSp>
          <p:nvGrpSpPr>
            <p:cNvPr id="43089" name="Group 333"/>
            <p:cNvGrpSpPr>
              <a:grpSpLocks/>
            </p:cNvGrpSpPr>
            <p:nvPr/>
          </p:nvGrpSpPr>
          <p:grpSpPr bwMode="auto">
            <a:xfrm>
              <a:off x="1649413" y="576263"/>
              <a:ext cx="5302250" cy="5300662"/>
              <a:chOff x="1648760" y="576453"/>
              <a:chExt cx="5302779" cy="5299724"/>
            </a:xfrm>
          </p:grpSpPr>
          <p:cxnSp>
            <p:nvCxnSpPr>
              <p:cNvPr id="335" name="Straight Arrow Connector 334"/>
              <p:cNvCxnSpPr>
                <a:stCxn id="256" idx="6"/>
                <a:endCxn id="257" idx="2"/>
              </p:cNvCxnSpPr>
              <p:nvPr/>
            </p:nvCxnSpPr>
            <p:spPr>
              <a:xfrm flipV="1">
                <a:off x="1753545" y="578040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Arrow Connector 335"/>
              <p:cNvCxnSpPr>
                <a:stCxn id="257" idx="6"/>
                <a:endCxn id="258" idx="2"/>
              </p:cNvCxnSpPr>
              <p:nvPr/>
            </p:nvCxnSpPr>
            <p:spPr>
              <a:xfrm>
                <a:off x="2510858" y="57804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>
                <a:stCxn id="258" idx="6"/>
                <a:endCxn id="259" idx="2"/>
              </p:cNvCxnSpPr>
              <p:nvPr/>
            </p:nvCxnSpPr>
            <p:spPr>
              <a:xfrm>
                <a:off x="3266583" y="57804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/>
              <p:nvPr/>
            </p:nvCxnSpPr>
            <p:spPr>
              <a:xfrm>
                <a:off x="4023897" y="578040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/>
              <p:cNvCxnSpPr/>
              <p:nvPr/>
            </p:nvCxnSpPr>
            <p:spPr>
              <a:xfrm>
                <a:off x="4676424" y="689145"/>
                <a:ext cx="0" cy="54124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>
                <a:stCxn id="259" idx="4"/>
                <a:endCxn id="263" idx="0"/>
              </p:cNvCxnSpPr>
              <p:nvPr/>
            </p:nvCxnSpPr>
            <p:spPr>
              <a:xfrm>
                <a:off x="3919111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stCxn id="258" idx="4"/>
                <a:endCxn id="262" idx="0"/>
              </p:cNvCxnSpPr>
              <p:nvPr/>
            </p:nvCxnSpPr>
            <p:spPr>
              <a:xfrm>
                <a:off x="3163386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Arrow Connector 341"/>
              <p:cNvCxnSpPr>
                <a:stCxn id="257" idx="4"/>
                <a:endCxn id="261" idx="0"/>
              </p:cNvCxnSpPr>
              <p:nvPr/>
            </p:nvCxnSpPr>
            <p:spPr>
              <a:xfrm>
                <a:off x="2406073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Arrow Connector 342"/>
              <p:cNvCxnSpPr>
                <a:stCxn id="256" idx="4"/>
                <a:endCxn id="260" idx="0"/>
              </p:cNvCxnSpPr>
              <p:nvPr/>
            </p:nvCxnSpPr>
            <p:spPr>
              <a:xfrm>
                <a:off x="1648760" y="689145"/>
                <a:ext cx="0" cy="541242"/>
              </a:xfrm>
              <a:prstGeom prst="straightConnector1">
                <a:avLst/>
              </a:prstGeom>
              <a:ln w="44450" cmpd="sng"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Arrow Connector 343"/>
              <p:cNvCxnSpPr>
                <a:stCxn id="260" idx="6"/>
                <a:endCxn id="261" idx="2"/>
              </p:cNvCxnSpPr>
              <p:nvPr/>
            </p:nvCxnSpPr>
            <p:spPr>
              <a:xfrm flipV="1">
                <a:off x="1753545" y="133355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Arrow Connector 344"/>
              <p:cNvCxnSpPr>
                <a:stCxn id="261" idx="6"/>
                <a:endCxn id="262" idx="2"/>
              </p:cNvCxnSpPr>
              <p:nvPr/>
            </p:nvCxnSpPr>
            <p:spPr>
              <a:xfrm>
                <a:off x="2510858" y="1333556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Arrow Connector 345"/>
              <p:cNvCxnSpPr>
                <a:stCxn id="262" idx="6"/>
                <a:endCxn id="263" idx="2"/>
              </p:cNvCxnSpPr>
              <p:nvPr/>
            </p:nvCxnSpPr>
            <p:spPr>
              <a:xfrm>
                <a:off x="3266583" y="1335144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>
                <a:stCxn id="263" idx="6"/>
                <a:endCxn id="292" idx="2"/>
              </p:cNvCxnSpPr>
              <p:nvPr/>
            </p:nvCxnSpPr>
            <p:spPr>
              <a:xfrm flipV="1">
                <a:off x="4023897" y="133355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>
                <a:stCxn id="260" idx="4"/>
                <a:endCxn id="264" idx="0"/>
              </p:cNvCxnSpPr>
              <p:nvPr/>
            </p:nvCxnSpPr>
            <p:spPr>
              <a:xfrm>
                <a:off x="1648760" y="1439900"/>
                <a:ext cx="0" cy="547590"/>
              </a:xfrm>
              <a:prstGeom prst="straightConnector1">
                <a:avLst/>
              </a:prstGeom>
              <a:ln w="44450" cmpd="sng"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/>
              <p:cNvCxnSpPr>
                <a:stCxn id="261" idx="4"/>
                <a:endCxn id="265" idx="0"/>
              </p:cNvCxnSpPr>
              <p:nvPr/>
            </p:nvCxnSpPr>
            <p:spPr>
              <a:xfrm>
                <a:off x="2406073" y="143831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/>
              <p:cNvCxnSpPr>
                <a:stCxn id="262" idx="4"/>
                <a:endCxn id="266" idx="0"/>
              </p:cNvCxnSpPr>
              <p:nvPr/>
            </p:nvCxnSpPr>
            <p:spPr>
              <a:xfrm>
                <a:off x="3163386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>
                <a:stCxn id="263" idx="4"/>
                <a:endCxn id="267" idx="0"/>
              </p:cNvCxnSpPr>
              <p:nvPr/>
            </p:nvCxnSpPr>
            <p:spPr>
              <a:xfrm>
                <a:off x="3919111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>
                <a:stCxn id="264" idx="6"/>
                <a:endCxn id="265" idx="2"/>
              </p:cNvCxnSpPr>
              <p:nvPr/>
            </p:nvCxnSpPr>
            <p:spPr>
              <a:xfrm flipV="1">
                <a:off x="1753545" y="2090660"/>
                <a:ext cx="547742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>
                <a:stCxn id="265" idx="6"/>
                <a:endCxn id="266" idx="2"/>
              </p:cNvCxnSpPr>
              <p:nvPr/>
            </p:nvCxnSpPr>
            <p:spPr>
              <a:xfrm>
                <a:off x="2510858" y="2090660"/>
                <a:ext cx="547743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stCxn id="266" idx="6"/>
                <a:endCxn id="267" idx="2"/>
              </p:cNvCxnSpPr>
              <p:nvPr/>
            </p:nvCxnSpPr>
            <p:spPr>
              <a:xfrm>
                <a:off x="3266583" y="209224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>
                <a:stCxn id="267" idx="6"/>
                <a:endCxn id="296" idx="2"/>
              </p:cNvCxnSpPr>
              <p:nvPr/>
            </p:nvCxnSpPr>
            <p:spPr>
              <a:xfrm flipV="1">
                <a:off x="4023897" y="2090660"/>
                <a:ext cx="547742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stCxn id="264" idx="4"/>
                <a:endCxn id="268" idx="0"/>
              </p:cNvCxnSpPr>
              <p:nvPr/>
            </p:nvCxnSpPr>
            <p:spPr>
              <a:xfrm>
                <a:off x="1648760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>
                <a:stCxn id="265" idx="4"/>
                <a:endCxn id="269" idx="0"/>
              </p:cNvCxnSpPr>
              <p:nvPr/>
            </p:nvCxnSpPr>
            <p:spPr>
              <a:xfrm>
                <a:off x="2406073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>
                <a:stCxn id="266" idx="4"/>
                <a:endCxn id="270" idx="0"/>
              </p:cNvCxnSpPr>
              <p:nvPr/>
            </p:nvCxnSpPr>
            <p:spPr>
              <a:xfrm>
                <a:off x="3163386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>
                <a:stCxn id="267" idx="4"/>
                <a:endCxn id="271" idx="0"/>
              </p:cNvCxnSpPr>
              <p:nvPr/>
            </p:nvCxnSpPr>
            <p:spPr>
              <a:xfrm>
                <a:off x="3919111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>
                <a:off x="4676424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>
                <a:stCxn id="268" idx="6"/>
                <a:endCxn id="269" idx="2"/>
              </p:cNvCxnSpPr>
              <p:nvPr/>
            </p:nvCxnSpPr>
            <p:spPr>
              <a:xfrm>
                <a:off x="1753545" y="284776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>
                <a:stCxn id="269" idx="6"/>
                <a:endCxn id="270" idx="2"/>
              </p:cNvCxnSpPr>
              <p:nvPr/>
            </p:nvCxnSpPr>
            <p:spPr>
              <a:xfrm>
                <a:off x="2510858" y="2847763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>
                <a:stCxn id="270" idx="6"/>
              </p:cNvCxnSpPr>
              <p:nvPr/>
            </p:nvCxnSpPr>
            <p:spPr>
              <a:xfrm>
                <a:off x="3266583" y="2849351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>
                <a:stCxn id="271" idx="6"/>
              </p:cNvCxnSpPr>
              <p:nvPr/>
            </p:nvCxnSpPr>
            <p:spPr>
              <a:xfrm flipV="1">
                <a:off x="4023897" y="2847763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>
                <a:stCxn id="268" idx="4"/>
              </p:cNvCxnSpPr>
              <p:nvPr/>
            </p:nvCxnSpPr>
            <p:spPr>
              <a:xfrm>
                <a:off x="1648760" y="2952519"/>
                <a:ext cx="3175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>
                <a:stCxn id="269" idx="4"/>
              </p:cNvCxnSpPr>
              <p:nvPr/>
            </p:nvCxnSpPr>
            <p:spPr>
              <a:xfrm>
                <a:off x="2406073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>
                <a:stCxn id="270" idx="4"/>
              </p:cNvCxnSpPr>
              <p:nvPr/>
            </p:nvCxnSpPr>
            <p:spPr>
              <a:xfrm>
                <a:off x="3163386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>
                <a:stCxn id="271" idx="4"/>
              </p:cNvCxnSpPr>
              <p:nvPr/>
            </p:nvCxnSpPr>
            <p:spPr>
              <a:xfrm>
                <a:off x="3919111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/>
              <p:nvPr/>
            </p:nvCxnSpPr>
            <p:spPr>
              <a:xfrm>
                <a:off x="4676424" y="295251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/>
              <p:nvPr/>
            </p:nvCxnSpPr>
            <p:spPr>
              <a:xfrm flipV="1">
                <a:off x="1756721" y="3604867"/>
                <a:ext cx="544566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/>
              <p:nvPr/>
            </p:nvCxnSpPr>
            <p:spPr>
              <a:xfrm>
                <a:off x="2510858" y="360486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/>
              <p:nvPr/>
            </p:nvCxnSpPr>
            <p:spPr>
              <a:xfrm>
                <a:off x="3266583" y="360486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/>
              <p:cNvCxnSpPr/>
              <p:nvPr/>
            </p:nvCxnSpPr>
            <p:spPr>
              <a:xfrm>
                <a:off x="4023897" y="360486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>
                <a:stCxn id="272" idx="6"/>
                <a:endCxn id="273" idx="2"/>
              </p:cNvCxnSpPr>
              <p:nvPr/>
            </p:nvCxnSpPr>
            <p:spPr>
              <a:xfrm flipV="1">
                <a:off x="1753545" y="3603279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>
                <a:stCxn id="273" idx="6"/>
                <a:endCxn id="274" idx="2"/>
              </p:cNvCxnSpPr>
              <p:nvPr/>
            </p:nvCxnSpPr>
            <p:spPr>
              <a:xfrm>
                <a:off x="2510858" y="3603279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>
                <a:stCxn id="274" idx="6"/>
                <a:endCxn id="275" idx="2"/>
              </p:cNvCxnSpPr>
              <p:nvPr/>
            </p:nvCxnSpPr>
            <p:spPr>
              <a:xfrm>
                <a:off x="3268172" y="3603279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Arrow Connector 376"/>
              <p:cNvCxnSpPr/>
              <p:nvPr/>
            </p:nvCxnSpPr>
            <p:spPr>
              <a:xfrm>
                <a:off x="4023897" y="3601693"/>
                <a:ext cx="549330" cy="793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/>
              <p:nvPr/>
            </p:nvCxnSpPr>
            <p:spPr>
              <a:xfrm>
                <a:off x="4676424" y="3712798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>
                <a:stCxn id="275" idx="4"/>
                <a:endCxn id="279" idx="0"/>
              </p:cNvCxnSpPr>
              <p:nvPr/>
            </p:nvCxnSpPr>
            <p:spPr>
              <a:xfrm>
                <a:off x="3920699" y="370644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Arrow Connector 380"/>
              <p:cNvCxnSpPr>
                <a:stCxn id="273" idx="4"/>
                <a:endCxn id="277" idx="0"/>
              </p:cNvCxnSpPr>
              <p:nvPr/>
            </p:nvCxnSpPr>
            <p:spPr>
              <a:xfrm>
                <a:off x="2406073" y="370644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Arrow Connector 381"/>
              <p:cNvCxnSpPr>
                <a:stCxn id="272" idx="4"/>
                <a:endCxn id="276" idx="0"/>
              </p:cNvCxnSpPr>
              <p:nvPr/>
            </p:nvCxnSpPr>
            <p:spPr>
              <a:xfrm>
                <a:off x="1648760" y="3712798"/>
                <a:ext cx="0" cy="54282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>
                <a:stCxn id="276" idx="6"/>
                <a:endCxn id="277" idx="2"/>
              </p:cNvCxnSpPr>
              <p:nvPr/>
            </p:nvCxnSpPr>
            <p:spPr>
              <a:xfrm flipV="1">
                <a:off x="1753545" y="435879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/>
              <p:cNvCxnSpPr>
                <a:stCxn id="277" idx="6"/>
                <a:endCxn id="278" idx="2"/>
              </p:cNvCxnSpPr>
              <p:nvPr/>
            </p:nvCxnSpPr>
            <p:spPr>
              <a:xfrm>
                <a:off x="2510858" y="4358796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>
                <a:stCxn id="278" idx="6"/>
                <a:endCxn id="279" idx="2"/>
              </p:cNvCxnSpPr>
              <p:nvPr/>
            </p:nvCxnSpPr>
            <p:spPr>
              <a:xfrm>
                <a:off x="3268172" y="436038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/>
              <p:nvPr/>
            </p:nvCxnSpPr>
            <p:spPr>
              <a:xfrm flipV="1">
                <a:off x="4023897" y="5122132"/>
                <a:ext cx="549330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/>
              <p:cNvCxnSpPr>
                <a:stCxn id="276" idx="4"/>
                <a:endCxn id="280" idx="0"/>
              </p:cNvCxnSpPr>
              <p:nvPr/>
            </p:nvCxnSpPr>
            <p:spPr>
              <a:xfrm>
                <a:off x="1648760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>
                <a:stCxn id="277" idx="4"/>
                <a:endCxn id="281" idx="0"/>
              </p:cNvCxnSpPr>
              <p:nvPr/>
            </p:nvCxnSpPr>
            <p:spPr>
              <a:xfrm>
                <a:off x="2406073" y="446355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/>
              <p:cNvCxnSpPr>
                <a:stCxn id="278" idx="4"/>
                <a:endCxn id="282" idx="0"/>
              </p:cNvCxnSpPr>
              <p:nvPr/>
            </p:nvCxnSpPr>
            <p:spPr>
              <a:xfrm>
                <a:off x="3163386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>
                <a:stCxn id="279" idx="4"/>
                <a:endCxn id="283" idx="0"/>
              </p:cNvCxnSpPr>
              <p:nvPr/>
            </p:nvCxnSpPr>
            <p:spPr>
              <a:xfrm>
                <a:off x="3920699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>
                <a:stCxn id="280" idx="6"/>
                <a:endCxn id="281" idx="2"/>
              </p:cNvCxnSpPr>
              <p:nvPr/>
            </p:nvCxnSpPr>
            <p:spPr>
              <a:xfrm flipV="1">
                <a:off x="1753545" y="511590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>
                <a:stCxn id="281" idx="6"/>
                <a:endCxn id="282" idx="2"/>
              </p:cNvCxnSpPr>
              <p:nvPr/>
            </p:nvCxnSpPr>
            <p:spPr>
              <a:xfrm>
                <a:off x="2510858" y="511590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>
                <a:stCxn id="282" idx="6"/>
                <a:endCxn id="283" idx="2"/>
              </p:cNvCxnSpPr>
              <p:nvPr/>
            </p:nvCxnSpPr>
            <p:spPr>
              <a:xfrm>
                <a:off x="3268172" y="511590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>
                <a:off x="3993731" y="4369487"/>
                <a:ext cx="549330" cy="0"/>
              </a:xfrm>
              <a:prstGeom prst="straightConnector1">
                <a:avLst/>
              </a:prstGeom>
              <a:ln w="44450" cmpd="sng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>
                <a:stCxn id="280" idx="4"/>
                <a:endCxn id="284" idx="0"/>
              </p:cNvCxnSpPr>
              <p:nvPr/>
            </p:nvCxnSpPr>
            <p:spPr>
              <a:xfrm>
                <a:off x="1648760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>
                <a:stCxn id="281" idx="4"/>
                <a:endCxn id="285" idx="0"/>
              </p:cNvCxnSpPr>
              <p:nvPr/>
            </p:nvCxnSpPr>
            <p:spPr>
              <a:xfrm>
                <a:off x="2406073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/>
              <p:cNvCxnSpPr>
                <a:stCxn id="282" idx="4"/>
                <a:endCxn id="286" idx="0"/>
              </p:cNvCxnSpPr>
              <p:nvPr/>
            </p:nvCxnSpPr>
            <p:spPr>
              <a:xfrm>
                <a:off x="3163386" y="522065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>
                <a:stCxn id="283" idx="4"/>
                <a:endCxn id="287" idx="0"/>
              </p:cNvCxnSpPr>
              <p:nvPr/>
            </p:nvCxnSpPr>
            <p:spPr>
              <a:xfrm>
                <a:off x="3920699" y="522065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/>
              <p:nvPr/>
            </p:nvCxnSpPr>
            <p:spPr>
              <a:xfrm>
                <a:off x="4676424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>
                <a:stCxn id="284" idx="6"/>
                <a:endCxn id="285" idx="2"/>
              </p:cNvCxnSpPr>
              <p:nvPr/>
            </p:nvCxnSpPr>
            <p:spPr>
              <a:xfrm>
                <a:off x="1753545" y="587300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>
                <a:stCxn id="285" idx="6"/>
                <a:endCxn id="286" idx="2"/>
              </p:cNvCxnSpPr>
              <p:nvPr/>
            </p:nvCxnSpPr>
            <p:spPr>
              <a:xfrm>
                <a:off x="2510858" y="5873003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Arrow Connector 401"/>
              <p:cNvCxnSpPr>
                <a:stCxn id="286" idx="6"/>
                <a:endCxn id="287" idx="2"/>
              </p:cNvCxnSpPr>
              <p:nvPr/>
            </p:nvCxnSpPr>
            <p:spPr>
              <a:xfrm>
                <a:off x="3268172" y="587300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>
                <a:stCxn id="287" idx="6"/>
              </p:cNvCxnSpPr>
              <p:nvPr/>
            </p:nvCxnSpPr>
            <p:spPr>
              <a:xfrm flipV="1">
                <a:off x="4023897" y="5873003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>
                <a:stCxn id="288" idx="6"/>
                <a:endCxn id="289" idx="2"/>
              </p:cNvCxnSpPr>
              <p:nvPr/>
            </p:nvCxnSpPr>
            <p:spPr>
              <a:xfrm flipV="1">
                <a:off x="4781209" y="576453"/>
                <a:ext cx="547743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Arrow Connector 404"/>
              <p:cNvCxnSpPr>
                <a:stCxn id="289" idx="6"/>
                <a:endCxn id="290" idx="2"/>
              </p:cNvCxnSpPr>
              <p:nvPr/>
            </p:nvCxnSpPr>
            <p:spPr>
              <a:xfrm>
                <a:off x="5536935" y="576453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Arrow Connector 405"/>
              <p:cNvCxnSpPr>
                <a:stCxn id="290" idx="6"/>
                <a:endCxn id="291" idx="2"/>
              </p:cNvCxnSpPr>
              <p:nvPr/>
            </p:nvCxnSpPr>
            <p:spPr>
              <a:xfrm>
                <a:off x="6294248" y="57645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Arrow Connector 406"/>
              <p:cNvCxnSpPr>
                <a:stCxn id="291" idx="4"/>
                <a:endCxn id="295" idx="0"/>
              </p:cNvCxnSpPr>
              <p:nvPr/>
            </p:nvCxnSpPr>
            <p:spPr>
              <a:xfrm>
                <a:off x="6946776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Arrow Connector 407"/>
              <p:cNvCxnSpPr>
                <a:stCxn id="290" idx="4"/>
                <a:endCxn id="294" idx="0"/>
              </p:cNvCxnSpPr>
              <p:nvPr/>
            </p:nvCxnSpPr>
            <p:spPr>
              <a:xfrm>
                <a:off x="6189463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>
                <a:stCxn id="289" idx="4"/>
                <a:endCxn id="293" idx="0"/>
              </p:cNvCxnSpPr>
              <p:nvPr/>
            </p:nvCxnSpPr>
            <p:spPr>
              <a:xfrm>
                <a:off x="5433738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Arrow Connector 409"/>
              <p:cNvCxnSpPr>
                <a:stCxn id="288" idx="4"/>
                <a:endCxn id="292" idx="0"/>
              </p:cNvCxnSpPr>
              <p:nvPr/>
            </p:nvCxnSpPr>
            <p:spPr>
              <a:xfrm>
                <a:off x="4676424" y="687558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Arrow Connector 410"/>
              <p:cNvCxnSpPr>
                <a:stCxn id="292" idx="6"/>
                <a:endCxn id="293" idx="2"/>
              </p:cNvCxnSpPr>
              <p:nvPr/>
            </p:nvCxnSpPr>
            <p:spPr>
              <a:xfrm flipV="1">
                <a:off x="4781209" y="1333556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>
                <a:stCxn id="293" idx="6"/>
                <a:endCxn id="294" idx="2"/>
              </p:cNvCxnSpPr>
              <p:nvPr/>
            </p:nvCxnSpPr>
            <p:spPr>
              <a:xfrm>
                <a:off x="5536935" y="1333556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/>
              <p:cNvCxnSpPr>
                <a:stCxn id="294" idx="6"/>
                <a:endCxn id="295" idx="2"/>
              </p:cNvCxnSpPr>
              <p:nvPr/>
            </p:nvCxnSpPr>
            <p:spPr>
              <a:xfrm>
                <a:off x="6294248" y="1333556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>
                <a:stCxn id="292" idx="4"/>
                <a:endCxn id="296" idx="0"/>
              </p:cNvCxnSpPr>
              <p:nvPr/>
            </p:nvCxnSpPr>
            <p:spPr>
              <a:xfrm>
                <a:off x="4676424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>
                <a:stCxn id="293" idx="4"/>
                <a:endCxn id="297" idx="0"/>
              </p:cNvCxnSpPr>
              <p:nvPr/>
            </p:nvCxnSpPr>
            <p:spPr>
              <a:xfrm>
                <a:off x="5433738" y="143672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Arrow Connector 415"/>
              <p:cNvCxnSpPr>
                <a:stCxn id="294" idx="4"/>
                <a:endCxn id="298" idx="0"/>
              </p:cNvCxnSpPr>
              <p:nvPr/>
            </p:nvCxnSpPr>
            <p:spPr>
              <a:xfrm>
                <a:off x="6189463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>
                <a:stCxn id="295" idx="4"/>
                <a:endCxn id="299" idx="0"/>
              </p:cNvCxnSpPr>
              <p:nvPr/>
            </p:nvCxnSpPr>
            <p:spPr>
              <a:xfrm>
                <a:off x="6946776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Arrow Connector 417"/>
              <p:cNvCxnSpPr>
                <a:stCxn id="296" idx="6"/>
                <a:endCxn id="297" idx="2"/>
              </p:cNvCxnSpPr>
              <p:nvPr/>
            </p:nvCxnSpPr>
            <p:spPr>
              <a:xfrm flipV="1">
                <a:off x="4781209" y="209066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>
                <a:stCxn id="297" idx="6"/>
                <a:endCxn id="298" idx="2"/>
              </p:cNvCxnSpPr>
              <p:nvPr/>
            </p:nvCxnSpPr>
            <p:spPr>
              <a:xfrm>
                <a:off x="5536935" y="209066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Arrow Connector 419"/>
              <p:cNvCxnSpPr>
                <a:stCxn id="298" idx="6"/>
                <a:endCxn id="299" idx="2"/>
              </p:cNvCxnSpPr>
              <p:nvPr/>
            </p:nvCxnSpPr>
            <p:spPr>
              <a:xfrm>
                <a:off x="6294248" y="209066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>
                <a:stCxn id="296" idx="4"/>
                <a:endCxn id="300" idx="0"/>
              </p:cNvCxnSpPr>
              <p:nvPr/>
            </p:nvCxnSpPr>
            <p:spPr>
              <a:xfrm>
                <a:off x="4676424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Arrow Connector 421"/>
              <p:cNvCxnSpPr>
                <a:stCxn id="297" idx="4"/>
                <a:endCxn id="301" idx="0"/>
              </p:cNvCxnSpPr>
              <p:nvPr/>
            </p:nvCxnSpPr>
            <p:spPr>
              <a:xfrm>
                <a:off x="5433738" y="219382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/>
              <p:cNvCxnSpPr>
                <a:stCxn id="298" idx="4"/>
                <a:endCxn id="302" idx="0"/>
              </p:cNvCxnSpPr>
              <p:nvPr/>
            </p:nvCxnSpPr>
            <p:spPr>
              <a:xfrm>
                <a:off x="6189463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>
                <a:stCxn id="299" idx="4"/>
                <a:endCxn id="303" idx="0"/>
              </p:cNvCxnSpPr>
              <p:nvPr/>
            </p:nvCxnSpPr>
            <p:spPr>
              <a:xfrm>
                <a:off x="6946776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>
                <a:stCxn id="300" idx="6"/>
                <a:endCxn id="301" idx="2"/>
              </p:cNvCxnSpPr>
              <p:nvPr/>
            </p:nvCxnSpPr>
            <p:spPr>
              <a:xfrm>
                <a:off x="4781209" y="2846176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>
                <a:stCxn id="301" idx="6"/>
                <a:endCxn id="302" idx="2"/>
              </p:cNvCxnSpPr>
              <p:nvPr/>
            </p:nvCxnSpPr>
            <p:spPr>
              <a:xfrm>
                <a:off x="5536935" y="2846176"/>
                <a:ext cx="549330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Arrow Connector 426"/>
              <p:cNvCxnSpPr>
                <a:stCxn id="302" idx="6"/>
              </p:cNvCxnSpPr>
              <p:nvPr/>
            </p:nvCxnSpPr>
            <p:spPr>
              <a:xfrm>
                <a:off x="6294248" y="284776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>
                <a:stCxn id="300" idx="4"/>
              </p:cNvCxnSpPr>
              <p:nvPr/>
            </p:nvCxnSpPr>
            <p:spPr>
              <a:xfrm>
                <a:off x="4676424" y="2950933"/>
                <a:ext cx="3175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>
                <a:stCxn id="301" idx="4"/>
              </p:cNvCxnSpPr>
              <p:nvPr/>
            </p:nvCxnSpPr>
            <p:spPr>
              <a:xfrm>
                <a:off x="5433738" y="295093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>
                <a:stCxn id="302" idx="4"/>
              </p:cNvCxnSpPr>
              <p:nvPr/>
            </p:nvCxnSpPr>
            <p:spPr>
              <a:xfrm>
                <a:off x="6189463" y="2952519"/>
                <a:ext cx="0" cy="54600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>
                <a:stCxn id="303" idx="4"/>
              </p:cNvCxnSpPr>
              <p:nvPr/>
            </p:nvCxnSpPr>
            <p:spPr>
              <a:xfrm>
                <a:off x="6946776" y="2952519"/>
                <a:ext cx="0" cy="54600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Arrow Connector 431"/>
              <p:cNvCxnSpPr/>
              <p:nvPr/>
            </p:nvCxnSpPr>
            <p:spPr>
              <a:xfrm flipV="1">
                <a:off x="4784385" y="3603279"/>
                <a:ext cx="544567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Arrow Connector 432"/>
              <p:cNvCxnSpPr/>
              <p:nvPr/>
            </p:nvCxnSpPr>
            <p:spPr>
              <a:xfrm>
                <a:off x="5536935" y="3603279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/>
              <p:nvPr/>
            </p:nvCxnSpPr>
            <p:spPr>
              <a:xfrm>
                <a:off x="6294248" y="3603279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/>
              <p:cNvCxnSpPr>
                <a:stCxn id="304" idx="6"/>
                <a:endCxn id="305" idx="2"/>
              </p:cNvCxnSpPr>
              <p:nvPr/>
            </p:nvCxnSpPr>
            <p:spPr>
              <a:xfrm flipV="1">
                <a:off x="4784385" y="3604867"/>
                <a:ext cx="549330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>
                <a:stCxn id="305" idx="6"/>
                <a:endCxn id="306" idx="2"/>
              </p:cNvCxnSpPr>
              <p:nvPr/>
            </p:nvCxnSpPr>
            <p:spPr>
              <a:xfrm>
                <a:off x="5541698" y="360486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>
                <a:stCxn id="306" idx="6"/>
                <a:endCxn id="307" idx="2"/>
              </p:cNvCxnSpPr>
              <p:nvPr/>
            </p:nvCxnSpPr>
            <p:spPr>
              <a:xfrm>
                <a:off x="6299011" y="360486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>
                <a:stCxn id="307" idx="4"/>
                <a:endCxn id="311" idx="0"/>
              </p:cNvCxnSpPr>
              <p:nvPr/>
            </p:nvCxnSpPr>
            <p:spPr>
              <a:xfrm>
                <a:off x="6951539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>
                <a:stCxn id="306" idx="4"/>
                <a:endCxn id="310" idx="0"/>
              </p:cNvCxnSpPr>
              <p:nvPr/>
            </p:nvCxnSpPr>
            <p:spPr>
              <a:xfrm>
                <a:off x="6194225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>
                <a:stCxn id="305" idx="4"/>
                <a:endCxn id="309" idx="0"/>
              </p:cNvCxnSpPr>
              <p:nvPr/>
            </p:nvCxnSpPr>
            <p:spPr>
              <a:xfrm>
                <a:off x="5436913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/>
              <p:cNvCxnSpPr>
                <a:stCxn id="304" idx="4"/>
                <a:endCxn id="308" idx="0"/>
              </p:cNvCxnSpPr>
              <p:nvPr/>
            </p:nvCxnSpPr>
            <p:spPr>
              <a:xfrm>
                <a:off x="4681188" y="3715972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>
                <a:stCxn id="308" idx="6"/>
                <a:endCxn id="309" idx="2"/>
              </p:cNvCxnSpPr>
              <p:nvPr/>
            </p:nvCxnSpPr>
            <p:spPr>
              <a:xfrm flipV="1">
                <a:off x="4784385" y="436197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/>
              <p:cNvCxnSpPr>
                <a:stCxn id="309" idx="6"/>
                <a:endCxn id="310" idx="2"/>
              </p:cNvCxnSpPr>
              <p:nvPr/>
            </p:nvCxnSpPr>
            <p:spPr>
              <a:xfrm>
                <a:off x="5541698" y="436197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>
                <a:stCxn id="310" idx="6"/>
                <a:endCxn id="311" idx="2"/>
              </p:cNvCxnSpPr>
              <p:nvPr/>
            </p:nvCxnSpPr>
            <p:spPr>
              <a:xfrm>
                <a:off x="6299011" y="436197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>
                <a:stCxn id="308" idx="4"/>
                <a:endCxn id="312" idx="0"/>
              </p:cNvCxnSpPr>
              <p:nvPr/>
            </p:nvCxnSpPr>
            <p:spPr>
              <a:xfrm>
                <a:off x="4681188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Arrow Connector 445"/>
              <p:cNvCxnSpPr>
                <a:stCxn id="309" idx="4"/>
                <a:endCxn id="313" idx="0"/>
              </p:cNvCxnSpPr>
              <p:nvPr/>
            </p:nvCxnSpPr>
            <p:spPr>
              <a:xfrm>
                <a:off x="5436913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Arrow Connector 446"/>
              <p:cNvCxnSpPr>
                <a:stCxn id="310" idx="4"/>
                <a:endCxn id="314" idx="0"/>
              </p:cNvCxnSpPr>
              <p:nvPr/>
            </p:nvCxnSpPr>
            <p:spPr>
              <a:xfrm>
                <a:off x="6194225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Arrow Connector 447"/>
              <p:cNvCxnSpPr>
                <a:stCxn id="311" idx="4"/>
                <a:endCxn id="315" idx="0"/>
              </p:cNvCxnSpPr>
              <p:nvPr/>
            </p:nvCxnSpPr>
            <p:spPr>
              <a:xfrm>
                <a:off x="6951539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>
                <a:stCxn id="312" idx="6"/>
                <a:endCxn id="313" idx="2"/>
              </p:cNvCxnSpPr>
              <p:nvPr/>
            </p:nvCxnSpPr>
            <p:spPr>
              <a:xfrm flipV="1">
                <a:off x="4784385" y="5119074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Arrow Connector 449"/>
              <p:cNvCxnSpPr>
                <a:stCxn id="313" idx="6"/>
                <a:endCxn id="314" idx="2"/>
              </p:cNvCxnSpPr>
              <p:nvPr/>
            </p:nvCxnSpPr>
            <p:spPr>
              <a:xfrm>
                <a:off x="5541698" y="5119074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Arrow Connector 450"/>
              <p:cNvCxnSpPr>
                <a:stCxn id="314" idx="6"/>
                <a:endCxn id="315" idx="2"/>
              </p:cNvCxnSpPr>
              <p:nvPr/>
            </p:nvCxnSpPr>
            <p:spPr>
              <a:xfrm>
                <a:off x="6299011" y="5119074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Arrow Connector 451"/>
              <p:cNvCxnSpPr>
                <a:stCxn id="312" idx="4"/>
                <a:endCxn id="316" idx="0"/>
              </p:cNvCxnSpPr>
              <p:nvPr/>
            </p:nvCxnSpPr>
            <p:spPr>
              <a:xfrm>
                <a:off x="4681188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Arrow Connector 452"/>
              <p:cNvCxnSpPr>
                <a:stCxn id="313" idx="4"/>
                <a:endCxn id="317" idx="0"/>
              </p:cNvCxnSpPr>
              <p:nvPr/>
            </p:nvCxnSpPr>
            <p:spPr>
              <a:xfrm>
                <a:off x="5436913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>
                <a:stCxn id="314" idx="4"/>
                <a:endCxn id="318" idx="0"/>
              </p:cNvCxnSpPr>
              <p:nvPr/>
            </p:nvCxnSpPr>
            <p:spPr>
              <a:xfrm>
                <a:off x="6194225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>
                <a:stCxn id="315" idx="4"/>
                <a:endCxn id="319" idx="0"/>
              </p:cNvCxnSpPr>
              <p:nvPr/>
            </p:nvCxnSpPr>
            <p:spPr>
              <a:xfrm>
                <a:off x="6951539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Arrow Connector 455"/>
              <p:cNvCxnSpPr>
                <a:stCxn id="316" idx="6"/>
                <a:endCxn id="317" idx="2"/>
              </p:cNvCxnSpPr>
              <p:nvPr/>
            </p:nvCxnSpPr>
            <p:spPr>
              <a:xfrm>
                <a:off x="4784385" y="587617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Arrow Connector 458"/>
              <p:cNvCxnSpPr>
                <a:stCxn id="256" idx="5"/>
                <a:endCxn id="261" idx="1"/>
              </p:cNvCxnSpPr>
              <p:nvPr/>
            </p:nvCxnSpPr>
            <p:spPr>
              <a:xfrm>
                <a:off x="1723379" y="657401"/>
                <a:ext cx="608074" cy="60314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Arrow Connector 459"/>
              <p:cNvCxnSpPr>
                <a:stCxn id="257" idx="5"/>
                <a:endCxn id="262" idx="1"/>
              </p:cNvCxnSpPr>
              <p:nvPr/>
            </p:nvCxnSpPr>
            <p:spPr>
              <a:xfrm>
                <a:off x="2479105" y="65105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Arrow Connector 460"/>
              <p:cNvCxnSpPr>
                <a:stCxn id="258" idx="5"/>
                <a:endCxn id="263" idx="1"/>
              </p:cNvCxnSpPr>
              <p:nvPr/>
            </p:nvCxnSpPr>
            <p:spPr>
              <a:xfrm>
                <a:off x="3236418" y="65105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Arrow Connector 461"/>
              <p:cNvCxnSpPr>
                <a:stCxn id="259" idx="5"/>
                <a:endCxn id="292" idx="1"/>
              </p:cNvCxnSpPr>
              <p:nvPr/>
            </p:nvCxnSpPr>
            <p:spPr>
              <a:xfrm>
                <a:off x="3993731" y="651052"/>
                <a:ext cx="608074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Arrow Connector 462"/>
              <p:cNvCxnSpPr>
                <a:stCxn id="288" idx="5"/>
                <a:endCxn id="293" idx="1"/>
              </p:cNvCxnSpPr>
              <p:nvPr/>
            </p:nvCxnSpPr>
            <p:spPr>
              <a:xfrm>
                <a:off x="4749456" y="657401"/>
                <a:ext cx="609661" cy="60155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Arrow Connector 463"/>
              <p:cNvCxnSpPr>
                <a:stCxn id="289" idx="5"/>
                <a:endCxn id="294" idx="1"/>
              </p:cNvCxnSpPr>
              <p:nvPr/>
            </p:nvCxnSpPr>
            <p:spPr>
              <a:xfrm>
                <a:off x="5506770" y="651052"/>
                <a:ext cx="609661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Arrow Connector 464"/>
              <p:cNvCxnSpPr>
                <a:stCxn id="290" idx="5"/>
                <a:endCxn id="295" idx="1"/>
              </p:cNvCxnSpPr>
              <p:nvPr/>
            </p:nvCxnSpPr>
            <p:spPr>
              <a:xfrm>
                <a:off x="6264082" y="651052"/>
                <a:ext cx="609661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Arrow Connector 465"/>
              <p:cNvCxnSpPr>
                <a:stCxn id="260" idx="5"/>
                <a:endCxn id="265" idx="1"/>
              </p:cNvCxnSpPr>
              <p:nvPr/>
            </p:nvCxnSpPr>
            <p:spPr>
              <a:xfrm>
                <a:off x="1723379" y="1408156"/>
                <a:ext cx="608074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Arrow Connector 466"/>
              <p:cNvCxnSpPr>
                <a:stCxn id="261" idx="5"/>
                <a:endCxn id="266" idx="1"/>
              </p:cNvCxnSpPr>
              <p:nvPr/>
            </p:nvCxnSpPr>
            <p:spPr>
              <a:xfrm>
                <a:off x="2479105" y="140815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Arrow Connector 467"/>
              <p:cNvCxnSpPr>
                <a:stCxn id="262" idx="5"/>
                <a:endCxn id="267" idx="1"/>
              </p:cNvCxnSpPr>
              <p:nvPr/>
            </p:nvCxnSpPr>
            <p:spPr>
              <a:xfrm>
                <a:off x="3236418" y="140815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/>
              <p:cNvCxnSpPr>
                <a:stCxn id="263" idx="5"/>
                <a:endCxn id="296" idx="1"/>
              </p:cNvCxnSpPr>
              <p:nvPr/>
            </p:nvCxnSpPr>
            <p:spPr>
              <a:xfrm>
                <a:off x="3993731" y="1408156"/>
                <a:ext cx="608074" cy="60790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Arrow Connector 469"/>
              <p:cNvCxnSpPr>
                <a:stCxn id="292" idx="5"/>
                <a:endCxn id="297" idx="1"/>
              </p:cNvCxnSpPr>
              <p:nvPr/>
            </p:nvCxnSpPr>
            <p:spPr>
              <a:xfrm>
                <a:off x="4749456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Arrow Connector 470"/>
              <p:cNvCxnSpPr>
                <a:stCxn id="293" idx="5"/>
                <a:endCxn id="298" idx="1"/>
              </p:cNvCxnSpPr>
              <p:nvPr/>
            </p:nvCxnSpPr>
            <p:spPr>
              <a:xfrm>
                <a:off x="5506770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Arrow Connector 471"/>
              <p:cNvCxnSpPr>
                <a:stCxn id="294" idx="5"/>
                <a:endCxn id="299" idx="1"/>
              </p:cNvCxnSpPr>
              <p:nvPr/>
            </p:nvCxnSpPr>
            <p:spPr>
              <a:xfrm>
                <a:off x="6264082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Arrow Connector 472"/>
              <p:cNvCxnSpPr>
                <a:stCxn id="264" idx="5"/>
                <a:endCxn id="269" idx="1"/>
              </p:cNvCxnSpPr>
              <p:nvPr/>
            </p:nvCxnSpPr>
            <p:spPr>
              <a:xfrm>
                <a:off x="1723379" y="2165259"/>
                <a:ext cx="608074" cy="609492"/>
              </a:xfrm>
              <a:prstGeom prst="straightConnector1">
                <a:avLst/>
              </a:prstGeom>
              <a:ln w="44450" cmpd="sng">
                <a:solidFill>
                  <a:srgbClr val="7030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Arrow Connector 473"/>
              <p:cNvCxnSpPr>
                <a:stCxn id="265" idx="5"/>
                <a:endCxn id="270" idx="1"/>
              </p:cNvCxnSpPr>
              <p:nvPr/>
            </p:nvCxnSpPr>
            <p:spPr>
              <a:xfrm>
                <a:off x="2479105" y="2165259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Arrow Connector 474"/>
              <p:cNvCxnSpPr>
                <a:stCxn id="266" idx="5"/>
                <a:endCxn id="271" idx="1"/>
              </p:cNvCxnSpPr>
              <p:nvPr/>
            </p:nvCxnSpPr>
            <p:spPr>
              <a:xfrm>
                <a:off x="3236418" y="2165259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Arrow Connector 475"/>
              <p:cNvCxnSpPr>
                <a:stCxn id="267" idx="5"/>
                <a:endCxn id="300" idx="1"/>
              </p:cNvCxnSpPr>
              <p:nvPr/>
            </p:nvCxnSpPr>
            <p:spPr>
              <a:xfrm>
                <a:off x="3993731" y="2165259"/>
                <a:ext cx="608074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Arrow Connector 476"/>
              <p:cNvCxnSpPr>
                <a:stCxn id="296" idx="5"/>
                <a:endCxn id="301" idx="1"/>
              </p:cNvCxnSpPr>
              <p:nvPr/>
            </p:nvCxnSpPr>
            <p:spPr>
              <a:xfrm>
                <a:off x="4749456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Arrow Connector 477"/>
              <p:cNvCxnSpPr>
                <a:stCxn id="297" idx="5"/>
                <a:endCxn id="302" idx="1"/>
              </p:cNvCxnSpPr>
              <p:nvPr/>
            </p:nvCxnSpPr>
            <p:spPr>
              <a:xfrm>
                <a:off x="5506770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Arrow Connector 478"/>
              <p:cNvCxnSpPr>
                <a:stCxn id="298" idx="5"/>
                <a:endCxn id="303" idx="1"/>
              </p:cNvCxnSpPr>
              <p:nvPr/>
            </p:nvCxnSpPr>
            <p:spPr>
              <a:xfrm>
                <a:off x="6264082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Arrow Connector 479"/>
              <p:cNvCxnSpPr>
                <a:stCxn id="268" idx="5"/>
                <a:endCxn id="273" idx="1"/>
              </p:cNvCxnSpPr>
              <p:nvPr/>
            </p:nvCxnSpPr>
            <p:spPr>
              <a:xfrm>
                <a:off x="1723379" y="2922363"/>
                <a:ext cx="609661" cy="60631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Arrow Connector 480"/>
              <p:cNvCxnSpPr>
                <a:stCxn id="269" idx="5"/>
                <a:endCxn id="274" idx="1"/>
              </p:cNvCxnSpPr>
              <p:nvPr/>
            </p:nvCxnSpPr>
            <p:spPr>
              <a:xfrm>
                <a:off x="2479105" y="2922363"/>
                <a:ext cx="609661" cy="606318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Arrow Connector 481"/>
              <p:cNvCxnSpPr>
                <a:stCxn id="270" idx="5"/>
                <a:endCxn id="275" idx="1"/>
              </p:cNvCxnSpPr>
              <p:nvPr/>
            </p:nvCxnSpPr>
            <p:spPr>
              <a:xfrm>
                <a:off x="3236418" y="2922363"/>
                <a:ext cx="609661" cy="60631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Arrow Connector 482"/>
              <p:cNvCxnSpPr>
                <a:stCxn id="271" idx="5"/>
                <a:endCxn id="304" idx="1"/>
              </p:cNvCxnSpPr>
              <p:nvPr/>
            </p:nvCxnSpPr>
            <p:spPr>
              <a:xfrm>
                <a:off x="3993731" y="2922363"/>
                <a:ext cx="612836" cy="6158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Arrow Connector 483"/>
              <p:cNvCxnSpPr>
                <a:stCxn id="300" idx="5"/>
                <a:endCxn id="305" idx="1"/>
              </p:cNvCxnSpPr>
              <p:nvPr/>
            </p:nvCxnSpPr>
            <p:spPr>
              <a:xfrm>
                <a:off x="4749456" y="2920775"/>
                <a:ext cx="614424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Arrow Connector 484"/>
              <p:cNvCxnSpPr>
                <a:stCxn id="301" idx="5"/>
                <a:endCxn id="306" idx="1"/>
              </p:cNvCxnSpPr>
              <p:nvPr/>
            </p:nvCxnSpPr>
            <p:spPr>
              <a:xfrm>
                <a:off x="5506770" y="2920775"/>
                <a:ext cx="614423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Arrow Connector 485"/>
              <p:cNvCxnSpPr>
                <a:stCxn id="302" idx="5"/>
                <a:endCxn id="307" idx="1"/>
              </p:cNvCxnSpPr>
              <p:nvPr/>
            </p:nvCxnSpPr>
            <p:spPr>
              <a:xfrm>
                <a:off x="6264082" y="2920775"/>
                <a:ext cx="612836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Arrow Connector 486"/>
              <p:cNvCxnSpPr>
                <a:stCxn id="272" idx="5"/>
                <a:endCxn id="277" idx="1"/>
              </p:cNvCxnSpPr>
              <p:nvPr/>
            </p:nvCxnSpPr>
            <p:spPr>
              <a:xfrm>
                <a:off x="1723379" y="3682640"/>
                <a:ext cx="609661" cy="60314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Arrow Connector 487"/>
              <p:cNvCxnSpPr>
                <a:stCxn id="273" idx="5"/>
                <a:endCxn id="278" idx="1"/>
              </p:cNvCxnSpPr>
              <p:nvPr/>
            </p:nvCxnSpPr>
            <p:spPr>
              <a:xfrm>
                <a:off x="2480693" y="3676291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Arrow Connector 488"/>
              <p:cNvCxnSpPr/>
              <p:nvPr/>
            </p:nvCxnSpPr>
            <p:spPr>
              <a:xfrm>
                <a:off x="3242769" y="4439403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Arrow Connector 489"/>
              <p:cNvCxnSpPr>
                <a:stCxn id="275" idx="5"/>
                <a:endCxn id="308" idx="1"/>
              </p:cNvCxnSpPr>
              <p:nvPr/>
            </p:nvCxnSpPr>
            <p:spPr>
              <a:xfrm>
                <a:off x="3993731" y="3676291"/>
                <a:ext cx="612836" cy="61266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Arrow Connector 490"/>
              <p:cNvCxnSpPr>
                <a:stCxn id="304" idx="5"/>
                <a:endCxn id="309" idx="1"/>
              </p:cNvCxnSpPr>
              <p:nvPr/>
            </p:nvCxnSpPr>
            <p:spPr>
              <a:xfrm>
                <a:off x="4754220" y="3685815"/>
                <a:ext cx="609661" cy="60155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Arrow Connector 491"/>
              <p:cNvCxnSpPr>
                <a:stCxn id="305" idx="5"/>
                <a:endCxn id="310" idx="1"/>
              </p:cNvCxnSpPr>
              <p:nvPr/>
            </p:nvCxnSpPr>
            <p:spPr>
              <a:xfrm>
                <a:off x="5511532" y="367946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Arrow Connector 492"/>
              <p:cNvCxnSpPr>
                <a:stCxn id="306" idx="5"/>
                <a:endCxn id="311" idx="1"/>
              </p:cNvCxnSpPr>
              <p:nvPr/>
            </p:nvCxnSpPr>
            <p:spPr>
              <a:xfrm>
                <a:off x="6268846" y="3679466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Arrow Connector 493"/>
              <p:cNvCxnSpPr>
                <a:stCxn id="276" idx="5"/>
                <a:endCxn id="281" idx="1"/>
              </p:cNvCxnSpPr>
              <p:nvPr/>
            </p:nvCxnSpPr>
            <p:spPr>
              <a:xfrm>
                <a:off x="1723379" y="4433395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Arrow Connector 494"/>
              <p:cNvCxnSpPr>
                <a:stCxn id="277" idx="5"/>
                <a:endCxn id="282" idx="1"/>
              </p:cNvCxnSpPr>
              <p:nvPr/>
            </p:nvCxnSpPr>
            <p:spPr>
              <a:xfrm>
                <a:off x="2480693" y="4433395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Arrow Connector 495"/>
              <p:cNvCxnSpPr/>
              <p:nvPr/>
            </p:nvCxnSpPr>
            <p:spPr>
              <a:xfrm>
                <a:off x="3234830" y="3675497"/>
                <a:ext cx="609661" cy="609492"/>
              </a:xfrm>
              <a:prstGeom prst="straightConnector1">
                <a:avLst/>
              </a:prstGeom>
              <a:ln w="44450" cmpd="sng">
                <a:solidFill>
                  <a:srgbClr val="7030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Arrow Connector 496"/>
              <p:cNvCxnSpPr>
                <a:stCxn id="279" idx="5"/>
                <a:endCxn id="312" idx="1"/>
              </p:cNvCxnSpPr>
              <p:nvPr/>
            </p:nvCxnSpPr>
            <p:spPr>
              <a:xfrm>
                <a:off x="3993731" y="4433395"/>
                <a:ext cx="612836" cy="61266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Arrow Connector 497"/>
              <p:cNvCxnSpPr/>
              <p:nvPr/>
            </p:nvCxnSpPr>
            <p:spPr>
              <a:xfrm>
                <a:off x="4754220" y="5220504"/>
                <a:ext cx="609661" cy="60790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Arrow Connector 498"/>
              <p:cNvCxnSpPr>
                <a:stCxn id="309" idx="5"/>
                <a:endCxn id="314" idx="1"/>
              </p:cNvCxnSpPr>
              <p:nvPr/>
            </p:nvCxnSpPr>
            <p:spPr>
              <a:xfrm>
                <a:off x="5511532" y="4434982"/>
                <a:ext cx="609661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Arrow Connector 499"/>
              <p:cNvCxnSpPr>
                <a:stCxn id="310" idx="5"/>
                <a:endCxn id="315" idx="1"/>
              </p:cNvCxnSpPr>
              <p:nvPr/>
            </p:nvCxnSpPr>
            <p:spPr>
              <a:xfrm>
                <a:off x="6268846" y="4436570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Arrow Connector 500"/>
              <p:cNvCxnSpPr>
                <a:stCxn id="280" idx="5"/>
                <a:endCxn id="285" idx="1"/>
              </p:cNvCxnSpPr>
              <p:nvPr/>
            </p:nvCxnSpPr>
            <p:spPr>
              <a:xfrm>
                <a:off x="1723379" y="519049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Arrow Connector 501"/>
              <p:cNvCxnSpPr>
                <a:stCxn id="281" idx="5"/>
                <a:endCxn id="286" idx="1"/>
              </p:cNvCxnSpPr>
              <p:nvPr/>
            </p:nvCxnSpPr>
            <p:spPr>
              <a:xfrm>
                <a:off x="2480693" y="5190498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Arrow Connector 502"/>
              <p:cNvCxnSpPr>
                <a:stCxn id="282" idx="5"/>
                <a:endCxn id="287" idx="1"/>
              </p:cNvCxnSpPr>
              <p:nvPr/>
            </p:nvCxnSpPr>
            <p:spPr>
              <a:xfrm>
                <a:off x="3236418" y="519049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Arrow Connector 503"/>
              <p:cNvCxnSpPr>
                <a:stCxn id="283" idx="5"/>
                <a:endCxn id="316" idx="1"/>
              </p:cNvCxnSpPr>
              <p:nvPr/>
            </p:nvCxnSpPr>
            <p:spPr>
              <a:xfrm>
                <a:off x="3993731" y="5190498"/>
                <a:ext cx="612836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Arrow Connector 504"/>
              <p:cNvCxnSpPr/>
              <p:nvPr/>
            </p:nvCxnSpPr>
            <p:spPr>
              <a:xfrm>
                <a:off x="4724054" y="4431745"/>
                <a:ext cx="609661" cy="607905"/>
              </a:xfrm>
              <a:prstGeom prst="straightConnector1">
                <a:avLst/>
              </a:prstGeom>
              <a:ln w="44450" cmpd="sng">
                <a:solidFill>
                  <a:srgbClr val="7030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Arrow Connector 506"/>
              <p:cNvCxnSpPr>
                <a:stCxn id="314" idx="5"/>
                <a:endCxn id="319" idx="1"/>
              </p:cNvCxnSpPr>
              <p:nvPr/>
            </p:nvCxnSpPr>
            <p:spPr>
              <a:xfrm>
                <a:off x="6268846" y="5193673"/>
                <a:ext cx="608073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Arrow Connector 253"/>
            <p:cNvCxnSpPr/>
            <p:nvPr/>
          </p:nvCxnSpPr>
          <p:spPr>
            <a:xfrm>
              <a:off x="1647825" y="5976938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>
              <a:off x="6192838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Arrow Connector 508"/>
            <p:cNvCxnSpPr/>
            <p:nvPr/>
          </p:nvCxnSpPr>
          <p:spPr>
            <a:xfrm>
              <a:off x="1720850" y="5946775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Arrow Connector 509"/>
            <p:cNvCxnSpPr/>
            <p:nvPr/>
          </p:nvCxnSpPr>
          <p:spPr>
            <a:xfrm>
              <a:off x="2478088" y="5946775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Arrow Connector 510"/>
            <p:cNvCxnSpPr/>
            <p:nvPr/>
          </p:nvCxnSpPr>
          <p:spPr>
            <a:xfrm>
              <a:off x="3235325" y="5946775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Arrow Connector 511"/>
            <p:cNvCxnSpPr/>
            <p:nvPr/>
          </p:nvCxnSpPr>
          <p:spPr>
            <a:xfrm>
              <a:off x="3992563" y="5946775"/>
              <a:ext cx="612775" cy="6111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Arrow Connector 512"/>
            <p:cNvCxnSpPr/>
            <p:nvPr/>
          </p:nvCxnSpPr>
          <p:spPr>
            <a:xfrm>
              <a:off x="4752975" y="5949950"/>
              <a:ext cx="609600" cy="608013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Arrow Connector 513"/>
            <p:cNvCxnSpPr/>
            <p:nvPr/>
          </p:nvCxnSpPr>
          <p:spPr>
            <a:xfrm>
              <a:off x="5510213" y="5949950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Arrow Connector 514"/>
            <p:cNvCxnSpPr/>
            <p:nvPr/>
          </p:nvCxnSpPr>
          <p:spPr>
            <a:xfrm>
              <a:off x="1752600" y="6629400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>
              <a:off x="2508250" y="6629400"/>
              <a:ext cx="549275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Arrow Connector 516"/>
            <p:cNvCxnSpPr/>
            <p:nvPr/>
          </p:nvCxnSpPr>
          <p:spPr>
            <a:xfrm>
              <a:off x="3265488" y="6629400"/>
              <a:ext cx="549275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Arrow Connector 517"/>
            <p:cNvCxnSpPr/>
            <p:nvPr/>
          </p:nvCxnSpPr>
          <p:spPr>
            <a:xfrm flipV="1">
              <a:off x="4022725" y="6629400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>
              <a:off x="4783138" y="6632575"/>
              <a:ext cx="547687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Arrow Connector 519"/>
            <p:cNvCxnSpPr/>
            <p:nvPr/>
          </p:nvCxnSpPr>
          <p:spPr>
            <a:xfrm>
              <a:off x="5540375" y="6632575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Arrow Connector 520"/>
            <p:cNvCxnSpPr/>
            <p:nvPr/>
          </p:nvCxnSpPr>
          <p:spPr>
            <a:xfrm>
              <a:off x="6297613" y="6632575"/>
              <a:ext cx="547687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Oval 521"/>
            <p:cNvSpPr/>
            <p:nvPr/>
          </p:nvSpPr>
          <p:spPr>
            <a:xfrm>
              <a:off x="1543050" y="652462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2300288" y="652462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3057525" y="6526213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3814763" y="652621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4575175" y="65278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5330825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6088063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29" name="Straight Arrow Connector 528"/>
            <p:cNvCxnSpPr/>
            <p:nvPr/>
          </p:nvCxnSpPr>
          <p:spPr>
            <a:xfrm>
              <a:off x="2405063" y="5976938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Arrow Connector 529"/>
            <p:cNvCxnSpPr/>
            <p:nvPr/>
          </p:nvCxnSpPr>
          <p:spPr>
            <a:xfrm>
              <a:off x="3162300" y="5976938"/>
              <a:ext cx="0" cy="54927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Arrow Connector 530"/>
            <p:cNvCxnSpPr/>
            <p:nvPr/>
          </p:nvCxnSpPr>
          <p:spPr>
            <a:xfrm>
              <a:off x="3917950" y="5976938"/>
              <a:ext cx="0" cy="54927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Arrow Connector 531"/>
            <p:cNvCxnSpPr/>
            <p:nvPr/>
          </p:nvCxnSpPr>
          <p:spPr>
            <a:xfrm>
              <a:off x="4678363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Arrow Connector 532"/>
            <p:cNvCxnSpPr/>
            <p:nvPr/>
          </p:nvCxnSpPr>
          <p:spPr>
            <a:xfrm>
              <a:off x="5435600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4" name="Oval 533"/>
            <p:cNvSpPr/>
            <p:nvPr/>
          </p:nvSpPr>
          <p:spPr>
            <a:xfrm>
              <a:off x="6845300" y="6527800"/>
              <a:ext cx="209550" cy="2095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1165225" y="5899150"/>
              <a:ext cx="430213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</p:grpSp>
      <p:sp>
        <p:nvSpPr>
          <p:cNvPr id="508" name="TextBox 507"/>
          <p:cNvSpPr txBox="1"/>
          <p:nvPr/>
        </p:nvSpPr>
        <p:spPr>
          <a:xfrm>
            <a:off x="77788" y="1204991"/>
            <a:ext cx="306784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          ?</a:t>
            </a:r>
          </a:p>
          <a:p>
            <a:r>
              <a:rPr lang="en-US" sz="2800" dirty="0">
                <a:latin typeface="+mn-lt"/>
              </a:rPr>
              <a:t>path </a:t>
            </a:r>
            <a:r>
              <a:rPr lang="en-US" sz="2800" dirty="0">
                <a:cs typeface="Times New Roman"/>
              </a:rPr>
              <a:t>→ </a:t>
            </a:r>
            <a:r>
              <a:rPr lang="en-US" sz="2800" dirty="0">
                <a:latin typeface="+mn-lt"/>
              </a:rPr>
              <a:t>alignment </a:t>
            </a:r>
          </a:p>
        </p:txBody>
      </p:sp>
      <p:sp>
        <p:nvSpPr>
          <p:cNvPr id="537" name="Text Box 5"/>
          <p:cNvSpPr txBox="1">
            <a:spLocks noChangeArrowheads="1"/>
          </p:cNvSpPr>
          <p:nvPr/>
        </p:nvSpPr>
        <p:spPr bwMode="auto">
          <a:xfrm>
            <a:off x="-36680" y="2132989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eaLnBrk="0" hangingPunct="0"/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 T</a:t>
            </a:r>
            <a:r>
              <a:rPr lang="en-US" sz="2200" b="1" i="0" dirty="0">
                <a:solidFill>
                  <a:srgbClr val="00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G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 A</a:t>
            </a:r>
          </a:p>
          <a:p>
            <a:pPr eaLnBrk="0" hangingPunct="0"/>
            <a:r>
              <a:rPr lang="en-US" sz="22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- -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A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T</a:t>
            </a:r>
            <a:r>
              <a:rPr lang="en-US" sz="2200" b="1" i="0" dirty="0">
                <a:solidFill>
                  <a:srgbClr val="00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G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T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r>
              <a:rPr lang="en-US" sz="2200" b="1" i="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 </a:t>
            </a:r>
            <a:r>
              <a:rPr lang="en-US" sz="2200" b="1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Courier New" charset="0"/>
              </a:rPr>
              <a:t>C</a:t>
            </a:r>
            <a:endParaRPr lang="en-US" sz="2200" b="1" i="0" dirty="0">
              <a:solidFill>
                <a:srgbClr val="7030A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  <a:cs typeface="Courier New" charset="0"/>
            </a:endParaRPr>
          </a:p>
          <a:p>
            <a:pPr eaLnBrk="0" hangingPunct="0"/>
            <a:r>
              <a:rPr lang="en-US" sz="22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↓ ↓ </a:t>
            </a:r>
            <a:r>
              <a:rPr lang="en-US" sz="2200" b="1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 </a:t>
            </a:r>
            <a:r>
              <a:rPr lang="en-US" sz="2200" b="1" i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↘</a:t>
            </a:r>
            <a:r>
              <a:rPr lang="en-US" sz="22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 </a:t>
            </a:r>
            <a:r>
              <a:rPr lang="en-US" sz="2200" b="1" dirty="0">
                <a:solidFill>
                  <a:srgbClr val="0000CC"/>
                </a:solidFill>
                <a:latin typeface="Courier New" charset="0"/>
                <a:cs typeface="Courier New" charset="0"/>
              </a:rPr>
              <a:t>→ </a:t>
            </a:r>
            <a:r>
              <a:rPr lang="en-US" sz="2200" b="1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</a:t>
            </a:r>
            <a:r>
              <a:rPr lang="en-US" sz="22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↘ ↘</a:t>
            </a:r>
            <a:r>
              <a:rPr lang="en-US" sz="2200" b="1" dirty="0">
                <a:solidFill>
                  <a:srgbClr val="0000CC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200" b="1" i="0" dirty="0">
                <a:latin typeface="Courier New" charset="0"/>
                <a:cs typeface="Courier New" charset="0"/>
              </a:rPr>
              <a:t> </a:t>
            </a:r>
            <a:endParaRPr lang="en-US" sz="2200" b="1" i="0" dirty="0">
              <a:solidFill>
                <a:srgbClr val="7030A0"/>
              </a:solidFill>
              <a:latin typeface="Courier New" charset="0"/>
              <a:cs typeface="Courier New" charset="0"/>
            </a:endParaRPr>
          </a:p>
        </p:txBody>
      </p:sp>
      <p:cxnSp>
        <p:nvCxnSpPr>
          <p:cNvPr id="539" name="Straight Arrow Connector 538"/>
          <p:cNvCxnSpPr/>
          <p:nvPr/>
        </p:nvCxnSpPr>
        <p:spPr bwMode="auto">
          <a:xfrm>
            <a:off x="8220985" y="6017114"/>
            <a:ext cx="609600" cy="609600"/>
          </a:xfrm>
          <a:prstGeom prst="straightConnector1">
            <a:avLst/>
          </a:prstGeom>
          <a:ln w="44450" cmpd="sng"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 bwMode="auto">
          <a:xfrm>
            <a:off x="7487014" y="5261464"/>
            <a:ext cx="609600" cy="609600"/>
          </a:xfrm>
          <a:prstGeom prst="straightConnector1">
            <a:avLst/>
          </a:prstGeom>
          <a:ln w="44450" cmpd="sng"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 bwMode="auto">
          <a:xfrm>
            <a:off x="7517111" y="5943295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/>
          <p:nvPr/>
        </p:nvCxnSpPr>
        <p:spPr bwMode="auto">
          <a:xfrm>
            <a:off x="8309885" y="5944089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 bwMode="auto">
          <a:xfrm>
            <a:off x="5162352" y="3772389"/>
            <a:ext cx="0" cy="54927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/>
          <p:nvPr/>
        </p:nvCxnSpPr>
        <p:spPr bwMode="auto">
          <a:xfrm>
            <a:off x="8935360" y="6044895"/>
            <a:ext cx="0" cy="547687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50909" y="3358432"/>
            <a:ext cx="308519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highest-scoring alignment</a:t>
            </a:r>
          </a:p>
          <a:p>
            <a:pPr algn="ctr"/>
            <a:r>
              <a:rPr lang="en-US" sz="2800" dirty="0">
                <a:latin typeface="+mn-lt"/>
              </a:rPr>
              <a:t>=</a:t>
            </a:r>
          </a:p>
          <a:p>
            <a:pPr algn="ctr"/>
            <a:r>
              <a:rPr lang="en-US" sz="2800" dirty="0">
                <a:latin typeface="+mn-lt"/>
              </a:rPr>
              <a:t>longest path in a </a:t>
            </a:r>
          </a:p>
          <a:p>
            <a:pPr algn="ctr"/>
            <a:r>
              <a:rPr lang="en-US" sz="2800" dirty="0">
                <a:latin typeface="+mn-lt"/>
              </a:rPr>
              <a:t>properly built Manhattan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6A9FC-1FFB-A84F-A6CA-25E548AE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828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1397" y="-25866"/>
            <a:ext cx="5889625" cy="6808788"/>
            <a:chOff x="1166813" y="-71438"/>
            <a:chExt cx="5889625" cy="6808788"/>
          </a:xfrm>
        </p:grpSpPr>
        <p:sp>
          <p:nvSpPr>
            <p:cNvPr id="12" name="Oval 11"/>
            <p:cNvSpPr/>
            <p:nvPr/>
          </p:nvSpPr>
          <p:spPr>
            <a:xfrm>
              <a:off x="1544638" y="47942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01875" y="47307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057525" y="4730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814763" y="4730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544638" y="1230313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301875" y="1230313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57525" y="123031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14763" y="123031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544638" y="198755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301875" y="198755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57525" y="19875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4763" y="19875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44638" y="274320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301875" y="27432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57525" y="2744788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14763" y="2744788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544638" y="350520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301875" y="34988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059113" y="349885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816350" y="349885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544638" y="42545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301875" y="42545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059113" y="425450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816350" y="42545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544638" y="50117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301875" y="50117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059113" y="501173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16350" y="501173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544638" y="57689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301875" y="57689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059113" y="576897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16350" y="576897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572000" y="47783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29238" y="47148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086475" y="47148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6842125" y="47148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572000" y="122872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329238" y="1228725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086475" y="122872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842125" y="122872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4572000" y="1985963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5329238" y="198596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6086475" y="1985963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6842125" y="198596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4572000" y="274320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329238" y="274320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6086475" y="274320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6842125" y="274320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576763" y="350678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332413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089650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6846888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4576763" y="425767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332413" y="42576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089650" y="42576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6846888" y="42576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4576763" y="501491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332413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6089650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6846888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576763" y="5770563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332413" y="577056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089650" y="57721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6846888" y="57721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819275" y="-71438"/>
              <a:ext cx="430213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2566988" y="-71438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3332163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4041775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4846638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5621338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6357938" y="-71438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166813" y="58578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1166813" y="1344613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1166813" y="212248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1166813" y="2881313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1166813" y="360203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166813" y="4371975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1166813" y="5141913"/>
              <a:ext cx="430212" cy="58578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grpSp>
          <p:nvGrpSpPr>
            <p:cNvPr id="44112" name="Group 8"/>
            <p:cNvGrpSpPr>
              <a:grpSpLocks/>
            </p:cNvGrpSpPr>
            <p:nvPr/>
          </p:nvGrpSpPr>
          <p:grpSpPr bwMode="auto">
            <a:xfrm>
              <a:off x="1649413" y="576263"/>
              <a:ext cx="5302250" cy="5300662"/>
              <a:chOff x="1648760" y="576453"/>
              <a:chExt cx="5302779" cy="5299724"/>
            </a:xfrm>
          </p:grpSpPr>
          <p:cxnSp>
            <p:nvCxnSpPr>
              <p:cNvPr id="45" name="Straight Arrow Connector 44"/>
              <p:cNvCxnSpPr>
                <a:stCxn id="12" idx="6"/>
                <a:endCxn id="21" idx="2"/>
              </p:cNvCxnSpPr>
              <p:nvPr/>
            </p:nvCxnSpPr>
            <p:spPr>
              <a:xfrm flipV="1">
                <a:off x="1753545" y="578040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21" idx="6"/>
                <a:endCxn id="22" idx="2"/>
              </p:cNvCxnSpPr>
              <p:nvPr/>
            </p:nvCxnSpPr>
            <p:spPr>
              <a:xfrm>
                <a:off x="2510858" y="57804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22" idx="6"/>
                <a:endCxn id="23" idx="2"/>
              </p:cNvCxnSpPr>
              <p:nvPr/>
            </p:nvCxnSpPr>
            <p:spPr>
              <a:xfrm>
                <a:off x="3266583" y="57804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023897" y="578040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676424" y="689145"/>
                <a:ext cx="0" cy="54124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23" idx="4"/>
                <a:endCxn id="28" idx="0"/>
              </p:cNvCxnSpPr>
              <p:nvPr/>
            </p:nvCxnSpPr>
            <p:spPr>
              <a:xfrm>
                <a:off x="3919111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22" idx="4"/>
                <a:endCxn id="27" idx="0"/>
              </p:cNvCxnSpPr>
              <p:nvPr/>
            </p:nvCxnSpPr>
            <p:spPr>
              <a:xfrm>
                <a:off x="3163386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21" idx="4"/>
                <a:endCxn id="26" idx="0"/>
              </p:cNvCxnSpPr>
              <p:nvPr/>
            </p:nvCxnSpPr>
            <p:spPr>
              <a:xfrm>
                <a:off x="2406073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12" idx="4"/>
                <a:endCxn id="25" idx="0"/>
              </p:cNvCxnSpPr>
              <p:nvPr/>
            </p:nvCxnSpPr>
            <p:spPr>
              <a:xfrm>
                <a:off x="1648760" y="689145"/>
                <a:ext cx="0" cy="54124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25" idx="6"/>
                <a:endCxn id="26" idx="2"/>
              </p:cNvCxnSpPr>
              <p:nvPr/>
            </p:nvCxnSpPr>
            <p:spPr>
              <a:xfrm flipV="1">
                <a:off x="1753545" y="133355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26" idx="6"/>
                <a:endCxn id="27" idx="2"/>
              </p:cNvCxnSpPr>
              <p:nvPr/>
            </p:nvCxnSpPr>
            <p:spPr>
              <a:xfrm>
                <a:off x="2510858" y="1333556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27" idx="6"/>
                <a:endCxn id="28" idx="2"/>
              </p:cNvCxnSpPr>
              <p:nvPr/>
            </p:nvCxnSpPr>
            <p:spPr>
              <a:xfrm>
                <a:off x="3266583" y="1335144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28" idx="6"/>
                <a:endCxn id="190" idx="2"/>
              </p:cNvCxnSpPr>
              <p:nvPr/>
            </p:nvCxnSpPr>
            <p:spPr>
              <a:xfrm flipV="1">
                <a:off x="4023897" y="133355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25" idx="4"/>
                <a:endCxn id="30" idx="0"/>
              </p:cNvCxnSpPr>
              <p:nvPr/>
            </p:nvCxnSpPr>
            <p:spPr>
              <a:xfrm>
                <a:off x="1648760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26" idx="4"/>
                <a:endCxn id="31" idx="0"/>
              </p:cNvCxnSpPr>
              <p:nvPr/>
            </p:nvCxnSpPr>
            <p:spPr>
              <a:xfrm>
                <a:off x="2406073" y="143831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27" idx="4"/>
                <a:endCxn id="32" idx="0"/>
              </p:cNvCxnSpPr>
              <p:nvPr/>
            </p:nvCxnSpPr>
            <p:spPr>
              <a:xfrm>
                <a:off x="3163386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28" idx="4"/>
                <a:endCxn id="33" idx="0"/>
              </p:cNvCxnSpPr>
              <p:nvPr/>
            </p:nvCxnSpPr>
            <p:spPr>
              <a:xfrm>
                <a:off x="3919111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1753545" y="2090660"/>
                <a:ext cx="547742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31" idx="6"/>
                <a:endCxn id="32" idx="2"/>
              </p:cNvCxnSpPr>
              <p:nvPr/>
            </p:nvCxnSpPr>
            <p:spPr>
              <a:xfrm>
                <a:off x="2510858" y="2090660"/>
                <a:ext cx="547743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32" idx="6"/>
                <a:endCxn id="33" idx="2"/>
              </p:cNvCxnSpPr>
              <p:nvPr/>
            </p:nvCxnSpPr>
            <p:spPr>
              <a:xfrm>
                <a:off x="3266583" y="209224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33" idx="6"/>
                <a:endCxn id="195" idx="2"/>
              </p:cNvCxnSpPr>
              <p:nvPr/>
            </p:nvCxnSpPr>
            <p:spPr>
              <a:xfrm flipV="1">
                <a:off x="4023897" y="2090660"/>
                <a:ext cx="547742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30" idx="4"/>
                <a:endCxn id="35" idx="0"/>
              </p:cNvCxnSpPr>
              <p:nvPr/>
            </p:nvCxnSpPr>
            <p:spPr>
              <a:xfrm>
                <a:off x="1648760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31" idx="4"/>
                <a:endCxn id="36" idx="0"/>
              </p:cNvCxnSpPr>
              <p:nvPr/>
            </p:nvCxnSpPr>
            <p:spPr>
              <a:xfrm>
                <a:off x="2406073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32" idx="4"/>
                <a:endCxn id="37" idx="0"/>
              </p:cNvCxnSpPr>
              <p:nvPr/>
            </p:nvCxnSpPr>
            <p:spPr>
              <a:xfrm>
                <a:off x="3163386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33" idx="4"/>
                <a:endCxn id="38" idx="0"/>
              </p:cNvCxnSpPr>
              <p:nvPr/>
            </p:nvCxnSpPr>
            <p:spPr>
              <a:xfrm>
                <a:off x="3919111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676424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35" idx="6"/>
                <a:endCxn id="36" idx="2"/>
              </p:cNvCxnSpPr>
              <p:nvPr/>
            </p:nvCxnSpPr>
            <p:spPr>
              <a:xfrm>
                <a:off x="1753545" y="284776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36" idx="6"/>
                <a:endCxn id="37" idx="2"/>
              </p:cNvCxnSpPr>
              <p:nvPr/>
            </p:nvCxnSpPr>
            <p:spPr>
              <a:xfrm>
                <a:off x="2510858" y="2847763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37" idx="6"/>
              </p:cNvCxnSpPr>
              <p:nvPr/>
            </p:nvCxnSpPr>
            <p:spPr>
              <a:xfrm>
                <a:off x="3266583" y="2849351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38" idx="6"/>
              </p:cNvCxnSpPr>
              <p:nvPr/>
            </p:nvCxnSpPr>
            <p:spPr>
              <a:xfrm flipV="1">
                <a:off x="4023897" y="2847763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35" idx="4"/>
              </p:cNvCxnSpPr>
              <p:nvPr/>
            </p:nvCxnSpPr>
            <p:spPr>
              <a:xfrm>
                <a:off x="1648760" y="2952519"/>
                <a:ext cx="3175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36" idx="4"/>
              </p:cNvCxnSpPr>
              <p:nvPr/>
            </p:nvCxnSpPr>
            <p:spPr>
              <a:xfrm>
                <a:off x="2406073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37" idx="4"/>
              </p:cNvCxnSpPr>
              <p:nvPr/>
            </p:nvCxnSpPr>
            <p:spPr>
              <a:xfrm>
                <a:off x="3163386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38" idx="4"/>
              </p:cNvCxnSpPr>
              <p:nvPr/>
            </p:nvCxnSpPr>
            <p:spPr>
              <a:xfrm>
                <a:off x="3919111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4676424" y="295251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1756721" y="3604867"/>
                <a:ext cx="544566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510858" y="360486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3266583" y="360486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023897" y="360486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5" idx="6"/>
                <a:endCxn id="104" idx="2"/>
              </p:cNvCxnSpPr>
              <p:nvPr/>
            </p:nvCxnSpPr>
            <p:spPr>
              <a:xfrm flipV="1">
                <a:off x="1753545" y="3603279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04" idx="6"/>
                <a:endCxn id="105" idx="2"/>
              </p:cNvCxnSpPr>
              <p:nvPr/>
            </p:nvCxnSpPr>
            <p:spPr>
              <a:xfrm>
                <a:off x="2510858" y="3603279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05" idx="6"/>
                <a:endCxn id="106" idx="2"/>
              </p:cNvCxnSpPr>
              <p:nvPr/>
            </p:nvCxnSpPr>
            <p:spPr>
              <a:xfrm>
                <a:off x="3268172" y="3603279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4023897" y="3601693"/>
                <a:ext cx="549330" cy="793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4676424" y="3712798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06" idx="4"/>
                <a:endCxn id="111" idx="0"/>
              </p:cNvCxnSpPr>
              <p:nvPr/>
            </p:nvCxnSpPr>
            <p:spPr>
              <a:xfrm>
                <a:off x="3920699" y="370644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05" idx="4"/>
                <a:endCxn id="110" idx="0"/>
              </p:cNvCxnSpPr>
              <p:nvPr/>
            </p:nvCxnSpPr>
            <p:spPr>
              <a:xfrm>
                <a:off x="3163386" y="370644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04" idx="4"/>
                <a:endCxn id="109" idx="0"/>
              </p:cNvCxnSpPr>
              <p:nvPr/>
            </p:nvCxnSpPr>
            <p:spPr>
              <a:xfrm>
                <a:off x="2406073" y="370644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stCxn id="95" idx="4"/>
                <a:endCxn id="108" idx="0"/>
              </p:cNvCxnSpPr>
              <p:nvPr/>
            </p:nvCxnSpPr>
            <p:spPr>
              <a:xfrm>
                <a:off x="1648760" y="3712798"/>
                <a:ext cx="0" cy="54282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08" idx="6"/>
                <a:endCxn id="109" idx="2"/>
              </p:cNvCxnSpPr>
              <p:nvPr/>
            </p:nvCxnSpPr>
            <p:spPr>
              <a:xfrm flipV="1">
                <a:off x="1753545" y="435879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09" idx="6"/>
                <a:endCxn id="110" idx="2"/>
              </p:cNvCxnSpPr>
              <p:nvPr/>
            </p:nvCxnSpPr>
            <p:spPr>
              <a:xfrm>
                <a:off x="2510858" y="4358796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10" idx="6"/>
                <a:endCxn id="111" idx="2"/>
              </p:cNvCxnSpPr>
              <p:nvPr/>
            </p:nvCxnSpPr>
            <p:spPr>
              <a:xfrm>
                <a:off x="3268172" y="436038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111" idx="6"/>
              </p:cNvCxnSpPr>
              <p:nvPr/>
            </p:nvCxnSpPr>
            <p:spPr>
              <a:xfrm flipV="1">
                <a:off x="4023897" y="4358796"/>
                <a:ext cx="549330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08" idx="4"/>
                <a:endCxn id="113" idx="0"/>
              </p:cNvCxnSpPr>
              <p:nvPr/>
            </p:nvCxnSpPr>
            <p:spPr>
              <a:xfrm>
                <a:off x="1648760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109" idx="4"/>
                <a:endCxn id="114" idx="0"/>
              </p:cNvCxnSpPr>
              <p:nvPr/>
            </p:nvCxnSpPr>
            <p:spPr>
              <a:xfrm>
                <a:off x="2406073" y="446355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110" idx="4"/>
                <a:endCxn id="115" idx="0"/>
              </p:cNvCxnSpPr>
              <p:nvPr/>
            </p:nvCxnSpPr>
            <p:spPr>
              <a:xfrm>
                <a:off x="3163386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111" idx="4"/>
                <a:endCxn id="116" idx="0"/>
              </p:cNvCxnSpPr>
              <p:nvPr/>
            </p:nvCxnSpPr>
            <p:spPr>
              <a:xfrm>
                <a:off x="3920699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13" idx="6"/>
                <a:endCxn id="114" idx="2"/>
              </p:cNvCxnSpPr>
              <p:nvPr/>
            </p:nvCxnSpPr>
            <p:spPr>
              <a:xfrm flipV="1">
                <a:off x="1753545" y="511590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14" idx="6"/>
                <a:endCxn id="115" idx="2"/>
              </p:cNvCxnSpPr>
              <p:nvPr/>
            </p:nvCxnSpPr>
            <p:spPr>
              <a:xfrm>
                <a:off x="2510858" y="511590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stCxn id="115" idx="6"/>
                <a:endCxn id="116" idx="2"/>
              </p:cNvCxnSpPr>
              <p:nvPr/>
            </p:nvCxnSpPr>
            <p:spPr>
              <a:xfrm>
                <a:off x="3268172" y="511590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116" idx="6"/>
              </p:cNvCxnSpPr>
              <p:nvPr/>
            </p:nvCxnSpPr>
            <p:spPr>
              <a:xfrm>
                <a:off x="4023897" y="511590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13" idx="4"/>
                <a:endCxn id="118" idx="0"/>
              </p:cNvCxnSpPr>
              <p:nvPr/>
            </p:nvCxnSpPr>
            <p:spPr>
              <a:xfrm>
                <a:off x="1648760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114" idx="4"/>
                <a:endCxn id="119" idx="0"/>
              </p:cNvCxnSpPr>
              <p:nvPr/>
            </p:nvCxnSpPr>
            <p:spPr>
              <a:xfrm>
                <a:off x="2406073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stCxn id="115" idx="4"/>
                <a:endCxn id="120" idx="0"/>
              </p:cNvCxnSpPr>
              <p:nvPr/>
            </p:nvCxnSpPr>
            <p:spPr>
              <a:xfrm>
                <a:off x="3163386" y="522065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116" idx="4"/>
                <a:endCxn id="121" idx="0"/>
              </p:cNvCxnSpPr>
              <p:nvPr/>
            </p:nvCxnSpPr>
            <p:spPr>
              <a:xfrm>
                <a:off x="3920699" y="522065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4676424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18" idx="6"/>
                <a:endCxn id="119" idx="2"/>
              </p:cNvCxnSpPr>
              <p:nvPr/>
            </p:nvCxnSpPr>
            <p:spPr>
              <a:xfrm>
                <a:off x="1753545" y="587300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19" idx="6"/>
                <a:endCxn id="120" idx="2"/>
              </p:cNvCxnSpPr>
              <p:nvPr/>
            </p:nvCxnSpPr>
            <p:spPr>
              <a:xfrm>
                <a:off x="2510858" y="5873003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20" idx="6"/>
                <a:endCxn id="121" idx="2"/>
              </p:cNvCxnSpPr>
              <p:nvPr/>
            </p:nvCxnSpPr>
            <p:spPr>
              <a:xfrm>
                <a:off x="3268172" y="587300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121" idx="6"/>
              </p:cNvCxnSpPr>
              <p:nvPr/>
            </p:nvCxnSpPr>
            <p:spPr>
              <a:xfrm flipV="1">
                <a:off x="4023897" y="5873003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>
                <a:stCxn id="177" idx="6"/>
                <a:endCxn id="186" idx="2"/>
              </p:cNvCxnSpPr>
              <p:nvPr/>
            </p:nvCxnSpPr>
            <p:spPr>
              <a:xfrm flipV="1">
                <a:off x="4781209" y="576453"/>
                <a:ext cx="547743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186" idx="6"/>
                <a:endCxn id="187" idx="2"/>
              </p:cNvCxnSpPr>
              <p:nvPr/>
            </p:nvCxnSpPr>
            <p:spPr>
              <a:xfrm>
                <a:off x="5536935" y="576453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187" idx="6"/>
                <a:endCxn id="188" idx="2"/>
              </p:cNvCxnSpPr>
              <p:nvPr/>
            </p:nvCxnSpPr>
            <p:spPr>
              <a:xfrm>
                <a:off x="6294248" y="57645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188" idx="4"/>
                <a:endCxn id="193" idx="0"/>
              </p:cNvCxnSpPr>
              <p:nvPr/>
            </p:nvCxnSpPr>
            <p:spPr>
              <a:xfrm>
                <a:off x="6946776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>
                <a:stCxn id="187" idx="4"/>
                <a:endCxn id="192" idx="0"/>
              </p:cNvCxnSpPr>
              <p:nvPr/>
            </p:nvCxnSpPr>
            <p:spPr>
              <a:xfrm>
                <a:off x="6189463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>
                <a:stCxn id="186" idx="4"/>
                <a:endCxn id="191" idx="0"/>
              </p:cNvCxnSpPr>
              <p:nvPr/>
            </p:nvCxnSpPr>
            <p:spPr>
              <a:xfrm>
                <a:off x="5433738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>
                <a:stCxn id="177" idx="4"/>
                <a:endCxn id="190" idx="0"/>
              </p:cNvCxnSpPr>
              <p:nvPr/>
            </p:nvCxnSpPr>
            <p:spPr>
              <a:xfrm>
                <a:off x="4676424" y="687558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190" idx="6"/>
                <a:endCxn id="191" idx="2"/>
              </p:cNvCxnSpPr>
              <p:nvPr/>
            </p:nvCxnSpPr>
            <p:spPr>
              <a:xfrm flipV="1">
                <a:off x="4781209" y="1333556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191" idx="6"/>
                <a:endCxn id="192" idx="2"/>
              </p:cNvCxnSpPr>
              <p:nvPr/>
            </p:nvCxnSpPr>
            <p:spPr>
              <a:xfrm>
                <a:off x="5536935" y="1333556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192" idx="6"/>
                <a:endCxn id="193" idx="2"/>
              </p:cNvCxnSpPr>
              <p:nvPr/>
            </p:nvCxnSpPr>
            <p:spPr>
              <a:xfrm>
                <a:off x="6294248" y="1333556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>
                <a:stCxn id="190" idx="4"/>
                <a:endCxn id="195" idx="0"/>
              </p:cNvCxnSpPr>
              <p:nvPr/>
            </p:nvCxnSpPr>
            <p:spPr>
              <a:xfrm>
                <a:off x="4676424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>
                <a:stCxn id="191" idx="4"/>
                <a:endCxn id="196" idx="0"/>
              </p:cNvCxnSpPr>
              <p:nvPr/>
            </p:nvCxnSpPr>
            <p:spPr>
              <a:xfrm>
                <a:off x="5433738" y="143672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>
                <a:stCxn id="192" idx="4"/>
                <a:endCxn id="197" idx="0"/>
              </p:cNvCxnSpPr>
              <p:nvPr/>
            </p:nvCxnSpPr>
            <p:spPr>
              <a:xfrm>
                <a:off x="6189463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193" idx="4"/>
                <a:endCxn id="198" idx="0"/>
              </p:cNvCxnSpPr>
              <p:nvPr/>
            </p:nvCxnSpPr>
            <p:spPr>
              <a:xfrm>
                <a:off x="6946776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195" idx="6"/>
                <a:endCxn id="196" idx="2"/>
              </p:cNvCxnSpPr>
              <p:nvPr/>
            </p:nvCxnSpPr>
            <p:spPr>
              <a:xfrm flipV="1">
                <a:off x="4781209" y="209066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196" idx="6"/>
                <a:endCxn id="197" idx="2"/>
              </p:cNvCxnSpPr>
              <p:nvPr/>
            </p:nvCxnSpPr>
            <p:spPr>
              <a:xfrm>
                <a:off x="5536935" y="209066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197" idx="6"/>
                <a:endCxn id="198" idx="2"/>
              </p:cNvCxnSpPr>
              <p:nvPr/>
            </p:nvCxnSpPr>
            <p:spPr>
              <a:xfrm>
                <a:off x="6294248" y="209066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>
                <a:stCxn id="195" idx="4"/>
                <a:endCxn id="200" idx="0"/>
              </p:cNvCxnSpPr>
              <p:nvPr/>
            </p:nvCxnSpPr>
            <p:spPr>
              <a:xfrm>
                <a:off x="4676424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>
                <a:stCxn id="196" idx="4"/>
                <a:endCxn id="201" idx="0"/>
              </p:cNvCxnSpPr>
              <p:nvPr/>
            </p:nvCxnSpPr>
            <p:spPr>
              <a:xfrm>
                <a:off x="5433738" y="219382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>
                <a:stCxn id="197" idx="4"/>
                <a:endCxn id="202" idx="0"/>
              </p:cNvCxnSpPr>
              <p:nvPr/>
            </p:nvCxnSpPr>
            <p:spPr>
              <a:xfrm>
                <a:off x="6189463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>
                <a:stCxn id="198" idx="4"/>
                <a:endCxn id="203" idx="0"/>
              </p:cNvCxnSpPr>
              <p:nvPr/>
            </p:nvCxnSpPr>
            <p:spPr>
              <a:xfrm>
                <a:off x="6946776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>
                <a:stCxn id="200" idx="6"/>
                <a:endCxn id="201" idx="2"/>
              </p:cNvCxnSpPr>
              <p:nvPr/>
            </p:nvCxnSpPr>
            <p:spPr>
              <a:xfrm>
                <a:off x="4781209" y="2846176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>
                <a:stCxn id="201" idx="6"/>
                <a:endCxn id="202" idx="2"/>
              </p:cNvCxnSpPr>
              <p:nvPr/>
            </p:nvCxnSpPr>
            <p:spPr>
              <a:xfrm>
                <a:off x="5536935" y="2846176"/>
                <a:ext cx="549330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202" idx="6"/>
              </p:cNvCxnSpPr>
              <p:nvPr/>
            </p:nvCxnSpPr>
            <p:spPr>
              <a:xfrm>
                <a:off x="6294248" y="284776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>
                <a:stCxn id="200" idx="4"/>
              </p:cNvCxnSpPr>
              <p:nvPr/>
            </p:nvCxnSpPr>
            <p:spPr>
              <a:xfrm>
                <a:off x="4676424" y="2950933"/>
                <a:ext cx="3175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>
                <a:stCxn id="201" idx="4"/>
              </p:cNvCxnSpPr>
              <p:nvPr/>
            </p:nvCxnSpPr>
            <p:spPr>
              <a:xfrm>
                <a:off x="5433738" y="295093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>
                <a:stCxn id="202" idx="4"/>
              </p:cNvCxnSpPr>
              <p:nvPr/>
            </p:nvCxnSpPr>
            <p:spPr>
              <a:xfrm>
                <a:off x="6189463" y="2952519"/>
                <a:ext cx="0" cy="54600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>
                <a:stCxn id="203" idx="4"/>
              </p:cNvCxnSpPr>
              <p:nvPr/>
            </p:nvCxnSpPr>
            <p:spPr>
              <a:xfrm>
                <a:off x="6946776" y="2952519"/>
                <a:ext cx="0" cy="54600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flipV="1">
                <a:off x="4784385" y="3603279"/>
                <a:ext cx="544567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>
                <a:off x="5536935" y="3603279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6294248" y="3603279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/>
              <p:cNvCxnSpPr>
                <a:stCxn id="259" idx="6"/>
                <a:endCxn id="268" idx="2"/>
              </p:cNvCxnSpPr>
              <p:nvPr/>
            </p:nvCxnSpPr>
            <p:spPr>
              <a:xfrm flipV="1">
                <a:off x="4784385" y="3604867"/>
                <a:ext cx="549330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>
                <a:stCxn id="268" idx="6"/>
                <a:endCxn id="269" idx="2"/>
              </p:cNvCxnSpPr>
              <p:nvPr/>
            </p:nvCxnSpPr>
            <p:spPr>
              <a:xfrm>
                <a:off x="5541698" y="360486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>
                <a:stCxn id="269" idx="6"/>
                <a:endCxn id="270" idx="2"/>
              </p:cNvCxnSpPr>
              <p:nvPr/>
            </p:nvCxnSpPr>
            <p:spPr>
              <a:xfrm>
                <a:off x="6299011" y="360486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/>
              <p:cNvCxnSpPr>
                <a:stCxn id="270" idx="4"/>
                <a:endCxn id="275" idx="0"/>
              </p:cNvCxnSpPr>
              <p:nvPr/>
            </p:nvCxnSpPr>
            <p:spPr>
              <a:xfrm>
                <a:off x="6951539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>
                <a:stCxn id="269" idx="4"/>
                <a:endCxn id="274" idx="0"/>
              </p:cNvCxnSpPr>
              <p:nvPr/>
            </p:nvCxnSpPr>
            <p:spPr>
              <a:xfrm>
                <a:off x="6194225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>
                <a:stCxn id="268" idx="4"/>
                <a:endCxn id="273" idx="0"/>
              </p:cNvCxnSpPr>
              <p:nvPr/>
            </p:nvCxnSpPr>
            <p:spPr>
              <a:xfrm>
                <a:off x="5436913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>
                <a:stCxn id="259" idx="4"/>
                <a:endCxn id="272" idx="0"/>
              </p:cNvCxnSpPr>
              <p:nvPr/>
            </p:nvCxnSpPr>
            <p:spPr>
              <a:xfrm>
                <a:off x="4681188" y="3715972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>
                <a:stCxn id="272" idx="6"/>
                <a:endCxn id="273" idx="2"/>
              </p:cNvCxnSpPr>
              <p:nvPr/>
            </p:nvCxnSpPr>
            <p:spPr>
              <a:xfrm flipV="1">
                <a:off x="4784385" y="436197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>
                <a:stCxn id="273" idx="6"/>
                <a:endCxn id="274" idx="2"/>
              </p:cNvCxnSpPr>
              <p:nvPr/>
            </p:nvCxnSpPr>
            <p:spPr>
              <a:xfrm>
                <a:off x="5541698" y="436197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>
                <a:stCxn id="274" idx="6"/>
                <a:endCxn id="275" idx="2"/>
              </p:cNvCxnSpPr>
              <p:nvPr/>
            </p:nvCxnSpPr>
            <p:spPr>
              <a:xfrm>
                <a:off x="6299011" y="436197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272" idx="4"/>
                <a:endCxn id="277" idx="0"/>
              </p:cNvCxnSpPr>
              <p:nvPr/>
            </p:nvCxnSpPr>
            <p:spPr>
              <a:xfrm>
                <a:off x="4681188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273" idx="4"/>
                <a:endCxn id="278" idx="0"/>
              </p:cNvCxnSpPr>
              <p:nvPr/>
            </p:nvCxnSpPr>
            <p:spPr>
              <a:xfrm>
                <a:off x="5436913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274" idx="4"/>
                <a:endCxn id="279" idx="0"/>
              </p:cNvCxnSpPr>
              <p:nvPr/>
            </p:nvCxnSpPr>
            <p:spPr>
              <a:xfrm>
                <a:off x="6194225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275" idx="4"/>
                <a:endCxn id="280" idx="0"/>
              </p:cNvCxnSpPr>
              <p:nvPr/>
            </p:nvCxnSpPr>
            <p:spPr>
              <a:xfrm>
                <a:off x="6951539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>
                <a:stCxn id="277" idx="6"/>
                <a:endCxn id="278" idx="2"/>
              </p:cNvCxnSpPr>
              <p:nvPr/>
            </p:nvCxnSpPr>
            <p:spPr>
              <a:xfrm flipV="1">
                <a:off x="4784385" y="5119074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>
                <a:stCxn id="278" idx="6"/>
                <a:endCxn id="279" idx="2"/>
              </p:cNvCxnSpPr>
              <p:nvPr/>
            </p:nvCxnSpPr>
            <p:spPr>
              <a:xfrm>
                <a:off x="5541698" y="5119074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Arrow Connector 311"/>
              <p:cNvCxnSpPr>
                <a:stCxn id="279" idx="6"/>
                <a:endCxn id="280" idx="2"/>
              </p:cNvCxnSpPr>
              <p:nvPr/>
            </p:nvCxnSpPr>
            <p:spPr>
              <a:xfrm>
                <a:off x="6299011" y="5119074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/>
              <p:cNvCxnSpPr>
                <a:stCxn id="277" idx="4"/>
                <a:endCxn id="282" idx="0"/>
              </p:cNvCxnSpPr>
              <p:nvPr/>
            </p:nvCxnSpPr>
            <p:spPr>
              <a:xfrm>
                <a:off x="4681188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>
                <a:stCxn id="278" idx="4"/>
                <a:endCxn id="283" idx="0"/>
              </p:cNvCxnSpPr>
              <p:nvPr/>
            </p:nvCxnSpPr>
            <p:spPr>
              <a:xfrm>
                <a:off x="5436913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/>
              <p:cNvCxnSpPr>
                <a:stCxn id="279" idx="4"/>
                <a:endCxn id="284" idx="0"/>
              </p:cNvCxnSpPr>
              <p:nvPr/>
            </p:nvCxnSpPr>
            <p:spPr>
              <a:xfrm>
                <a:off x="6194225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>
                <a:stCxn id="280" idx="4"/>
                <a:endCxn id="285" idx="0"/>
              </p:cNvCxnSpPr>
              <p:nvPr/>
            </p:nvCxnSpPr>
            <p:spPr>
              <a:xfrm>
                <a:off x="6951539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>
                <a:stCxn id="282" idx="6"/>
                <a:endCxn id="283" idx="2"/>
              </p:cNvCxnSpPr>
              <p:nvPr/>
            </p:nvCxnSpPr>
            <p:spPr>
              <a:xfrm>
                <a:off x="4784385" y="587617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>
                <a:stCxn id="283" idx="6"/>
                <a:endCxn id="284" idx="2"/>
              </p:cNvCxnSpPr>
              <p:nvPr/>
            </p:nvCxnSpPr>
            <p:spPr>
              <a:xfrm>
                <a:off x="5541698" y="587617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>
                <a:stCxn id="284" idx="6"/>
                <a:endCxn id="285" idx="2"/>
              </p:cNvCxnSpPr>
              <p:nvPr/>
            </p:nvCxnSpPr>
            <p:spPr>
              <a:xfrm>
                <a:off x="6299011" y="587617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>
                <a:stCxn id="12" idx="5"/>
                <a:endCxn id="26" idx="1"/>
              </p:cNvCxnSpPr>
              <p:nvPr/>
            </p:nvCxnSpPr>
            <p:spPr>
              <a:xfrm>
                <a:off x="1723379" y="657401"/>
                <a:ext cx="608074" cy="603143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stCxn id="21" idx="5"/>
                <a:endCxn id="27" idx="1"/>
              </p:cNvCxnSpPr>
              <p:nvPr/>
            </p:nvCxnSpPr>
            <p:spPr>
              <a:xfrm>
                <a:off x="2479105" y="65105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stCxn id="22" idx="5"/>
                <a:endCxn id="28" idx="1"/>
              </p:cNvCxnSpPr>
              <p:nvPr/>
            </p:nvCxnSpPr>
            <p:spPr>
              <a:xfrm>
                <a:off x="3236418" y="65105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>
                <a:stCxn id="23" idx="5"/>
                <a:endCxn id="190" idx="1"/>
              </p:cNvCxnSpPr>
              <p:nvPr/>
            </p:nvCxnSpPr>
            <p:spPr>
              <a:xfrm>
                <a:off x="3993731" y="651052"/>
                <a:ext cx="608074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>
                <a:stCxn id="177" idx="5"/>
                <a:endCxn id="191" idx="1"/>
              </p:cNvCxnSpPr>
              <p:nvPr/>
            </p:nvCxnSpPr>
            <p:spPr>
              <a:xfrm>
                <a:off x="4749456" y="657401"/>
                <a:ext cx="609661" cy="60155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>
                <a:stCxn id="186" idx="5"/>
                <a:endCxn id="192" idx="1"/>
              </p:cNvCxnSpPr>
              <p:nvPr/>
            </p:nvCxnSpPr>
            <p:spPr>
              <a:xfrm>
                <a:off x="5506770" y="651052"/>
                <a:ext cx="609661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>
                <a:stCxn id="187" idx="5"/>
                <a:endCxn id="193" idx="1"/>
              </p:cNvCxnSpPr>
              <p:nvPr/>
            </p:nvCxnSpPr>
            <p:spPr>
              <a:xfrm>
                <a:off x="6264082" y="651052"/>
                <a:ext cx="609661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>
                <a:stCxn id="25" idx="5"/>
                <a:endCxn id="31" idx="1"/>
              </p:cNvCxnSpPr>
              <p:nvPr/>
            </p:nvCxnSpPr>
            <p:spPr>
              <a:xfrm>
                <a:off x="1723379" y="1408156"/>
                <a:ext cx="608074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26" idx="5"/>
                <a:endCxn id="32" idx="1"/>
              </p:cNvCxnSpPr>
              <p:nvPr/>
            </p:nvCxnSpPr>
            <p:spPr>
              <a:xfrm>
                <a:off x="2479105" y="1408156"/>
                <a:ext cx="609661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>
                <a:stCxn id="27" idx="5"/>
                <a:endCxn id="33" idx="1"/>
              </p:cNvCxnSpPr>
              <p:nvPr/>
            </p:nvCxnSpPr>
            <p:spPr>
              <a:xfrm>
                <a:off x="3236418" y="140815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>
                <a:stCxn id="28" idx="5"/>
                <a:endCxn id="195" idx="1"/>
              </p:cNvCxnSpPr>
              <p:nvPr/>
            </p:nvCxnSpPr>
            <p:spPr>
              <a:xfrm>
                <a:off x="3993731" y="1408156"/>
                <a:ext cx="608074" cy="60790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>
                <a:stCxn id="190" idx="5"/>
                <a:endCxn id="196" idx="1"/>
              </p:cNvCxnSpPr>
              <p:nvPr/>
            </p:nvCxnSpPr>
            <p:spPr>
              <a:xfrm>
                <a:off x="4749456" y="1406568"/>
                <a:ext cx="609661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>
                <a:stCxn id="191" idx="5"/>
                <a:endCxn id="197" idx="1"/>
              </p:cNvCxnSpPr>
              <p:nvPr/>
            </p:nvCxnSpPr>
            <p:spPr>
              <a:xfrm>
                <a:off x="5506770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>
                <a:stCxn id="192" idx="5"/>
                <a:endCxn id="198" idx="1"/>
              </p:cNvCxnSpPr>
              <p:nvPr/>
            </p:nvCxnSpPr>
            <p:spPr>
              <a:xfrm>
                <a:off x="6264082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>
                <a:stCxn id="30" idx="5"/>
                <a:endCxn id="36" idx="1"/>
              </p:cNvCxnSpPr>
              <p:nvPr/>
            </p:nvCxnSpPr>
            <p:spPr>
              <a:xfrm>
                <a:off x="1723379" y="2165259"/>
                <a:ext cx="608074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>
                <a:stCxn id="31" idx="5"/>
                <a:endCxn id="37" idx="1"/>
              </p:cNvCxnSpPr>
              <p:nvPr/>
            </p:nvCxnSpPr>
            <p:spPr>
              <a:xfrm>
                <a:off x="2479105" y="2165259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>
                <a:stCxn id="32" idx="5"/>
                <a:endCxn id="38" idx="1"/>
              </p:cNvCxnSpPr>
              <p:nvPr/>
            </p:nvCxnSpPr>
            <p:spPr>
              <a:xfrm>
                <a:off x="3236418" y="2165259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>
                <a:stCxn id="33" idx="5"/>
                <a:endCxn id="200" idx="1"/>
              </p:cNvCxnSpPr>
              <p:nvPr/>
            </p:nvCxnSpPr>
            <p:spPr>
              <a:xfrm>
                <a:off x="3993731" y="2165259"/>
                <a:ext cx="608074" cy="607905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>
                <a:stCxn id="195" idx="5"/>
                <a:endCxn id="201" idx="1"/>
              </p:cNvCxnSpPr>
              <p:nvPr/>
            </p:nvCxnSpPr>
            <p:spPr>
              <a:xfrm>
                <a:off x="4749456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>
                <a:stCxn id="196" idx="5"/>
                <a:endCxn id="202" idx="1"/>
              </p:cNvCxnSpPr>
              <p:nvPr/>
            </p:nvCxnSpPr>
            <p:spPr>
              <a:xfrm>
                <a:off x="5506770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>
                <a:stCxn id="197" idx="5"/>
                <a:endCxn id="203" idx="1"/>
              </p:cNvCxnSpPr>
              <p:nvPr/>
            </p:nvCxnSpPr>
            <p:spPr>
              <a:xfrm>
                <a:off x="6264082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>
                <a:stCxn id="35" idx="5"/>
                <a:endCxn id="104" idx="1"/>
              </p:cNvCxnSpPr>
              <p:nvPr/>
            </p:nvCxnSpPr>
            <p:spPr>
              <a:xfrm>
                <a:off x="1723379" y="2922363"/>
                <a:ext cx="609661" cy="60631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>
                <a:stCxn id="36" idx="5"/>
                <a:endCxn id="105" idx="1"/>
              </p:cNvCxnSpPr>
              <p:nvPr/>
            </p:nvCxnSpPr>
            <p:spPr>
              <a:xfrm>
                <a:off x="2479105" y="2922363"/>
                <a:ext cx="609661" cy="606318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Arrow Connector 405"/>
              <p:cNvCxnSpPr>
                <a:stCxn id="37" idx="5"/>
                <a:endCxn id="106" idx="1"/>
              </p:cNvCxnSpPr>
              <p:nvPr/>
            </p:nvCxnSpPr>
            <p:spPr>
              <a:xfrm>
                <a:off x="3236418" y="2922363"/>
                <a:ext cx="609661" cy="60631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>
                <a:stCxn id="38" idx="5"/>
                <a:endCxn id="259" idx="1"/>
              </p:cNvCxnSpPr>
              <p:nvPr/>
            </p:nvCxnSpPr>
            <p:spPr>
              <a:xfrm>
                <a:off x="3993731" y="2922363"/>
                <a:ext cx="612836" cy="6158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>
                <a:stCxn id="200" idx="5"/>
                <a:endCxn id="268" idx="1"/>
              </p:cNvCxnSpPr>
              <p:nvPr/>
            </p:nvCxnSpPr>
            <p:spPr>
              <a:xfrm>
                <a:off x="4749456" y="2920775"/>
                <a:ext cx="614424" cy="611080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>
                <a:stCxn id="201" idx="5"/>
                <a:endCxn id="269" idx="1"/>
              </p:cNvCxnSpPr>
              <p:nvPr/>
            </p:nvCxnSpPr>
            <p:spPr>
              <a:xfrm>
                <a:off x="5506770" y="2920775"/>
                <a:ext cx="614423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>
                <a:stCxn id="202" idx="5"/>
                <a:endCxn id="270" idx="1"/>
              </p:cNvCxnSpPr>
              <p:nvPr/>
            </p:nvCxnSpPr>
            <p:spPr>
              <a:xfrm>
                <a:off x="6264082" y="2920775"/>
                <a:ext cx="612836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>
                <a:stCxn id="95" idx="5"/>
                <a:endCxn id="109" idx="1"/>
              </p:cNvCxnSpPr>
              <p:nvPr/>
            </p:nvCxnSpPr>
            <p:spPr>
              <a:xfrm>
                <a:off x="1723379" y="3682640"/>
                <a:ext cx="609661" cy="60314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>
                <a:stCxn id="104" idx="5"/>
                <a:endCxn id="110" idx="1"/>
              </p:cNvCxnSpPr>
              <p:nvPr/>
            </p:nvCxnSpPr>
            <p:spPr>
              <a:xfrm>
                <a:off x="2480693" y="3676291"/>
                <a:ext cx="608073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>
                <a:stCxn id="105" idx="5"/>
                <a:endCxn id="111" idx="1"/>
              </p:cNvCxnSpPr>
              <p:nvPr/>
            </p:nvCxnSpPr>
            <p:spPr>
              <a:xfrm>
                <a:off x="3236418" y="3676291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>
                <a:stCxn id="106" idx="5"/>
                <a:endCxn id="272" idx="1"/>
              </p:cNvCxnSpPr>
              <p:nvPr/>
            </p:nvCxnSpPr>
            <p:spPr>
              <a:xfrm>
                <a:off x="3993731" y="3676291"/>
                <a:ext cx="612836" cy="61266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>
                <a:stCxn id="259" idx="5"/>
                <a:endCxn id="273" idx="1"/>
              </p:cNvCxnSpPr>
              <p:nvPr/>
            </p:nvCxnSpPr>
            <p:spPr>
              <a:xfrm>
                <a:off x="4754220" y="3685815"/>
                <a:ext cx="609661" cy="601557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>
                <a:stCxn id="268" idx="5"/>
                <a:endCxn id="274" idx="1"/>
              </p:cNvCxnSpPr>
              <p:nvPr/>
            </p:nvCxnSpPr>
            <p:spPr>
              <a:xfrm>
                <a:off x="5511532" y="367946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>
                <a:stCxn id="269" idx="5"/>
                <a:endCxn id="275" idx="1"/>
              </p:cNvCxnSpPr>
              <p:nvPr/>
            </p:nvCxnSpPr>
            <p:spPr>
              <a:xfrm>
                <a:off x="6268846" y="3679466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>
                <a:stCxn id="108" idx="5"/>
                <a:endCxn id="114" idx="1"/>
              </p:cNvCxnSpPr>
              <p:nvPr/>
            </p:nvCxnSpPr>
            <p:spPr>
              <a:xfrm>
                <a:off x="1723379" y="4433395"/>
                <a:ext cx="609661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>
                <a:stCxn id="109" idx="5"/>
                <a:endCxn id="115" idx="1"/>
              </p:cNvCxnSpPr>
              <p:nvPr/>
            </p:nvCxnSpPr>
            <p:spPr>
              <a:xfrm>
                <a:off x="2480693" y="4433395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>
                <a:stCxn id="110" idx="5"/>
                <a:endCxn id="116" idx="1"/>
              </p:cNvCxnSpPr>
              <p:nvPr/>
            </p:nvCxnSpPr>
            <p:spPr>
              <a:xfrm>
                <a:off x="3236418" y="4433395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>
                <a:stCxn id="111" idx="5"/>
                <a:endCxn id="277" idx="1"/>
              </p:cNvCxnSpPr>
              <p:nvPr/>
            </p:nvCxnSpPr>
            <p:spPr>
              <a:xfrm>
                <a:off x="3993731" y="4433395"/>
                <a:ext cx="612836" cy="61266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Arrow Connector 446"/>
              <p:cNvCxnSpPr>
                <a:stCxn id="272" idx="5"/>
                <a:endCxn id="278" idx="1"/>
              </p:cNvCxnSpPr>
              <p:nvPr/>
            </p:nvCxnSpPr>
            <p:spPr>
              <a:xfrm>
                <a:off x="4754220" y="4436570"/>
                <a:ext cx="609661" cy="60790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>
                <a:stCxn id="273" idx="5"/>
                <a:endCxn id="279" idx="1"/>
              </p:cNvCxnSpPr>
              <p:nvPr/>
            </p:nvCxnSpPr>
            <p:spPr>
              <a:xfrm>
                <a:off x="5511532" y="4434982"/>
                <a:ext cx="609661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Arrow Connector 450"/>
              <p:cNvCxnSpPr>
                <a:stCxn id="274" idx="5"/>
                <a:endCxn id="280" idx="1"/>
              </p:cNvCxnSpPr>
              <p:nvPr/>
            </p:nvCxnSpPr>
            <p:spPr>
              <a:xfrm>
                <a:off x="6268846" y="4436570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>
                <a:stCxn id="113" idx="5"/>
                <a:endCxn id="119" idx="1"/>
              </p:cNvCxnSpPr>
              <p:nvPr/>
            </p:nvCxnSpPr>
            <p:spPr>
              <a:xfrm>
                <a:off x="1723379" y="519049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Arrow Connector 456"/>
              <p:cNvCxnSpPr>
                <a:stCxn id="114" idx="5"/>
                <a:endCxn id="120" idx="1"/>
              </p:cNvCxnSpPr>
              <p:nvPr/>
            </p:nvCxnSpPr>
            <p:spPr>
              <a:xfrm>
                <a:off x="2480693" y="5190498"/>
                <a:ext cx="608073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Arrow Connector 459"/>
              <p:cNvCxnSpPr>
                <a:stCxn id="115" idx="5"/>
                <a:endCxn id="121" idx="1"/>
              </p:cNvCxnSpPr>
              <p:nvPr/>
            </p:nvCxnSpPr>
            <p:spPr>
              <a:xfrm>
                <a:off x="3236418" y="519049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Arrow Connector 461"/>
              <p:cNvCxnSpPr>
                <a:stCxn id="116" idx="5"/>
                <a:endCxn id="282" idx="1"/>
              </p:cNvCxnSpPr>
              <p:nvPr/>
            </p:nvCxnSpPr>
            <p:spPr>
              <a:xfrm>
                <a:off x="3993731" y="5190498"/>
                <a:ext cx="612836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Arrow Connector 465"/>
              <p:cNvCxnSpPr>
                <a:stCxn id="277" idx="5"/>
                <a:endCxn id="283" idx="1"/>
              </p:cNvCxnSpPr>
              <p:nvPr/>
            </p:nvCxnSpPr>
            <p:spPr>
              <a:xfrm>
                <a:off x="4754220" y="5193673"/>
                <a:ext cx="609661" cy="607905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/>
              <p:cNvCxnSpPr>
                <a:stCxn id="278" idx="5"/>
                <a:endCxn id="284" idx="1"/>
              </p:cNvCxnSpPr>
              <p:nvPr/>
            </p:nvCxnSpPr>
            <p:spPr>
              <a:xfrm>
                <a:off x="5511532" y="519208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Arrow Connector 470"/>
              <p:cNvCxnSpPr>
                <a:stCxn id="279" idx="5"/>
                <a:endCxn id="285" idx="1"/>
              </p:cNvCxnSpPr>
              <p:nvPr/>
            </p:nvCxnSpPr>
            <p:spPr>
              <a:xfrm>
                <a:off x="6268846" y="5193673"/>
                <a:ext cx="608073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Arrow Connector 253"/>
            <p:cNvCxnSpPr/>
            <p:nvPr/>
          </p:nvCxnSpPr>
          <p:spPr>
            <a:xfrm>
              <a:off x="1647825" y="5976938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>
              <a:off x="1752600" y="6629400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>
              <a:off x="2508250" y="6629400"/>
              <a:ext cx="549275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>
              <a:off x="3265488" y="6629400"/>
              <a:ext cx="549275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V="1">
              <a:off x="4022725" y="6629400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>
              <a:off x="6192838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>
              <a:off x="6950075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>
              <a:off x="4783138" y="6632575"/>
              <a:ext cx="547687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>
              <a:off x="5540375" y="6632575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6297613" y="6632575"/>
              <a:ext cx="547687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>
              <a:off x="2478088" y="5946775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3235325" y="5946775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>
              <a:off x="3992563" y="5946775"/>
              <a:ext cx="612775" cy="6111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>
              <a:off x="4752975" y="5949950"/>
              <a:ext cx="609600" cy="608013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>
              <a:off x="5510213" y="5949950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/>
            <p:nvPr/>
          </p:nvSpPr>
          <p:spPr>
            <a:xfrm>
              <a:off x="1543050" y="652462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2300288" y="652462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3057525" y="6526213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3814763" y="652621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575175" y="65278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5330825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088063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845300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1166813" y="5916613"/>
              <a:ext cx="430212" cy="58578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cxnSp>
          <p:nvCxnSpPr>
            <p:cNvPr id="309" name="Straight Arrow Connector 308"/>
            <p:cNvCxnSpPr/>
            <p:nvPr/>
          </p:nvCxnSpPr>
          <p:spPr>
            <a:xfrm>
              <a:off x="2405063" y="5976938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3162300" y="5976938"/>
              <a:ext cx="0" cy="54927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>
              <a:off x="3917950" y="5976938"/>
              <a:ext cx="0" cy="54927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678363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>
              <a:off x="5435600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6265863" y="5943600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1731963" y="5951538"/>
              <a:ext cx="609600" cy="608012"/>
            </a:xfrm>
            <a:prstGeom prst="straightConnector1">
              <a:avLst/>
            </a:prstGeom>
            <a:ln w="4445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6" name="TextBox 325"/>
          <p:cNvSpPr txBox="1"/>
          <p:nvPr/>
        </p:nvSpPr>
        <p:spPr>
          <a:xfrm>
            <a:off x="76200" y="519517"/>
            <a:ext cx="308519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How to built a Manhattan for the Alignment Game and  the </a:t>
            </a:r>
          </a:p>
          <a:p>
            <a:pPr algn="ctr"/>
            <a:r>
              <a:rPr lang="en-US" sz="2800" dirty="0">
                <a:latin typeface="+mn-lt"/>
              </a:rPr>
              <a:t>Longest Common Subsequence Problem?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032578"/>
            <a:ext cx="3085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Diagonal red edges </a:t>
            </a:r>
            <a:r>
              <a:rPr lang="en-US" sz="2800" dirty="0">
                <a:latin typeface="+mn-lt"/>
              </a:rPr>
              <a:t>correspond to matching symbols and have scores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7259B-077A-C542-B955-A03EF367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197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the Alignment Graph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92685A-C04F-AD43-A12C-97551807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1418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cs typeface="Arial" charset="0"/>
              </a:rPr>
              <a:t>The Change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763000" cy="3280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Change Problem:  </a:t>
            </a:r>
            <a:r>
              <a:rPr lang="en-US" sz="2800" dirty="0">
                <a:latin typeface="+mj-lt"/>
              </a:rPr>
              <a:t>Find the minimum number of coins needed to make change.</a:t>
            </a:r>
            <a:endParaRPr lang="en-US" sz="2800" b="1" u="sng" dirty="0">
              <a:solidFill>
                <a:srgbClr val="000000"/>
              </a:solidFill>
              <a:latin typeface="+mj-lt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Input: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An integer </a:t>
            </a:r>
            <a:r>
              <a:rPr lang="en-US" sz="2800" i="1" dirty="0">
                <a:latin typeface="+mj-lt"/>
              </a:rPr>
              <a:t>money</a:t>
            </a:r>
            <a:r>
              <a:rPr lang="en-US" sz="2800" dirty="0">
                <a:latin typeface="+mj-lt"/>
              </a:rPr>
              <a:t> and an array of positive integers (</a:t>
            </a:r>
            <a:r>
              <a:rPr lang="en-US" sz="2800" i="1" dirty="0">
                <a:latin typeface="+mj-lt"/>
              </a:rPr>
              <a:t>coin</a:t>
            </a:r>
            <a:r>
              <a:rPr lang="en-US" sz="2800" i="1" baseline="-25000" dirty="0">
                <a:latin typeface="+mj-lt"/>
              </a:rPr>
              <a:t>1</a:t>
            </a:r>
            <a:r>
              <a:rPr lang="en-US" sz="2800" i="1" dirty="0">
                <a:latin typeface="+mj-lt"/>
              </a:rPr>
              <a:t>, . . . , </a:t>
            </a:r>
            <a:r>
              <a:rPr lang="en-US" sz="2800" i="1" dirty="0" err="1">
                <a:latin typeface="+mj-lt"/>
              </a:rPr>
              <a:t>coin</a:t>
            </a:r>
            <a:r>
              <a:rPr lang="en-US" sz="2800" i="1" baseline="-25000" dirty="0" err="1">
                <a:latin typeface="+mj-lt"/>
              </a:rPr>
              <a:t>d</a:t>
            </a:r>
            <a:r>
              <a:rPr lang="en-US" sz="2800" dirty="0">
                <a:latin typeface="+mj-lt"/>
              </a:rPr>
              <a:t>).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Output: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The minimum number of coins with denominations (</a:t>
            </a:r>
            <a:r>
              <a:rPr lang="en-US" sz="2800" i="1" dirty="0">
                <a:latin typeface="+mj-lt"/>
              </a:rPr>
              <a:t>coin</a:t>
            </a:r>
            <a:r>
              <a:rPr lang="en-US" sz="2800" i="1" baseline="-25000" dirty="0">
                <a:latin typeface="+mj-lt"/>
              </a:rPr>
              <a:t>1</a:t>
            </a:r>
            <a:r>
              <a:rPr lang="en-US" sz="2800" i="1" dirty="0">
                <a:latin typeface="+mj-lt"/>
              </a:rPr>
              <a:t>, . . . , </a:t>
            </a:r>
            <a:r>
              <a:rPr lang="en-US" sz="2800" i="1" dirty="0" err="1">
                <a:latin typeface="+mj-lt"/>
              </a:rPr>
              <a:t>coin</a:t>
            </a:r>
            <a:r>
              <a:rPr lang="en-US" sz="2800" i="1" baseline="-25000" dirty="0" err="1">
                <a:latin typeface="+mj-lt"/>
              </a:rPr>
              <a:t>d</a:t>
            </a:r>
            <a:r>
              <a:rPr lang="en-US" sz="2800" dirty="0">
                <a:latin typeface="+mj-lt"/>
              </a:rPr>
              <a:t>) that changes </a:t>
            </a:r>
            <a:r>
              <a:rPr lang="en-US" sz="2800" i="1" dirty="0">
                <a:latin typeface="+mj-lt"/>
              </a:rPr>
              <a:t>money</a:t>
            </a:r>
            <a:r>
              <a:rPr lang="en-US" sz="2800" dirty="0">
                <a:latin typeface="+mj-lt"/>
              </a:rPr>
              <a:t>.</a:t>
            </a:r>
          </a:p>
          <a:p>
            <a:pPr eaLnBrk="0" hangingPunct="0"/>
            <a:r>
              <a:rPr lang="en-US" sz="2800" dirty="0">
                <a:latin typeface="+mj-lt"/>
              </a:rPr>
              <a:t> 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83" y="4572444"/>
            <a:ext cx="3179433" cy="22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3887-E666-5645-A585-B62F0584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4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ChangeArrowheads="1"/>
          </p:cNvSpPr>
          <p:nvPr/>
        </p:nvSpPr>
        <p:spPr bwMode="auto">
          <a:xfrm>
            <a:off x="685800" y="1295401"/>
            <a:ext cx="78486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b="1" i="0" u="sng" dirty="0">
              <a:solidFill>
                <a:srgbClr val="000000"/>
              </a:solidFill>
              <a:latin typeface="Calibri" charset="0"/>
            </a:endParaRPr>
          </a:p>
          <a:p>
            <a:pPr marL="342900" indent="-342900" eaLnBrk="0" hangingPunct="0"/>
            <a:r>
              <a:rPr lang="en-US" b="1" i="0" dirty="0" err="1">
                <a:latin typeface="+mn-lt"/>
                <a:cs typeface="Courier"/>
              </a:rPr>
              <a:t>GreedyChange</a:t>
            </a:r>
            <a:r>
              <a:rPr lang="en-US" i="0" dirty="0">
                <a:latin typeface="+mn-lt"/>
                <a:cs typeface="Courier"/>
              </a:rPr>
              <a:t>(</a:t>
            </a:r>
            <a:r>
              <a:rPr lang="en-US" i="1" dirty="0">
                <a:latin typeface="+mn-lt"/>
                <a:cs typeface="Courier"/>
              </a:rPr>
              <a:t>money</a:t>
            </a:r>
            <a:r>
              <a:rPr lang="en-US" dirty="0">
                <a:latin typeface="+mn-lt"/>
                <a:cs typeface="Courier"/>
              </a:rPr>
              <a:t>)</a:t>
            </a:r>
          </a:p>
          <a:p>
            <a:pPr marL="342900" indent="-342900" eaLnBrk="0" hangingPunct="0"/>
            <a:r>
              <a:rPr lang="en-US" b="1" dirty="0">
                <a:latin typeface="+mn-lt"/>
                <a:cs typeface="Courier"/>
              </a:rPr>
              <a:t>   change</a:t>
            </a:r>
            <a:r>
              <a:rPr lang="en-US" dirty="0">
                <a:latin typeface="+mn-lt"/>
                <a:cs typeface="Courier"/>
              </a:rPr>
              <a:t> ← </a:t>
            </a:r>
            <a:r>
              <a:rPr lang="en-US" i="0" dirty="0">
                <a:latin typeface="+mn-lt"/>
                <a:cs typeface="Courier"/>
              </a:rPr>
              <a:t>empty collection of coins</a:t>
            </a:r>
          </a:p>
          <a:p>
            <a:pPr marL="342900" indent="-342900" eaLnBrk="0" hangingPunct="0"/>
            <a:r>
              <a:rPr lang="en-US" b="1" dirty="0">
                <a:latin typeface="+mn-lt"/>
                <a:cs typeface="Courier"/>
              </a:rPr>
              <a:t>   </a:t>
            </a:r>
            <a:r>
              <a:rPr lang="en-US" b="1" i="0" dirty="0">
                <a:latin typeface="+mn-lt"/>
                <a:cs typeface="Courier"/>
              </a:rPr>
              <a:t>while</a:t>
            </a:r>
            <a:r>
              <a:rPr lang="en-US" dirty="0">
                <a:latin typeface="+mn-lt"/>
                <a:cs typeface="Courier"/>
              </a:rPr>
              <a:t> </a:t>
            </a:r>
            <a:r>
              <a:rPr lang="en-US" i="1" dirty="0">
                <a:latin typeface="+mn-lt"/>
                <a:cs typeface="Courier"/>
              </a:rPr>
              <a:t>money</a:t>
            </a:r>
            <a:r>
              <a:rPr lang="en-US" dirty="0">
                <a:latin typeface="+mn-lt"/>
                <a:cs typeface="Courier"/>
              </a:rPr>
              <a:t> &gt; 0</a:t>
            </a:r>
          </a:p>
          <a:p>
            <a:pPr marL="342900" indent="-342900" eaLnBrk="0" hangingPunct="0"/>
            <a:r>
              <a:rPr lang="en-US" dirty="0">
                <a:latin typeface="+mn-lt"/>
                <a:cs typeface="Courier"/>
              </a:rPr>
              <a:t>      </a:t>
            </a:r>
            <a:r>
              <a:rPr lang="en-US" i="1" dirty="0">
                <a:latin typeface="+mn-lt"/>
                <a:cs typeface="Courier"/>
              </a:rPr>
              <a:t>coin</a:t>
            </a:r>
            <a:r>
              <a:rPr lang="en-US" dirty="0">
                <a:latin typeface="+mn-lt"/>
                <a:cs typeface="Courier"/>
              </a:rPr>
              <a:t> ← </a:t>
            </a:r>
            <a:r>
              <a:rPr lang="en-US" i="0" dirty="0">
                <a:latin typeface="+mn-lt"/>
                <a:cs typeface="Courier"/>
              </a:rPr>
              <a:t>largest denomination that does not exceed </a:t>
            </a:r>
            <a:r>
              <a:rPr lang="en-US" i="1" dirty="0">
                <a:latin typeface="+mn-lt"/>
                <a:cs typeface="Courier"/>
              </a:rPr>
              <a:t>money</a:t>
            </a:r>
          </a:p>
          <a:p>
            <a:pPr marL="342900" indent="-342900" eaLnBrk="0" hangingPunct="0"/>
            <a:r>
              <a:rPr lang="en-US" i="0" dirty="0">
                <a:latin typeface="+mn-lt"/>
                <a:cs typeface="Courier"/>
              </a:rPr>
              <a:t>      add </a:t>
            </a:r>
            <a:r>
              <a:rPr lang="en-US" i="1" dirty="0">
                <a:latin typeface="+mn-lt"/>
                <a:cs typeface="Courier"/>
              </a:rPr>
              <a:t>coin</a:t>
            </a:r>
            <a:r>
              <a:rPr lang="en-US" i="0" dirty="0">
                <a:latin typeface="+mn-lt"/>
                <a:cs typeface="Courier"/>
              </a:rPr>
              <a:t> to </a:t>
            </a:r>
            <a:r>
              <a:rPr lang="en-US" b="1" dirty="0">
                <a:latin typeface="+mn-lt"/>
                <a:cs typeface="Courier"/>
              </a:rPr>
              <a:t>change</a:t>
            </a:r>
            <a:endParaRPr lang="en-US" dirty="0">
              <a:latin typeface="+mn-lt"/>
              <a:cs typeface="Courier"/>
            </a:endParaRPr>
          </a:p>
          <a:p>
            <a:pPr marL="342900" indent="-342900" eaLnBrk="0" hangingPunct="0"/>
            <a:r>
              <a:rPr lang="en-US" dirty="0">
                <a:latin typeface="+mn-lt"/>
                <a:cs typeface="Courier"/>
              </a:rPr>
              <a:t>      </a:t>
            </a:r>
            <a:r>
              <a:rPr lang="en-US" i="1" dirty="0">
                <a:latin typeface="+mn-lt"/>
                <a:cs typeface="Courier"/>
              </a:rPr>
              <a:t>money</a:t>
            </a:r>
            <a:r>
              <a:rPr lang="en-US" dirty="0">
                <a:latin typeface="+mn-lt"/>
                <a:cs typeface="Courier"/>
              </a:rPr>
              <a:t> ← </a:t>
            </a:r>
            <a:r>
              <a:rPr lang="en-US" i="1" dirty="0">
                <a:latin typeface="+mn-lt"/>
                <a:cs typeface="Courier"/>
              </a:rPr>
              <a:t>money</a:t>
            </a:r>
            <a:r>
              <a:rPr lang="en-US" dirty="0">
                <a:latin typeface="+mn-lt"/>
                <a:cs typeface="Courier"/>
              </a:rPr>
              <a:t> – </a:t>
            </a:r>
            <a:r>
              <a:rPr lang="en-US" i="1" dirty="0">
                <a:latin typeface="+mn-lt"/>
                <a:cs typeface="Courier"/>
              </a:rPr>
              <a:t>coin</a:t>
            </a:r>
          </a:p>
          <a:p>
            <a:pPr marL="342900" indent="-342900" eaLnBrk="0" hangingPunct="0"/>
            <a:r>
              <a:rPr lang="en-US" b="1" dirty="0">
                <a:latin typeface="+mn-lt"/>
                <a:cs typeface="Courier"/>
              </a:rPr>
              <a:t>   </a:t>
            </a:r>
            <a:r>
              <a:rPr lang="en-US" b="1" i="0" dirty="0">
                <a:latin typeface="+mn-lt"/>
                <a:cs typeface="Courier"/>
              </a:rPr>
              <a:t>return</a:t>
            </a:r>
            <a:r>
              <a:rPr lang="en-US" dirty="0">
                <a:latin typeface="+mn-lt"/>
                <a:cs typeface="Courier"/>
              </a:rPr>
              <a:t> </a:t>
            </a:r>
            <a:r>
              <a:rPr lang="en-US" b="1" dirty="0">
                <a:latin typeface="+mn-lt"/>
                <a:cs typeface="Courier"/>
              </a:rPr>
              <a:t>change</a:t>
            </a:r>
            <a:endParaRPr lang="en-US" dirty="0">
              <a:latin typeface="+mn-lt"/>
              <a:cs typeface="Courier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b="1" i="0" u="sng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charset="0"/>
                <a:cs typeface="Arial" charset="0"/>
              </a:rPr>
              <a:t>Changing Money in a Greedy Way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DEFD1C-0659-1443-8F8B-1E170312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4586233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charset="0"/>
                <a:cs typeface="Arial" charset="0"/>
              </a:rPr>
              <a:t>Changing Money in Tanzania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212850"/>
            <a:ext cx="4664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7"/>
          <p:cNvSpPr txBox="1">
            <a:spLocks noChangeArrowheads="1"/>
          </p:cNvSpPr>
          <p:nvPr/>
        </p:nvSpPr>
        <p:spPr bwMode="auto">
          <a:xfrm>
            <a:off x="1371600" y="411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</a:pPr>
            <a:endParaRPr lang="en-US" i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i="0">
                <a:solidFill>
                  <a:srgbClr val="000000"/>
                </a:solidFill>
                <a:latin typeface="Calibri" charset="0"/>
              </a:rPr>
              <a:t> 40 cents  =        </a:t>
            </a:r>
            <a:r>
              <a:rPr lang="en-US" i="0">
                <a:solidFill>
                  <a:srgbClr val="0000CC"/>
                </a:solidFill>
                <a:latin typeface="Calibri" charset="0"/>
              </a:rPr>
              <a:t>25+10+5  </a:t>
            </a:r>
            <a:r>
              <a:rPr lang="en-US" i="0">
                <a:solidFill>
                  <a:srgbClr val="000000"/>
                </a:solidFill>
                <a:latin typeface="Calibri" charset="0"/>
              </a:rPr>
              <a:t>     </a:t>
            </a:r>
            <a:r>
              <a:rPr lang="en-US" i="0">
                <a:solidFill>
                  <a:srgbClr val="FF0000"/>
                </a:solidFill>
                <a:latin typeface="Calibri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i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i="0">
                <a:solidFill>
                  <a:srgbClr val="000000"/>
                </a:solidFill>
                <a:latin typeface="Calibri" charset="0"/>
              </a:rPr>
              <a:t>           </a:t>
            </a: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9157" name="Rectangle 7"/>
          <p:cNvSpPr txBox="1">
            <a:spLocks noChangeArrowheads="1"/>
          </p:cNvSpPr>
          <p:nvPr/>
        </p:nvSpPr>
        <p:spPr bwMode="auto">
          <a:xfrm>
            <a:off x="1333500" y="4838700"/>
            <a:ext cx="678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b="1" i="0" dirty="0">
                <a:solidFill>
                  <a:srgbClr val="0000CC"/>
                </a:solidFill>
                <a:latin typeface="Calibri" charset="0"/>
              </a:rPr>
              <a:t>                              Greedy   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1066800" y="5257800"/>
            <a:ext cx="7048500" cy="1384300"/>
            <a:chOff x="152400" y="4950917"/>
            <a:chExt cx="7924800" cy="1710727"/>
          </a:xfrm>
        </p:grpSpPr>
        <p:pic>
          <p:nvPicPr>
            <p:cNvPr id="49159" name="Picture 5" descr="http://www.joelscoins.com/images/tanzse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950917"/>
              <a:ext cx="6820786" cy="171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7" descr="Loading coin image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7" r="981"/>
            <a:stretch>
              <a:fillRect/>
            </a:stretch>
          </p:blipFill>
          <p:spPr bwMode="auto">
            <a:xfrm>
              <a:off x="6858000" y="5312302"/>
              <a:ext cx="1219200" cy="123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9D2CB4-F01D-3240-BEC4-D1783EF9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780132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212850"/>
            <a:ext cx="4664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7"/>
          <p:cNvSpPr txBox="1">
            <a:spLocks noChangeArrowheads="1"/>
          </p:cNvSpPr>
          <p:nvPr/>
        </p:nvSpPr>
        <p:spPr bwMode="auto">
          <a:xfrm>
            <a:off x="1371600" y="411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</a:pPr>
            <a:endParaRPr lang="en-US" i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i="0">
                <a:solidFill>
                  <a:srgbClr val="000000"/>
                </a:solidFill>
                <a:latin typeface="Calibri" charset="0"/>
              </a:rPr>
              <a:t> 40 cents  =        </a:t>
            </a:r>
            <a:r>
              <a:rPr lang="en-US" i="0">
                <a:solidFill>
                  <a:srgbClr val="0000CC"/>
                </a:solidFill>
                <a:latin typeface="Calibri" charset="0"/>
              </a:rPr>
              <a:t>25+10+5  </a:t>
            </a:r>
            <a:r>
              <a:rPr lang="en-US" i="0">
                <a:solidFill>
                  <a:srgbClr val="000000"/>
                </a:solidFill>
                <a:latin typeface="Calibri" charset="0"/>
              </a:rPr>
              <a:t>     =        </a:t>
            </a:r>
            <a:r>
              <a:rPr lang="en-US" i="0">
                <a:solidFill>
                  <a:srgbClr val="FF0000"/>
                </a:solidFill>
                <a:latin typeface="Calibri" charset="0"/>
              </a:rPr>
              <a:t>20+20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i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i="0">
                <a:solidFill>
                  <a:srgbClr val="000000"/>
                </a:solidFill>
                <a:latin typeface="Calibri" charset="0"/>
              </a:rPr>
              <a:t>           </a:t>
            </a: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0180" name="Rectangle 7"/>
          <p:cNvSpPr txBox="1">
            <a:spLocks noChangeArrowheads="1"/>
          </p:cNvSpPr>
          <p:nvPr/>
        </p:nvSpPr>
        <p:spPr bwMode="auto">
          <a:xfrm>
            <a:off x="1333500" y="4838700"/>
            <a:ext cx="678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b="1" i="0" dirty="0">
                <a:solidFill>
                  <a:srgbClr val="0000CC"/>
                </a:solidFill>
                <a:latin typeface="Calibri" charset="0"/>
              </a:rPr>
              <a:t>                              Greedy   </a:t>
            </a:r>
            <a:r>
              <a:rPr lang="en-US" i="0" dirty="0">
                <a:latin typeface="Calibri" charset="0"/>
              </a:rPr>
              <a:t>is not    </a:t>
            </a:r>
            <a:r>
              <a:rPr lang="en-US" b="1" i="0" dirty="0">
                <a:solidFill>
                  <a:srgbClr val="FF0000"/>
                </a:solidFill>
                <a:latin typeface="Calibri" charset="0"/>
              </a:rPr>
              <a:t>Optimal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1066800" y="5257800"/>
            <a:ext cx="7048500" cy="1384300"/>
            <a:chOff x="152400" y="4950917"/>
            <a:chExt cx="7924800" cy="1710727"/>
          </a:xfrm>
        </p:grpSpPr>
        <p:pic>
          <p:nvPicPr>
            <p:cNvPr id="50183" name="Picture 5" descr="http://www.joelscoins.com/images/tanzse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950917"/>
              <a:ext cx="6820786" cy="171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7" descr="Loading coin image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7" r="981"/>
            <a:stretch>
              <a:fillRect/>
            </a:stretch>
          </p:blipFill>
          <p:spPr bwMode="auto">
            <a:xfrm>
              <a:off x="6858000" y="5312302"/>
              <a:ext cx="1219200" cy="123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2" name="Title 3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charset="0"/>
                <a:cs typeface="Arial" charset="0"/>
              </a:rPr>
              <a:t>Changing Money in Tanzania: </a:t>
            </a:r>
            <a:r>
              <a:rPr lang="en-US" sz="3200" b="1" dirty="0" err="1">
                <a:solidFill>
                  <a:schemeClr val="tx1"/>
                </a:solidFill>
                <a:latin typeface="Calibri" charset="0"/>
                <a:cs typeface="Arial" charset="0"/>
              </a:rPr>
              <a:t>GreedyChange</a:t>
            </a:r>
            <a:r>
              <a:rPr lang="en-US" sz="3200" dirty="0">
                <a:solidFill>
                  <a:schemeClr val="tx1"/>
                </a:solidFill>
                <a:latin typeface="Calibri" charset="0"/>
                <a:cs typeface="Arial" charset="0"/>
              </a:rPr>
              <a:t> Fails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23C029-EE43-BF4C-B05B-72A1CA31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5561351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ChangeArrowheads="1"/>
          </p:cNvSpPr>
          <p:nvPr/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Given the denominations 6, 5, and 1, what is the minimum number of coins needed to change 9 cents?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i="0" dirty="0"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1203" name="Group 11"/>
          <p:cNvGrpSpPr>
            <a:grpSpLocks/>
          </p:cNvGrpSpPr>
          <p:nvPr/>
        </p:nvGrpSpPr>
        <p:grpSpPr bwMode="auto">
          <a:xfrm>
            <a:off x="1371600" y="2209800"/>
            <a:ext cx="5943600" cy="863600"/>
            <a:chOff x="144" y="1728"/>
            <a:chExt cx="3744" cy="544"/>
          </a:xfrm>
        </p:grpSpPr>
        <p:sp>
          <p:nvSpPr>
            <p:cNvPr id="51211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1212" name="Text Box 13"/>
            <p:cNvSpPr txBox="1">
              <a:spLocks noChangeArrowheads="1"/>
            </p:cNvSpPr>
            <p:nvPr/>
          </p:nvSpPr>
          <p:spPr bwMode="auto">
            <a:xfrm>
              <a:off x="16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1213" name="Text Box 14"/>
            <p:cNvSpPr txBox="1">
              <a:spLocks noChangeArrowheads="1"/>
            </p:cNvSpPr>
            <p:nvPr/>
          </p:nvSpPr>
          <p:spPr bwMode="auto">
            <a:xfrm>
              <a:off x="18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1214" name="Text Box 15"/>
            <p:cNvSpPr txBox="1">
              <a:spLocks noChangeArrowheads="1"/>
            </p:cNvSpPr>
            <p:nvPr/>
          </p:nvSpPr>
          <p:spPr bwMode="auto">
            <a:xfrm>
              <a:off x="21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1215" name="Text Box 16"/>
            <p:cNvSpPr txBox="1">
              <a:spLocks noChangeArrowheads="1"/>
            </p:cNvSpPr>
            <p:nvPr/>
          </p:nvSpPr>
          <p:spPr bwMode="auto">
            <a:xfrm>
              <a:off x="235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1216" name="Text Box 17"/>
            <p:cNvSpPr txBox="1">
              <a:spLocks noChangeArrowheads="1"/>
            </p:cNvSpPr>
            <p:nvPr/>
          </p:nvSpPr>
          <p:spPr bwMode="auto">
            <a:xfrm>
              <a:off x="25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1217" name="Text Box 18"/>
            <p:cNvSpPr txBox="1">
              <a:spLocks noChangeArrowheads="1"/>
            </p:cNvSpPr>
            <p:nvPr/>
          </p:nvSpPr>
          <p:spPr bwMode="auto">
            <a:xfrm>
              <a:off x="28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1218" name="Text Box 19"/>
            <p:cNvSpPr txBox="1">
              <a:spLocks noChangeArrowheads="1"/>
            </p:cNvSpPr>
            <p:nvPr/>
          </p:nvSpPr>
          <p:spPr bwMode="auto">
            <a:xfrm>
              <a:off x="30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51219" name="Text Box 20"/>
            <p:cNvSpPr txBox="1">
              <a:spLocks noChangeArrowheads="1"/>
            </p:cNvSpPr>
            <p:nvPr/>
          </p:nvSpPr>
          <p:spPr bwMode="auto">
            <a:xfrm>
              <a:off x="33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solidFill>
                    <a:srgbClr val="C00000"/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51220" name="Text Box 21"/>
            <p:cNvSpPr txBox="1">
              <a:spLocks noChangeArrowheads="1"/>
            </p:cNvSpPr>
            <p:nvPr/>
          </p:nvSpPr>
          <p:spPr bwMode="auto">
            <a:xfrm>
              <a:off x="3552" y="1728"/>
              <a:ext cx="336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51221" name="Text Box 22"/>
            <p:cNvSpPr txBox="1">
              <a:spLocks noChangeArrowheads="1"/>
            </p:cNvSpPr>
            <p:nvPr/>
          </p:nvSpPr>
          <p:spPr bwMode="auto">
            <a:xfrm>
              <a:off x="13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22" name="Text Box 23"/>
            <p:cNvSpPr txBox="1">
              <a:spLocks noChangeArrowheads="1"/>
            </p:cNvSpPr>
            <p:nvPr/>
          </p:nvSpPr>
          <p:spPr bwMode="auto">
            <a:xfrm>
              <a:off x="16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23" name="Text Box 24"/>
            <p:cNvSpPr txBox="1">
              <a:spLocks noChangeArrowheads="1"/>
            </p:cNvSpPr>
            <p:nvPr/>
          </p:nvSpPr>
          <p:spPr bwMode="auto">
            <a:xfrm>
              <a:off x="18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00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24" name="Text Box 25"/>
            <p:cNvSpPr txBox="1">
              <a:spLocks noChangeArrowheads="1"/>
            </p:cNvSpPr>
            <p:nvPr/>
          </p:nvSpPr>
          <p:spPr bwMode="auto">
            <a:xfrm>
              <a:off x="21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25" name="Text Box 26"/>
            <p:cNvSpPr txBox="1">
              <a:spLocks noChangeArrowheads="1"/>
            </p:cNvSpPr>
            <p:nvPr/>
          </p:nvSpPr>
          <p:spPr bwMode="auto">
            <a:xfrm>
              <a:off x="235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26" name="Text Box 27"/>
            <p:cNvSpPr txBox="1">
              <a:spLocks noChangeArrowheads="1"/>
            </p:cNvSpPr>
            <p:nvPr/>
          </p:nvSpPr>
          <p:spPr bwMode="auto">
            <a:xfrm>
              <a:off x="25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latin typeface="Arial" charset="0"/>
                <a:cs typeface="Arial" charset="0"/>
              </a:endParaRPr>
            </a:p>
          </p:txBody>
        </p:sp>
        <p:sp>
          <p:nvSpPr>
            <p:cNvPr id="51227" name="Text Box 28"/>
            <p:cNvSpPr txBox="1">
              <a:spLocks noChangeArrowheads="1"/>
            </p:cNvSpPr>
            <p:nvPr/>
          </p:nvSpPr>
          <p:spPr bwMode="auto">
            <a:xfrm>
              <a:off x="28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28" name="Text Box 29"/>
            <p:cNvSpPr txBox="1">
              <a:spLocks noChangeArrowheads="1"/>
            </p:cNvSpPr>
            <p:nvPr/>
          </p:nvSpPr>
          <p:spPr bwMode="auto">
            <a:xfrm>
              <a:off x="30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00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29" name="Text Box 30"/>
            <p:cNvSpPr txBox="1">
              <a:spLocks noChangeArrowheads="1"/>
            </p:cNvSpPr>
            <p:nvPr/>
          </p:nvSpPr>
          <p:spPr bwMode="auto">
            <a:xfrm>
              <a:off x="33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1230" name="Text Box 31"/>
            <p:cNvSpPr txBox="1">
              <a:spLocks noChangeArrowheads="1"/>
            </p:cNvSpPr>
            <p:nvPr/>
          </p:nvSpPr>
          <p:spPr bwMode="auto">
            <a:xfrm>
              <a:off x="3552" y="2016"/>
              <a:ext cx="336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31" name="Text Box 32"/>
            <p:cNvSpPr txBox="1">
              <a:spLocks noChangeArrowheads="1"/>
            </p:cNvSpPr>
            <p:nvPr/>
          </p:nvSpPr>
          <p:spPr bwMode="auto">
            <a:xfrm>
              <a:off x="480" y="172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32" name="Text Box 33"/>
            <p:cNvSpPr txBox="1">
              <a:spLocks noChangeArrowheads="1"/>
            </p:cNvSpPr>
            <p:nvPr/>
          </p:nvSpPr>
          <p:spPr bwMode="auto">
            <a:xfrm>
              <a:off x="672" y="1728"/>
              <a:ext cx="672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>
                  <a:solidFill>
                    <a:srgbClr val="C00000"/>
                  </a:solidFill>
                  <a:latin typeface="Calibri" charset="0"/>
                  <a:cs typeface="Arial" charset="0"/>
                </a:rPr>
                <a:t>money</a:t>
              </a:r>
            </a:p>
          </p:txBody>
        </p:sp>
        <p:sp>
          <p:nvSpPr>
            <p:cNvPr id="51233" name="Text Box 34"/>
            <p:cNvSpPr txBox="1">
              <a:spLocks noChangeArrowheads="1"/>
            </p:cNvSpPr>
            <p:nvPr/>
          </p:nvSpPr>
          <p:spPr bwMode="auto">
            <a:xfrm>
              <a:off x="144" y="2016"/>
              <a:ext cx="1200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Calibri" charset="0"/>
                  <a:cs typeface="Arial" charset="0"/>
                </a:rPr>
                <a:t>MinNumCoins</a:t>
              </a:r>
              <a:endParaRPr lang="en-US" sz="2000" i="1" dirty="0">
                <a:latin typeface="Calibri" charset="0"/>
                <a:cs typeface="Arial" charset="0"/>
              </a:endParaRPr>
            </a:p>
          </p:txBody>
        </p:sp>
      </p:grpSp>
      <p:sp>
        <p:nvSpPr>
          <p:cNvPr id="51204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Recursive Change</a:t>
            </a:r>
          </a:p>
        </p:txBody>
      </p:sp>
      <p:sp>
        <p:nvSpPr>
          <p:cNvPr id="51205" name="Text Box 21"/>
          <p:cNvSpPr txBox="1">
            <a:spLocks noChangeArrowheads="1"/>
          </p:cNvSpPr>
          <p:nvPr/>
        </p:nvSpPr>
        <p:spPr bwMode="auto">
          <a:xfrm>
            <a:off x="73152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51206" name="Text Box 21"/>
          <p:cNvSpPr txBox="1">
            <a:spLocks noChangeArrowheads="1"/>
          </p:cNvSpPr>
          <p:nvPr/>
        </p:nvSpPr>
        <p:spPr bwMode="auto">
          <a:xfrm>
            <a:off x="7848600" y="2214563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51207" name="Text Box 31"/>
          <p:cNvSpPr txBox="1">
            <a:spLocks noChangeArrowheads="1"/>
          </p:cNvSpPr>
          <p:nvPr/>
        </p:nvSpPr>
        <p:spPr bwMode="auto">
          <a:xfrm>
            <a:off x="73263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78597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1210" name="TextBox 33"/>
          <p:cNvSpPr txBox="1">
            <a:spLocks noChangeArrowheads="1"/>
          </p:cNvSpPr>
          <p:nvPr/>
        </p:nvSpPr>
        <p:spPr bwMode="auto">
          <a:xfrm>
            <a:off x="2838450" y="3729038"/>
            <a:ext cx="1733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i="0"/>
              <a:t>  </a:t>
            </a:r>
            <a:r>
              <a:rPr lang="en-US" sz="4400" b="1" i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23850" y="3703638"/>
            <a:ext cx="86677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00" dirty="0">
              <a:latin typeface="Courier"/>
              <a:cs typeface="Courier"/>
            </a:endParaRPr>
          </a:p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urier"/>
                <a:cs typeface="Courier"/>
              </a:rPr>
              <a:t>9</a:t>
            </a:r>
            <a:r>
              <a:rPr lang="en-US" sz="1800" dirty="0">
                <a:latin typeface="Courier"/>
                <a:cs typeface="Courier"/>
              </a:rPr>
              <a:t>)=  </a:t>
            </a:r>
          </a:p>
          <a:p>
            <a:endParaRPr lang="en-US" sz="1800" dirty="0">
              <a:latin typeface="Courier"/>
              <a:cs typeface="Courier"/>
            </a:endParaRPr>
          </a:p>
          <a:p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EB4FD8-C030-6B48-8C58-C5075CEF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8270104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ChangeArrowheads="1"/>
          </p:cNvSpPr>
          <p:nvPr/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Given the denominations </a:t>
            </a:r>
            <a:r>
              <a:rPr lang="en-US" altLang="en-US" i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6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</a:t>
            </a:r>
            <a:r>
              <a:rPr lang="en-US" altLang="en-US" i="0" dirty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5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and </a:t>
            </a:r>
            <a:r>
              <a:rPr lang="en-US" altLang="en-US" i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1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what is the minimum number of coins needed to change 9 cents?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i="0" dirty="0"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2227" name="Group 11"/>
          <p:cNvGrpSpPr>
            <a:grpSpLocks/>
          </p:cNvGrpSpPr>
          <p:nvPr/>
        </p:nvGrpSpPr>
        <p:grpSpPr bwMode="auto">
          <a:xfrm>
            <a:off x="1371600" y="2209800"/>
            <a:ext cx="5943600" cy="863600"/>
            <a:chOff x="144" y="1728"/>
            <a:chExt cx="3744" cy="544"/>
          </a:xfrm>
        </p:grpSpPr>
        <p:sp>
          <p:nvSpPr>
            <p:cNvPr id="52235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2236" name="Text Box 13"/>
            <p:cNvSpPr txBox="1">
              <a:spLocks noChangeArrowheads="1"/>
            </p:cNvSpPr>
            <p:nvPr/>
          </p:nvSpPr>
          <p:spPr bwMode="auto">
            <a:xfrm>
              <a:off x="16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237" name="Text Box 14"/>
            <p:cNvSpPr txBox="1">
              <a:spLocks noChangeArrowheads="1"/>
            </p:cNvSpPr>
            <p:nvPr/>
          </p:nvSpPr>
          <p:spPr bwMode="auto">
            <a:xfrm>
              <a:off x="18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2238" name="Text Box 15"/>
            <p:cNvSpPr txBox="1">
              <a:spLocks noChangeArrowheads="1"/>
            </p:cNvSpPr>
            <p:nvPr/>
          </p:nvSpPr>
          <p:spPr bwMode="auto">
            <a:xfrm>
              <a:off x="21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2239" name="Text Box 16"/>
            <p:cNvSpPr txBox="1">
              <a:spLocks noChangeArrowheads="1"/>
            </p:cNvSpPr>
            <p:nvPr/>
          </p:nvSpPr>
          <p:spPr bwMode="auto">
            <a:xfrm>
              <a:off x="235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2240" name="Text Box 17"/>
            <p:cNvSpPr txBox="1">
              <a:spLocks noChangeArrowheads="1"/>
            </p:cNvSpPr>
            <p:nvPr/>
          </p:nvSpPr>
          <p:spPr bwMode="auto">
            <a:xfrm>
              <a:off x="25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2241" name="Text Box 18"/>
            <p:cNvSpPr txBox="1">
              <a:spLocks noChangeArrowheads="1"/>
            </p:cNvSpPr>
            <p:nvPr/>
          </p:nvSpPr>
          <p:spPr bwMode="auto">
            <a:xfrm>
              <a:off x="28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2242" name="Text Box 19"/>
            <p:cNvSpPr txBox="1">
              <a:spLocks noChangeArrowheads="1"/>
            </p:cNvSpPr>
            <p:nvPr/>
          </p:nvSpPr>
          <p:spPr bwMode="auto">
            <a:xfrm>
              <a:off x="30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52243" name="Text Box 20"/>
            <p:cNvSpPr txBox="1">
              <a:spLocks noChangeArrowheads="1"/>
            </p:cNvSpPr>
            <p:nvPr/>
          </p:nvSpPr>
          <p:spPr bwMode="auto">
            <a:xfrm>
              <a:off x="33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52244" name="Text Box 21"/>
            <p:cNvSpPr txBox="1">
              <a:spLocks noChangeArrowheads="1"/>
            </p:cNvSpPr>
            <p:nvPr/>
          </p:nvSpPr>
          <p:spPr bwMode="auto">
            <a:xfrm>
              <a:off x="3552" y="1728"/>
              <a:ext cx="336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52245" name="Text Box 22"/>
            <p:cNvSpPr txBox="1">
              <a:spLocks noChangeArrowheads="1"/>
            </p:cNvSpPr>
            <p:nvPr/>
          </p:nvSpPr>
          <p:spPr bwMode="auto">
            <a:xfrm>
              <a:off x="13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246" name="Text Box 23"/>
            <p:cNvSpPr txBox="1">
              <a:spLocks noChangeArrowheads="1"/>
            </p:cNvSpPr>
            <p:nvPr/>
          </p:nvSpPr>
          <p:spPr bwMode="auto">
            <a:xfrm>
              <a:off x="16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247" name="Text Box 24"/>
            <p:cNvSpPr txBox="1">
              <a:spLocks noChangeArrowheads="1"/>
            </p:cNvSpPr>
            <p:nvPr/>
          </p:nvSpPr>
          <p:spPr bwMode="auto">
            <a:xfrm>
              <a:off x="18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2248" name="Text Box 25"/>
            <p:cNvSpPr txBox="1">
              <a:spLocks noChangeArrowheads="1"/>
            </p:cNvSpPr>
            <p:nvPr/>
          </p:nvSpPr>
          <p:spPr bwMode="auto">
            <a:xfrm>
              <a:off x="21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2249" name="Text Box 26"/>
            <p:cNvSpPr txBox="1">
              <a:spLocks noChangeArrowheads="1"/>
            </p:cNvSpPr>
            <p:nvPr/>
          </p:nvSpPr>
          <p:spPr bwMode="auto">
            <a:xfrm>
              <a:off x="235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250" name="Text Box 27"/>
            <p:cNvSpPr txBox="1">
              <a:spLocks noChangeArrowheads="1"/>
            </p:cNvSpPr>
            <p:nvPr/>
          </p:nvSpPr>
          <p:spPr bwMode="auto">
            <a:xfrm>
              <a:off x="25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latin typeface="Arial" charset="0"/>
                <a:cs typeface="Arial" charset="0"/>
              </a:endParaRPr>
            </a:p>
          </p:txBody>
        </p:sp>
        <p:sp>
          <p:nvSpPr>
            <p:cNvPr id="52251" name="Text Box 28"/>
            <p:cNvSpPr txBox="1">
              <a:spLocks noChangeArrowheads="1"/>
            </p:cNvSpPr>
            <p:nvPr/>
          </p:nvSpPr>
          <p:spPr bwMode="auto">
            <a:xfrm>
              <a:off x="28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252" name="Text Box 29"/>
            <p:cNvSpPr txBox="1">
              <a:spLocks noChangeArrowheads="1"/>
            </p:cNvSpPr>
            <p:nvPr/>
          </p:nvSpPr>
          <p:spPr bwMode="auto">
            <a:xfrm>
              <a:off x="30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2253" name="Text Box 30"/>
            <p:cNvSpPr txBox="1">
              <a:spLocks noChangeArrowheads="1"/>
            </p:cNvSpPr>
            <p:nvPr/>
          </p:nvSpPr>
          <p:spPr bwMode="auto">
            <a:xfrm>
              <a:off x="33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2254" name="Text Box 31"/>
            <p:cNvSpPr txBox="1">
              <a:spLocks noChangeArrowheads="1"/>
            </p:cNvSpPr>
            <p:nvPr/>
          </p:nvSpPr>
          <p:spPr bwMode="auto">
            <a:xfrm>
              <a:off x="3552" y="2016"/>
              <a:ext cx="336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255" name="Text Box 32"/>
            <p:cNvSpPr txBox="1">
              <a:spLocks noChangeArrowheads="1"/>
            </p:cNvSpPr>
            <p:nvPr/>
          </p:nvSpPr>
          <p:spPr bwMode="auto">
            <a:xfrm>
              <a:off x="480" y="172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256" name="Text Box 33"/>
            <p:cNvSpPr txBox="1">
              <a:spLocks noChangeArrowheads="1"/>
            </p:cNvSpPr>
            <p:nvPr/>
          </p:nvSpPr>
          <p:spPr bwMode="auto">
            <a:xfrm>
              <a:off x="672" y="1728"/>
              <a:ext cx="672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>
                  <a:latin typeface="Calibri" charset="0"/>
                  <a:cs typeface="Arial" charset="0"/>
                </a:rPr>
                <a:t>money</a:t>
              </a:r>
            </a:p>
          </p:txBody>
        </p:sp>
        <p:sp>
          <p:nvSpPr>
            <p:cNvPr id="52257" name="Text Box 34"/>
            <p:cNvSpPr txBox="1">
              <a:spLocks noChangeArrowheads="1"/>
            </p:cNvSpPr>
            <p:nvPr/>
          </p:nvSpPr>
          <p:spPr bwMode="auto">
            <a:xfrm>
              <a:off x="144" y="2016"/>
              <a:ext cx="1200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Calibri" charset="0"/>
                  <a:cs typeface="Arial" charset="0"/>
                </a:rPr>
                <a:t>MinNumCoins</a:t>
              </a:r>
              <a:endParaRPr lang="en-US" sz="2000" i="1" dirty="0">
                <a:latin typeface="Calibri" charset="0"/>
                <a:cs typeface="Arial" charset="0"/>
              </a:endParaRPr>
            </a:p>
          </p:txBody>
        </p:sp>
      </p:grpSp>
      <p:sp>
        <p:nvSpPr>
          <p:cNvPr id="52228" name="Text Box 21"/>
          <p:cNvSpPr txBox="1">
            <a:spLocks noChangeArrowheads="1"/>
          </p:cNvSpPr>
          <p:nvPr/>
        </p:nvSpPr>
        <p:spPr bwMode="auto">
          <a:xfrm>
            <a:off x="73152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52229" name="Text Box 21"/>
          <p:cNvSpPr txBox="1">
            <a:spLocks noChangeArrowheads="1"/>
          </p:cNvSpPr>
          <p:nvPr/>
        </p:nvSpPr>
        <p:spPr bwMode="auto">
          <a:xfrm>
            <a:off x="7848600" y="2214563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52230" name="Text Box 31"/>
          <p:cNvSpPr txBox="1">
            <a:spLocks noChangeArrowheads="1"/>
          </p:cNvSpPr>
          <p:nvPr/>
        </p:nvSpPr>
        <p:spPr bwMode="auto">
          <a:xfrm>
            <a:off x="73263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52231" name="Text Box 31"/>
          <p:cNvSpPr txBox="1">
            <a:spLocks noChangeArrowheads="1"/>
          </p:cNvSpPr>
          <p:nvPr/>
        </p:nvSpPr>
        <p:spPr bwMode="auto">
          <a:xfrm>
            <a:off x="78597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2233" name="TextBox 35"/>
          <p:cNvSpPr txBox="1">
            <a:spLocks noChangeArrowheads="1"/>
          </p:cNvSpPr>
          <p:nvPr/>
        </p:nvSpPr>
        <p:spPr bwMode="auto">
          <a:xfrm>
            <a:off x="2838450" y="3729038"/>
            <a:ext cx="1733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i="0"/>
              <a:t>  </a:t>
            </a:r>
            <a:r>
              <a:rPr lang="en-US" sz="4400" b="1" i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2234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charset="0"/>
                <a:cs typeface="Arial" charset="0"/>
              </a:rPr>
              <a:t>Recursive Change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23850" y="3703638"/>
            <a:ext cx="86677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00" dirty="0">
              <a:latin typeface="Courier"/>
              <a:cs typeface="Courier"/>
            </a:endParaRPr>
          </a:p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urier"/>
                <a:cs typeface="Courier"/>
              </a:rPr>
              <a:t>9</a:t>
            </a:r>
            <a:r>
              <a:rPr lang="en-US" sz="1800" dirty="0">
                <a:latin typeface="Courier"/>
                <a:cs typeface="Courier"/>
              </a:rPr>
              <a:t>)=  </a:t>
            </a:r>
          </a:p>
          <a:p>
            <a:endParaRPr lang="en-US" sz="1800" dirty="0">
              <a:latin typeface="Courier"/>
              <a:cs typeface="Courier"/>
            </a:endParaRPr>
          </a:p>
          <a:p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35" name="Freeform 122"/>
          <p:cNvSpPr>
            <a:spLocks/>
          </p:cNvSpPr>
          <p:nvPr/>
        </p:nvSpPr>
        <p:spPr bwMode="auto">
          <a:xfrm flipV="1">
            <a:off x="6210300" y="3067050"/>
            <a:ext cx="381000" cy="157163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Freeform 122"/>
          <p:cNvSpPr>
            <a:spLocks/>
          </p:cNvSpPr>
          <p:nvPr/>
        </p:nvSpPr>
        <p:spPr bwMode="auto">
          <a:xfrm flipV="1">
            <a:off x="4695825" y="3087688"/>
            <a:ext cx="1990725" cy="523875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37" name="Freeform 122"/>
          <p:cNvSpPr>
            <a:spLocks/>
          </p:cNvSpPr>
          <p:nvPr/>
        </p:nvSpPr>
        <p:spPr bwMode="auto">
          <a:xfrm flipV="1">
            <a:off x="4241800" y="3086100"/>
            <a:ext cx="2438400" cy="825500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275064-183B-A44B-A7DF-B99E1BB0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0683537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ChangeArrowheads="1"/>
          </p:cNvSpPr>
          <p:nvPr/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Given the denominations </a:t>
            </a:r>
            <a:r>
              <a:rPr lang="en-US" altLang="en-US" i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6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</a:t>
            </a:r>
            <a:r>
              <a:rPr lang="en-US" altLang="en-US" i="0" dirty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5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and </a:t>
            </a:r>
            <a:r>
              <a:rPr lang="en-US" altLang="en-US" i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1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what is the minimum number of coins needed to change 9 cents?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i="0" dirty="0"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3251" name="Group 11"/>
          <p:cNvGrpSpPr>
            <a:grpSpLocks/>
          </p:cNvGrpSpPr>
          <p:nvPr/>
        </p:nvGrpSpPr>
        <p:grpSpPr bwMode="auto">
          <a:xfrm>
            <a:off x="1371600" y="2209800"/>
            <a:ext cx="5943600" cy="863600"/>
            <a:chOff x="144" y="1728"/>
            <a:chExt cx="3744" cy="544"/>
          </a:xfrm>
        </p:grpSpPr>
        <p:sp>
          <p:nvSpPr>
            <p:cNvPr id="53259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3260" name="Text Box 13"/>
            <p:cNvSpPr txBox="1">
              <a:spLocks noChangeArrowheads="1"/>
            </p:cNvSpPr>
            <p:nvPr/>
          </p:nvSpPr>
          <p:spPr bwMode="auto">
            <a:xfrm>
              <a:off x="16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61" name="Text Box 14"/>
            <p:cNvSpPr txBox="1">
              <a:spLocks noChangeArrowheads="1"/>
            </p:cNvSpPr>
            <p:nvPr/>
          </p:nvSpPr>
          <p:spPr bwMode="auto">
            <a:xfrm>
              <a:off x="18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62" name="Text Box 15"/>
            <p:cNvSpPr txBox="1">
              <a:spLocks noChangeArrowheads="1"/>
            </p:cNvSpPr>
            <p:nvPr/>
          </p:nvSpPr>
          <p:spPr bwMode="auto">
            <a:xfrm>
              <a:off x="21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3263" name="Text Box 16"/>
            <p:cNvSpPr txBox="1">
              <a:spLocks noChangeArrowheads="1"/>
            </p:cNvSpPr>
            <p:nvPr/>
          </p:nvSpPr>
          <p:spPr bwMode="auto">
            <a:xfrm>
              <a:off x="235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3264" name="Text Box 17"/>
            <p:cNvSpPr txBox="1">
              <a:spLocks noChangeArrowheads="1"/>
            </p:cNvSpPr>
            <p:nvPr/>
          </p:nvSpPr>
          <p:spPr bwMode="auto">
            <a:xfrm>
              <a:off x="25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3265" name="Text Box 18"/>
            <p:cNvSpPr txBox="1">
              <a:spLocks noChangeArrowheads="1"/>
            </p:cNvSpPr>
            <p:nvPr/>
          </p:nvSpPr>
          <p:spPr bwMode="auto">
            <a:xfrm>
              <a:off x="28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3266" name="Text Box 19"/>
            <p:cNvSpPr txBox="1">
              <a:spLocks noChangeArrowheads="1"/>
            </p:cNvSpPr>
            <p:nvPr/>
          </p:nvSpPr>
          <p:spPr bwMode="auto">
            <a:xfrm>
              <a:off x="30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53267" name="Text Box 20"/>
            <p:cNvSpPr txBox="1">
              <a:spLocks noChangeArrowheads="1"/>
            </p:cNvSpPr>
            <p:nvPr/>
          </p:nvSpPr>
          <p:spPr bwMode="auto">
            <a:xfrm>
              <a:off x="33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53268" name="Text Box 21"/>
            <p:cNvSpPr txBox="1">
              <a:spLocks noChangeArrowheads="1"/>
            </p:cNvSpPr>
            <p:nvPr/>
          </p:nvSpPr>
          <p:spPr bwMode="auto">
            <a:xfrm>
              <a:off x="3552" y="1728"/>
              <a:ext cx="336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53269" name="Text Box 22"/>
            <p:cNvSpPr txBox="1">
              <a:spLocks noChangeArrowheads="1"/>
            </p:cNvSpPr>
            <p:nvPr/>
          </p:nvSpPr>
          <p:spPr bwMode="auto">
            <a:xfrm>
              <a:off x="13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70" name="Text Box 23"/>
            <p:cNvSpPr txBox="1">
              <a:spLocks noChangeArrowheads="1"/>
            </p:cNvSpPr>
            <p:nvPr/>
          </p:nvSpPr>
          <p:spPr bwMode="auto">
            <a:xfrm>
              <a:off x="16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71" name="Text Box 24"/>
            <p:cNvSpPr txBox="1">
              <a:spLocks noChangeArrowheads="1"/>
            </p:cNvSpPr>
            <p:nvPr/>
          </p:nvSpPr>
          <p:spPr bwMode="auto">
            <a:xfrm>
              <a:off x="18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3272" name="Text Box 25"/>
            <p:cNvSpPr txBox="1">
              <a:spLocks noChangeArrowheads="1"/>
            </p:cNvSpPr>
            <p:nvPr/>
          </p:nvSpPr>
          <p:spPr bwMode="auto">
            <a:xfrm>
              <a:off x="21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3273" name="Text Box 26"/>
            <p:cNvSpPr txBox="1">
              <a:spLocks noChangeArrowheads="1"/>
            </p:cNvSpPr>
            <p:nvPr/>
          </p:nvSpPr>
          <p:spPr bwMode="auto">
            <a:xfrm>
              <a:off x="235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74" name="Text Box 27"/>
            <p:cNvSpPr txBox="1">
              <a:spLocks noChangeArrowheads="1"/>
            </p:cNvSpPr>
            <p:nvPr/>
          </p:nvSpPr>
          <p:spPr bwMode="auto">
            <a:xfrm>
              <a:off x="25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latin typeface="Arial" charset="0"/>
                <a:cs typeface="Arial" charset="0"/>
              </a:endParaRPr>
            </a:p>
          </p:txBody>
        </p:sp>
        <p:sp>
          <p:nvSpPr>
            <p:cNvPr id="53275" name="Text Box 28"/>
            <p:cNvSpPr txBox="1">
              <a:spLocks noChangeArrowheads="1"/>
            </p:cNvSpPr>
            <p:nvPr/>
          </p:nvSpPr>
          <p:spPr bwMode="auto">
            <a:xfrm>
              <a:off x="28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76" name="Text Box 29"/>
            <p:cNvSpPr txBox="1">
              <a:spLocks noChangeArrowheads="1"/>
            </p:cNvSpPr>
            <p:nvPr/>
          </p:nvSpPr>
          <p:spPr bwMode="auto">
            <a:xfrm>
              <a:off x="30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3277" name="Text Box 30"/>
            <p:cNvSpPr txBox="1">
              <a:spLocks noChangeArrowheads="1"/>
            </p:cNvSpPr>
            <p:nvPr/>
          </p:nvSpPr>
          <p:spPr bwMode="auto">
            <a:xfrm>
              <a:off x="33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3278" name="Text Box 31"/>
            <p:cNvSpPr txBox="1">
              <a:spLocks noChangeArrowheads="1"/>
            </p:cNvSpPr>
            <p:nvPr/>
          </p:nvSpPr>
          <p:spPr bwMode="auto">
            <a:xfrm>
              <a:off x="3552" y="2016"/>
              <a:ext cx="336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79" name="Text Box 32"/>
            <p:cNvSpPr txBox="1">
              <a:spLocks noChangeArrowheads="1"/>
            </p:cNvSpPr>
            <p:nvPr/>
          </p:nvSpPr>
          <p:spPr bwMode="auto">
            <a:xfrm>
              <a:off x="480" y="172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80" name="Text Box 33"/>
            <p:cNvSpPr txBox="1">
              <a:spLocks noChangeArrowheads="1"/>
            </p:cNvSpPr>
            <p:nvPr/>
          </p:nvSpPr>
          <p:spPr bwMode="auto">
            <a:xfrm>
              <a:off x="672" y="1728"/>
              <a:ext cx="672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>
                  <a:latin typeface="Calibri" charset="0"/>
                  <a:cs typeface="Arial" charset="0"/>
                </a:rPr>
                <a:t>money</a:t>
              </a:r>
            </a:p>
          </p:txBody>
        </p:sp>
        <p:sp>
          <p:nvSpPr>
            <p:cNvPr id="53281" name="Text Box 34"/>
            <p:cNvSpPr txBox="1">
              <a:spLocks noChangeArrowheads="1"/>
            </p:cNvSpPr>
            <p:nvPr/>
          </p:nvSpPr>
          <p:spPr bwMode="auto">
            <a:xfrm>
              <a:off x="144" y="2016"/>
              <a:ext cx="1200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Calibri" charset="0"/>
                  <a:cs typeface="Arial" charset="0"/>
                </a:rPr>
                <a:t>MinNumCoins</a:t>
              </a:r>
              <a:endParaRPr lang="en-US" sz="2000" i="1" dirty="0">
                <a:latin typeface="Calibri" charset="0"/>
                <a:cs typeface="Arial" charset="0"/>
              </a:endParaRPr>
            </a:p>
          </p:txBody>
        </p:sp>
      </p:grpSp>
      <p:sp>
        <p:nvSpPr>
          <p:cNvPr id="53252" name="Text Box 21"/>
          <p:cNvSpPr txBox="1">
            <a:spLocks noChangeArrowheads="1"/>
          </p:cNvSpPr>
          <p:nvPr/>
        </p:nvSpPr>
        <p:spPr bwMode="auto">
          <a:xfrm>
            <a:off x="73152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53253" name="Text Box 21"/>
          <p:cNvSpPr txBox="1">
            <a:spLocks noChangeArrowheads="1"/>
          </p:cNvSpPr>
          <p:nvPr/>
        </p:nvSpPr>
        <p:spPr bwMode="auto">
          <a:xfrm>
            <a:off x="7848600" y="2214563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53254" name="Text Box 31"/>
          <p:cNvSpPr txBox="1">
            <a:spLocks noChangeArrowheads="1"/>
          </p:cNvSpPr>
          <p:nvPr/>
        </p:nvSpPr>
        <p:spPr bwMode="auto">
          <a:xfrm>
            <a:off x="73263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53255" name="Text Box 31"/>
          <p:cNvSpPr txBox="1">
            <a:spLocks noChangeArrowheads="1"/>
          </p:cNvSpPr>
          <p:nvPr/>
        </p:nvSpPr>
        <p:spPr bwMode="auto">
          <a:xfrm>
            <a:off x="78597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3256" name="Rectangle 32"/>
          <p:cNvSpPr>
            <a:spLocks noChangeArrowheads="1"/>
          </p:cNvSpPr>
          <p:nvPr/>
        </p:nvSpPr>
        <p:spPr bwMode="auto">
          <a:xfrm>
            <a:off x="114300" y="4093526"/>
            <a:ext cx="100203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i="1" dirty="0">
                <a:latin typeface="Courier"/>
                <a:cs typeface="Courier"/>
              </a:rPr>
              <a:t>			     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urier"/>
                <a:cs typeface="Courier"/>
              </a:rPr>
              <a:t>9</a:t>
            </a:r>
            <a:r>
              <a:rPr lang="en-US" sz="1800" dirty="0">
                <a:latin typeface="Courier"/>
                <a:cs typeface="Courier"/>
              </a:rPr>
              <a:t>-6)+1 =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(3)+1 </a:t>
            </a:r>
          </a:p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urier"/>
                <a:cs typeface="Courier"/>
              </a:rPr>
              <a:t>9</a:t>
            </a:r>
            <a:r>
              <a:rPr lang="en-US" sz="1800" dirty="0">
                <a:latin typeface="Courier"/>
                <a:cs typeface="Courier"/>
              </a:rPr>
              <a:t>)=          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urier"/>
                <a:cs typeface="Courier"/>
              </a:rPr>
              <a:t>9</a:t>
            </a:r>
            <a:r>
              <a:rPr lang="en-US" sz="1800" dirty="0">
                <a:latin typeface="Courier"/>
                <a:cs typeface="Courier"/>
              </a:rPr>
              <a:t>-5)+1 =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(4)+1 </a:t>
            </a:r>
          </a:p>
          <a:p>
            <a:r>
              <a:rPr lang="en-US" sz="1800" i="1" dirty="0">
                <a:latin typeface="Courier"/>
                <a:cs typeface="Courier"/>
              </a:rPr>
              <a:t>			     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urier"/>
                <a:cs typeface="Courier"/>
              </a:rPr>
              <a:t>9</a:t>
            </a:r>
            <a:r>
              <a:rPr lang="en-US" sz="1800" dirty="0">
                <a:latin typeface="Courier"/>
                <a:cs typeface="Courier"/>
              </a:rPr>
              <a:t>-1)+1 =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(8)+</a:t>
            </a:r>
            <a:r>
              <a:rPr lang="en-US" sz="1800" dirty="0">
                <a:latin typeface="Calibri" charset="0"/>
              </a:rPr>
              <a:t>1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3257" name="TextBox 34"/>
          <p:cNvSpPr txBox="1">
            <a:spLocks noChangeArrowheads="1"/>
          </p:cNvSpPr>
          <p:nvPr/>
        </p:nvSpPr>
        <p:spPr bwMode="auto">
          <a:xfrm>
            <a:off x="2362200" y="4201310"/>
            <a:ext cx="173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0" dirty="0">
                <a:latin typeface="Courier"/>
                <a:cs typeface="Courier"/>
              </a:rPr>
              <a:t>min{</a:t>
            </a:r>
          </a:p>
        </p:txBody>
      </p:sp>
      <p:sp>
        <p:nvSpPr>
          <p:cNvPr id="53258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Recursive Change</a:t>
            </a:r>
          </a:p>
        </p:txBody>
      </p:sp>
      <p:sp>
        <p:nvSpPr>
          <p:cNvPr id="34" name="Freeform 122"/>
          <p:cNvSpPr>
            <a:spLocks/>
          </p:cNvSpPr>
          <p:nvPr/>
        </p:nvSpPr>
        <p:spPr bwMode="auto">
          <a:xfrm flipV="1">
            <a:off x="6210300" y="3067050"/>
            <a:ext cx="381000" cy="157163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" name="Freeform 122"/>
          <p:cNvSpPr>
            <a:spLocks/>
          </p:cNvSpPr>
          <p:nvPr/>
        </p:nvSpPr>
        <p:spPr bwMode="auto">
          <a:xfrm flipV="1">
            <a:off x="4695825" y="3087688"/>
            <a:ext cx="1990725" cy="523875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36" name="Freeform 122"/>
          <p:cNvSpPr>
            <a:spLocks/>
          </p:cNvSpPr>
          <p:nvPr/>
        </p:nvSpPr>
        <p:spPr bwMode="auto">
          <a:xfrm flipV="1">
            <a:off x="4241800" y="3086100"/>
            <a:ext cx="2438400" cy="825500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74370C-7483-064C-88CB-E1E15C54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809222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NRP </a:t>
            </a:r>
            <a:r>
              <a:rPr lang="en-US" dirty="0" err="1"/>
              <a:t>Synthetase</a:t>
            </a:r>
            <a:r>
              <a:rPr lang="en-US" dirty="0"/>
              <a:t>: A Giant Molecular Assembly Line</a:t>
            </a:r>
          </a:p>
        </p:txBody>
      </p:sp>
      <p:pic>
        <p:nvPicPr>
          <p:cNvPr id="1026" name="Picture 2" descr="http://labs.hwi.buffalo.edu/gulick/Pics/EntB_smallfit_we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9" b="7319"/>
          <a:stretch/>
        </p:blipFill>
        <p:spPr bwMode="auto">
          <a:xfrm>
            <a:off x="2694379" y="922827"/>
            <a:ext cx="3416231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nature.com/nbt/journal/v23/n7/images/nbt0705-823-F1.gif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37726" r="1255" b="1484"/>
          <a:stretch/>
        </p:blipFill>
        <p:spPr bwMode="auto">
          <a:xfrm>
            <a:off x="1737360" y="3657600"/>
            <a:ext cx="54864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5638800"/>
            <a:ext cx="1828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4101" y="6366650"/>
            <a:ext cx="420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NRP </a:t>
            </a:r>
            <a:r>
              <a:rPr lang="en-US" dirty="0" err="1">
                <a:latin typeface="+mn-lt"/>
              </a:rPr>
              <a:t>synthetase</a:t>
            </a:r>
            <a:r>
              <a:rPr lang="en-US" dirty="0">
                <a:latin typeface="+mn-lt"/>
              </a:rPr>
              <a:t> adds one amino acid at a time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05200" y="5638800"/>
            <a:ext cx="3200400" cy="5847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37360" y="3365212"/>
            <a:ext cx="548639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96230" y="3642210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1495" y="3636253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0" y="3636255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8400" y="3636256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3316" y="3636254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7221" y="3634934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86692" y="3637641"/>
            <a:ext cx="528462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0" y="3628979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9200" y="3628980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4307" y="3628978"/>
            <a:ext cx="381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8021" y="2947570"/>
            <a:ext cx="24384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Adenylation</a:t>
            </a:r>
            <a:r>
              <a:rPr lang="en-US" sz="2000" dirty="0">
                <a:latin typeface="+mn-lt"/>
              </a:rPr>
              <a:t> domains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3006C-5B64-1741-828E-DDECCD12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ChangeArrowheads="1"/>
          </p:cNvSpPr>
          <p:nvPr/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Given the denominations 6, 5, and 1, what is the minimum number of coins needed to change 9 cents?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i="0" dirty="0"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4275" name="Group 11"/>
          <p:cNvGrpSpPr>
            <a:grpSpLocks/>
          </p:cNvGrpSpPr>
          <p:nvPr/>
        </p:nvGrpSpPr>
        <p:grpSpPr bwMode="auto">
          <a:xfrm>
            <a:off x="1371600" y="2209800"/>
            <a:ext cx="5943600" cy="863600"/>
            <a:chOff x="144" y="1728"/>
            <a:chExt cx="3744" cy="544"/>
          </a:xfrm>
        </p:grpSpPr>
        <p:sp>
          <p:nvSpPr>
            <p:cNvPr id="54283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4284" name="Text Box 13"/>
            <p:cNvSpPr txBox="1">
              <a:spLocks noChangeArrowheads="1"/>
            </p:cNvSpPr>
            <p:nvPr/>
          </p:nvSpPr>
          <p:spPr bwMode="auto">
            <a:xfrm>
              <a:off x="16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85" name="Text Box 14"/>
            <p:cNvSpPr txBox="1">
              <a:spLocks noChangeArrowheads="1"/>
            </p:cNvSpPr>
            <p:nvPr/>
          </p:nvSpPr>
          <p:spPr bwMode="auto">
            <a:xfrm>
              <a:off x="18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86" name="Text Box 15"/>
            <p:cNvSpPr txBox="1">
              <a:spLocks noChangeArrowheads="1"/>
            </p:cNvSpPr>
            <p:nvPr/>
          </p:nvSpPr>
          <p:spPr bwMode="auto">
            <a:xfrm>
              <a:off x="21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4287" name="Text Box 16"/>
            <p:cNvSpPr txBox="1">
              <a:spLocks noChangeArrowheads="1"/>
            </p:cNvSpPr>
            <p:nvPr/>
          </p:nvSpPr>
          <p:spPr bwMode="auto">
            <a:xfrm>
              <a:off x="235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4288" name="Text Box 17"/>
            <p:cNvSpPr txBox="1">
              <a:spLocks noChangeArrowheads="1"/>
            </p:cNvSpPr>
            <p:nvPr/>
          </p:nvSpPr>
          <p:spPr bwMode="auto">
            <a:xfrm>
              <a:off x="25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4289" name="Text Box 18"/>
            <p:cNvSpPr txBox="1">
              <a:spLocks noChangeArrowheads="1"/>
            </p:cNvSpPr>
            <p:nvPr/>
          </p:nvSpPr>
          <p:spPr bwMode="auto">
            <a:xfrm>
              <a:off x="28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4290" name="Text Box 19"/>
            <p:cNvSpPr txBox="1">
              <a:spLocks noChangeArrowheads="1"/>
            </p:cNvSpPr>
            <p:nvPr/>
          </p:nvSpPr>
          <p:spPr bwMode="auto">
            <a:xfrm>
              <a:off x="30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54291" name="Text Box 20"/>
            <p:cNvSpPr txBox="1">
              <a:spLocks noChangeArrowheads="1"/>
            </p:cNvSpPr>
            <p:nvPr/>
          </p:nvSpPr>
          <p:spPr bwMode="auto">
            <a:xfrm>
              <a:off x="33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54292" name="Text Box 21"/>
            <p:cNvSpPr txBox="1">
              <a:spLocks noChangeArrowheads="1"/>
            </p:cNvSpPr>
            <p:nvPr/>
          </p:nvSpPr>
          <p:spPr bwMode="auto">
            <a:xfrm>
              <a:off x="3552" y="1728"/>
              <a:ext cx="336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54293" name="Text Box 22"/>
            <p:cNvSpPr txBox="1">
              <a:spLocks noChangeArrowheads="1"/>
            </p:cNvSpPr>
            <p:nvPr/>
          </p:nvSpPr>
          <p:spPr bwMode="auto">
            <a:xfrm>
              <a:off x="13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94" name="Text Box 23"/>
            <p:cNvSpPr txBox="1">
              <a:spLocks noChangeArrowheads="1"/>
            </p:cNvSpPr>
            <p:nvPr/>
          </p:nvSpPr>
          <p:spPr bwMode="auto">
            <a:xfrm>
              <a:off x="16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95" name="Text Box 24"/>
            <p:cNvSpPr txBox="1">
              <a:spLocks noChangeArrowheads="1"/>
            </p:cNvSpPr>
            <p:nvPr/>
          </p:nvSpPr>
          <p:spPr bwMode="auto">
            <a:xfrm>
              <a:off x="18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4296" name="Text Box 25"/>
            <p:cNvSpPr txBox="1">
              <a:spLocks noChangeArrowheads="1"/>
            </p:cNvSpPr>
            <p:nvPr/>
          </p:nvSpPr>
          <p:spPr bwMode="auto">
            <a:xfrm>
              <a:off x="21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4297" name="Text Box 26"/>
            <p:cNvSpPr txBox="1">
              <a:spLocks noChangeArrowheads="1"/>
            </p:cNvSpPr>
            <p:nvPr/>
          </p:nvSpPr>
          <p:spPr bwMode="auto">
            <a:xfrm>
              <a:off x="235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98" name="Text Box 27"/>
            <p:cNvSpPr txBox="1">
              <a:spLocks noChangeArrowheads="1"/>
            </p:cNvSpPr>
            <p:nvPr/>
          </p:nvSpPr>
          <p:spPr bwMode="auto">
            <a:xfrm>
              <a:off x="25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latin typeface="Arial" charset="0"/>
                <a:cs typeface="Arial" charset="0"/>
              </a:endParaRPr>
            </a:p>
          </p:txBody>
        </p:sp>
        <p:sp>
          <p:nvSpPr>
            <p:cNvPr id="54299" name="Text Box 28"/>
            <p:cNvSpPr txBox="1">
              <a:spLocks noChangeArrowheads="1"/>
            </p:cNvSpPr>
            <p:nvPr/>
          </p:nvSpPr>
          <p:spPr bwMode="auto">
            <a:xfrm>
              <a:off x="28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300" name="Text Box 29"/>
            <p:cNvSpPr txBox="1">
              <a:spLocks noChangeArrowheads="1"/>
            </p:cNvSpPr>
            <p:nvPr/>
          </p:nvSpPr>
          <p:spPr bwMode="auto">
            <a:xfrm>
              <a:off x="30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4301" name="Text Box 30"/>
            <p:cNvSpPr txBox="1">
              <a:spLocks noChangeArrowheads="1"/>
            </p:cNvSpPr>
            <p:nvPr/>
          </p:nvSpPr>
          <p:spPr bwMode="auto">
            <a:xfrm>
              <a:off x="33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4302" name="Text Box 31"/>
            <p:cNvSpPr txBox="1">
              <a:spLocks noChangeArrowheads="1"/>
            </p:cNvSpPr>
            <p:nvPr/>
          </p:nvSpPr>
          <p:spPr bwMode="auto">
            <a:xfrm>
              <a:off x="3552" y="2016"/>
              <a:ext cx="336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303" name="Text Box 32"/>
            <p:cNvSpPr txBox="1">
              <a:spLocks noChangeArrowheads="1"/>
            </p:cNvSpPr>
            <p:nvPr/>
          </p:nvSpPr>
          <p:spPr bwMode="auto">
            <a:xfrm>
              <a:off x="480" y="172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304" name="Text Box 33"/>
            <p:cNvSpPr txBox="1">
              <a:spLocks noChangeArrowheads="1"/>
            </p:cNvSpPr>
            <p:nvPr/>
          </p:nvSpPr>
          <p:spPr bwMode="auto">
            <a:xfrm>
              <a:off x="672" y="1728"/>
              <a:ext cx="672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>
                  <a:latin typeface="Calibri" charset="0"/>
                  <a:cs typeface="Arial" charset="0"/>
                </a:rPr>
                <a:t>money</a:t>
              </a:r>
            </a:p>
          </p:txBody>
        </p:sp>
        <p:sp>
          <p:nvSpPr>
            <p:cNvPr id="54305" name="Text Box 34"/>
            <p:cNvSpPr txBox="1">
              <a:spLocks noChangeArrowheads="1"/>
            </p:cNvSpPr>
            <p:nvPr/>
          </p:nvSpPr>
          <p:spPr bwMode="auto">
            <a:xfrm>
              <a:off x="144" y="2016"/>
              <a:ext cx="1200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Calibri" charset="0"/>
                  <a:cs typeface="Arial" charset="0"/>
                </a:rPr>
                <a:t>MinNumCoins</a:t>
              </a:r>
              <a:endParaRPr lang="en-US" sz="2000" i="1" dirty="0">
                <a:latin typeface="Calibri" charset="0"/>
                <a:cs typeface="Arial" charset="0"/>
              </a:endParaRPr>
            </a:p>
          </p:txBody>
        </p:sp>
      </p:grpSp>
      <p:sp>
        <p:nvSpPr>
          <p:cNvPr id="54276" name="Text Box 21"/>
          <p:cNvSpPr txBox="1">
            <a:spLocks noChangeArrowheads="1"/>
          </p:cNvSpPr>
          <p:nvPr/>
        </p:nvSpPr>
        <p:spPr bwMode="auto">
          <a:xfrm>
            <a:off x="73152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54277" name="Text Box 21"/>
          <p:cNvSpPr txBox="1">
            <a:spLocks noChangeArrowheads="1"/>
          </p:cNvSpPr>
          <p:nvPr/>
        </p:nvSpPr>
        <p:spPr bwMode="auto">
          <a:xfrm>
            <a:off x="7848600" y="2214563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54278" name="Text Box 31"/>
          <p:cNvSpPr txBox="1">
            <a:spLocks noChangeArrowheads="1"/>
          </p:cNvSpPr>
          <p:nvPr/>
        </p:nvSpPr>
        <p:spPr bwMode="auto">
          <a:xfrm>
            <a:off x="73263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Text Box 31"/>
          <p:cNvSpPr txBox="1">
            <a:spLocks noChangeArrowheads="1"/>
          </p:cNvSpPr>
          <p:nvPr/>
        </p:nvSpPr>
        <p:spPr bwMode="auto">
          <a:xfrm>
            <a:off x="78597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32"/>
          <p:cNvSpPr>
            <a:spLocks noChangeArrowheads="1"/>
          </p:cNvSpPr>
          <p:nvPr/>
        </p:nvSpPr>
        <p:spPr bwMode="auto">
          <a:xfrm>
            <a:off x="323850" y="3703638"/>
            <a:ext cx="8667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(3)=</a:t>
            </a:r>
          </a:p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(4)=</a:t>
            </a:r>
          </a:p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(8)=</a:t>
            </a:r>
          </a:p>
          <a:p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54281" name="TextBox 33"/>
          <p:cNvSpPr txBox="1">
            <a:spLocks noChangeArrowheads="1"/>
          </p:cNvSpPr>
          <p:nvPr/>
        </p:nvSpPr>
        <p:spPr bwMode="auto">
          <a:xfrm>
            <a:off x="2838450" y="3810000"/>
            <a:ext cx="173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i="0" dirty="0"/>
              <a:t>  ?</a:t>
            </a:r>
          </a:p>
        </p:txBody>
      </p:sp>
      <p:sp>
        <p:nvSpPr>
          <p:cNvPr id="54282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Recursive Change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0D71A8-F02D-1C41-908D-0EC162B1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8253303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ChangeArrowheads="1"/>
          </p:cNvSpPr>
          <p:nvPr/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Given the denominations 6, 5, and 1, what is the minimum number of coins needed to change 9 cents?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i="0" dirty="0"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5299" name="Group 11"/>
          <p:cNvGrpSpPr>
            <a:grpSpLocks/>
          </p:cNvGrpSpPr>
          <p:nvPr/>
        </p:nvGrpSpPr>
        <p:grpSpPr bwMode="auto">
          <a:xfrm>
            <a:off x="1371600" y="2209800"/>
            <a:ext cx="5943600" cy="863600"/>
            <a:chOff x="144" y="1728"/>
            <a:chExt cx="3744" cy="544"/>
          </a:xfrm>
        </p:grpSpPr>
        <p:sp>
          <p:nvSpPr>
            <p:cNvPr id="55307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5308" name="Text Box 13"/>
            <p:cNvSpPr txBox="1">
              <a:spLocks noChangeArrowheads="1"/>
            </p:cNvSpPr>
            <p:nvPr/>
          </p:nvSpPr>
          <p:spPr bwMode="auto">
            <a:xfrm>
              <a:off x="16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5309" name="Text Box 14"/>
            <p:cNvSpPr txBox="1">
              <a:spLocks noChangeArrowheads="1"/>
            </p:cNvSpPr>
            <p:nvPr/>
          </p:nvSpPr>
          <p:spPr bwMode="auto">
            <a:xfrm>
              <a:off x="18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5310" name="Text Box 15"/>
            <p:cNvSpPr txBox="1">
              <a:spLocks noChangeArrowheads="1"/>
            </p:cNvSpPr>
            <p:nvPr/>
          </p:nvSpPr>
          <p:spPr bwMode="auto">
            <a:xfrm>
              <a:off x="21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5311" name="Text Box 16"/>
            <p:cNvSpPr txBox="1">
              <a:spLocks noChangeArrowheads="1"/>
            </p:cNvSpPr>
            <p:nvPr/>
          </p:nvSpPr>
          <p:spPr bwMode="auto">
            <a:xfrm>
              <a:off x="235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5312" name="Text Box 17"/>
            <p:cNvSpPr txBox="1">
              <a:spLocks noChangeArrowheads="1"/>
            </p:cNvSpPr>
            <p:nvPr/>
          </p:nvSpPr>
          <p:spPr bwMode="auto">
            <a:xfrm>
              <a:off x="25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5313" name="Text Box 18"/>
            <p:cNvSpPr txBox="1">
              <a:spLocks noChangeArrowheads="1"/>
            </p:cNvSpPr>
            <p:nvPr/>
          </p:nvSpPr>
          <p:spPr bwMode="auto">
            <a:xfrm>
              <a:off x="28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5314" name="Text Box 19"/>
            <p:cNvSpPr txBox="1">
              <a:spLocks noChangeArrowheads="1"/>
            </p:cNvSpPr>
            <p:nvPr/>
          </p:nvSpPr>
          <p:spPr bwMode="auto">
            <a:xfrm>
              <a:off x="30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55315" name="Text Box 20"/>
            <p:cNvSpPr txBox="1">
              <a:spLocks noChangeArrowheads="1"/>
            </p:cNvSpPr>
            <p:nvPr/>
          </p:nvSpPr>
          <p:spPr bwMode="auto">
            <a:xfrm>
              <a:off x="33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55316" name="Text Box 21"/>
            <p:cNvSpPr txBox="1">
              <a:spLocks noChangeArrowheads="1"/>
            </p:cNvSpPr>
            <p:nvPr/>
          </p:nvSpPr>
          <p:spPr bwMode="auto">
            <a:xfrm>
              <a:off x="3552" y="1728"/>
              <a:ext cx="336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55317" name="Text Box 22"/>
            <p:cNvSpPr txBox="1">
              <a:spLocks noChangeArrowheads="1"/>
            </p:cNvSpPr>
            <p:nvPr/>
          </p:nvSpPr>
          <p:spPr bwMode="auto">
            <a:xfrm>
              <a:off x="13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318" name="Text Box 23"/>
            <p:cNvSpPr txBox="1">
              <a:spLocks noChangeArrowheads="1"/>
            </p:cNvSpPr>
            <p:nvPr/>
          </p:nvSpPr>
          <p:spPr bwMode="auto">
            <a:xfrm>
              <a:off x="16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5319" name="Text Box 24"/>
            <p:cNvSpPr txBox="1">
              <a:spLocks noChangeArrowheads="1"/>
            </p:cNvSpPr>
            <p:nvPr/>
          </p:nvSpPr>
          <p:spPr bwMode="auto">
            <a:xfrm>
              <a:off x="18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5320" name="Text Box 25"/>
            <p:cNvSpPr txBox="1">
              <a:spLocks noChangeArrowheads="1"/>
            </p:cNvSpPr>
            <p:nvPr/>
          </p:nvSpPr>
          <p:spPr bwMode="auto">
            <a:xfrm>
              <a:off x="21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5321" name="Text Box 26"/>
            <p:cNvSpPr txBox="1">
              <a:spLocks noChangeArrowheads="1"/>
            </p:cNvSpPr>
            <p:nvPr/>
          </p:nvSpPr>
          <p:spPr bwMode="auto">
            <a:xfrm>
              <a:off x="235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322" name="Text Box 27"/>
            <p:cNvSpPr txBox="1">
              <a:spLocks noChangeArrowheads="1"/>
            </p:cNvSpPr>
            <p:nvPr/>
          </p:nvSpPr>
          <p:spPr bwMode="auto">
            <a:xfrm>
              <a:off x="25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latin typeface="Arial" charset="0"/>
                <a:cs typeface="Arial" charset="0"/>
              </a:endParaRPr>
            </a:p>
          </p:txBody>
        </p:sp>
        <p:sp>
          <p:nvSpPr>
            <p:cNvPr id="55323" name="Text Box 28"/>
            <p:cNvSpPr txBox="1">
              <a:spLocks noChangeArrowheads="1"/>
            </p:cNvSpPr>
            <p:nvPr/>
          </p:nvSpPr>
          <p:spPr bwMode="auto">
            <a:xfrm>
              <a:off x="28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5324" name="Text Box 29"/>
            <p:cNvSpPr txBox="1">
              <a:spLocks noChangeArrowheads="1"/>
            </p:cNvSpPr>
            <p:nvPr/>
          </p:nvSpPr>
          <p:spPr bwMode="auto">
            <a:xfrm>
              <a:off x="30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 dirty="0"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5325" name="Text Box 30"/>
            <p:cNvSpPr txBox="1">
              <a:spLocks noChangeArrowheads="1"/>
            </p:cNvSpPr>
            <p:nvPr/>
          </p:nvSpPr>
          <p:spPr bwMode="auto">
            <a:xfrm>
              <a:off x="33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5326" name="Text Box 31"/>
            <p:cNvSpPr txBox="1">
              <a:spLocks noChangeArrowheads="1"/>
            </p:cNvSpPr>
            <p:nvPr/>
          </p:nvSpPr>
          <p:spPr bwMode="auto">
            <a:xfrm>
              <a:off x="3552" y="2016"/>
              <a:ext cx="336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327" name="Text Box 32"/>
            <p:cNvSpPr txBox="1">
              <a:spLocks noChangeArrowheads="1"/>
            </p:cNvSpPr>
            <p:nvPr/>
          </p:nvSpPr>
          <p:spPr bwMode="auto">
            <a:xfrm>
              <a:off x="480" y="172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328" name="Text Box 33"/>
            <p:cNvSpPr txBox="1">
              <a:spLocks noChangeArrowheads="1"/>
            </p:cNvSpPr>
            <p:nvPr/>
          </p:nvSpPr>
          <p:spPr bwMode="auto">
            <a:xfrm>
              <a:off x="672" y="1728"/>
              <a:ext cx="672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>
                  <a:latin typeface="Calibri" charset="0"/>
                  <a:cs typeface="Arial" charset="0"/>
                </a:rPr>
                <a:t>money</a:t>
              </a:r>
            </a:p>
          </p:txBody>
        </p:sp>
        <p:sp>
          <p:nvSpPr>
            <p:cNvPr id="55329" name="Text Box 34"/>
            <p:cNvSpPr txBox="1">
              <a:spLocks noChangeArrowheads="1"/>
            </p:cNvSpPr>
            <p:nvPr/>
          </p:nvSpPr>
          <p:spPr bwMode="auto">
            <a:xfrm>
              <a:off x="144" y="2016"/>
              <a:ext cx="1200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Calibri" charset="0"/>
                  <a:cs typeface="Arial" charset="0"/>
                </a:rPr>
                <a:t>MinNumCoins</a:t>
              </a:r>
              <a:endParaRPr lang="en-US" sz="2000" i="1" dirty="0">
                <a:latin typeface="Calibri" charset="0"/>
                <a:cs typeface="Arial" charset="0"/>
              </a:endParaRPr>
            </a:p>
          </p:txBody>
        </p:sp>
      </p:grpSp>
      <p:sp>
        <p:nvSpPr>
          <p:cNvPr id="55300" name="Text Box 21"/>
          <p:cNvSpPr txBox="1">
            <a:spLocks noChangeArrowheads="1"/>
          </p:cNvSpPr>
          <p:nvPr/>
        </p:nvSpPr>
        <p:spPr bwMode="auto">
          <a:xfrm>
            <a:off x="73152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55301" name="Text Box 21"/>
          <p:cNvSpPr txBox="1">
            <a:spLocks noChangeArrowheads="1"/>
          </p:cNvSpPr>
          <p:nvPr/>
        </p:nvSpPr>
        <p:spPr bwMode="auto">
          <a:xfrm>
            <a:off x="7848600" y="2214563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55302" name="Text Box 31"/>
          <p:cNvSpPr txBox="1">
            <a:spLocks noChangeArrowheads="1"/>
          </p:cNvSpPr>
          <p:nvPr/>
        </p:nvSpPr>
        <p:spPr bwMode="auto">
          <a:xfrm>
            <a:off x="73263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55303" name="Text Box 31"/>
          <p:cNvSpPr txBox="1">
            <a:spLocks noChangeArrowheads="1"/>
          </p:cNvSpPr>
          <p:nvPr/>
        </p:nvSpPr>
        <p:spPr bwMode="auto">
          <a:xfrm>
            <a:off x="78597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5305" name="TextBox 33"/>
          <p:cNvSpPr txBox="1">
            <a:spLocks noChangeArrowheads="1"/>
          </p:cNvSpPr>
          <p:nvPr/>
        </p:nvSpPr>
        <p:spPr bwMode="auto">
          <a:xfrm>
            <a:off x="2838450" y="3810000"/>
            <a:ext cx="173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i="0"/>
              <a:t>  ?</a:t>
            </a:r>
          </a:p>
        </p:txBody>
      </p:sp>
      <p:sp>
        <p:nvSpPr>
          <p:cNvPr id="55306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Recursive Change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23850" y="3703638"/>
            <a:ext cx="8667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(3)=</a:t>
            </a:r>
          </a:p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(4)=</a:t>
            </a:r>
          </a:p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(8)=</a:t>
            </a:r>
          </a:p>
          <a:p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C3398-DCEC-7346-BBE8-410CC8B8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3505419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ChangeArrowheads="1"/>
          </p:cNvSpPr>
          <p:nvPr/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Given the denominations 6, 5, and 1, what is the minimum number of coins needed to change 9 cents?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i="0" dirty="0"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6323" name="Group 11"/>
          <p:cNvGrpSpPr>
            <a:grpSpLocks/>
          </p:cNvGrpSpPr>
          <p:nvPr/>
        </p:nvGrpSpPr>
        <p:grpSpPr bwMode="auto">
          <a:xfrm>
            <a:off x="1371600" y="2209800"/>
            <a:ext cx="5943600" cy="863600"/>
            <a:chOff x="144" y="1728"/>
            <a:chExt cx="3744" cy="544"/>
          </a:xfrm>
        </p:grpSpPr>
        <p:sp>
          <p:nvSpPr>
            <p:cNvPr id="56331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6332" name="Text Box 13"/>
            <p:cNvSpPr txBox="1">
              <a:spLocks noChangeArrowheads="1"/>
            </p:cNvSpPr>
            <p:nvPr/>
          </p:nvSpPr>
          <p:spPr bwMode="auto">
            <a:xfrm>
              <a:off x="16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6333" name="Text Box 14"/>
            <p:cNvSpPr txBox="1">
              <a:spLocks noChangeArrowheads="1"/>
            </p:cNvSpPr>
            <p:nvPr/>
          </p:nvSpPr>
          <p:spPr bwMode="auto">
            <a:xfrm>
              <a:off x="18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6334" name="Text Box 15"/>
            <p:cNvSpPr txBox="1">
              <a:spLocks noChangeArrowheads="1"/>
            </p:cNvSpPr>
            <p:nvPr/>
          </p:nvSpPr>
          <p:spPr bwMode="auto">
            <a:xfrm>
              <a:off x="21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6335" name="Text Box 16"/>
            <p:cNvSpPr txBox="1">
              <a:spLocks noChangeArrowheads="1"/>
            </p:cNvSpPr>
            <p:nvPr/>
          </p:nvSpPr>
          <p:spPr bwMode="auto">
            <a:xfrm>
              <a:off x="235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6336" name="Text Box 17"/>
            <p:cNvSpPr txBox="1">
              <a:spLocks noChangeArrowheads="1"/>
            </p:cNvSpPr>
            <p:nvPr/>
          </p:nvSpPr>
          <p:spPr bwMode="auto">
            <a:xfrm>
              <a:off x="25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6337" name="Text Box 18"/>
            <p:cNvSpPr txBox="1">
              <a:spLocks noChangeArrowheads="1"/>
            </p:cNvSpPr>
            <p:nvPr/>
          </p:nvSpPr>
          <p:spPr bwMode="auto">
            <a:xfrm>
              <a:off x="28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6338" name="Text Box 19"/>
            <p:cNvSpPr txBox="1">
              <a:spLocks noChangeArrowheads="1"/>
            </p:cNvSpPr>
            <p:nvPr/>
          </p:nvSpPr>
          <p:spPr bwMode="auto">
            <a:xfrm>
              <a:off x="30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56339" name="Text Box 20"/>
            <p:cNvSpPr txBox="1">
              <a:spLocks noChangeArrowheads="1"/>
            </p:cNvSpPr>
            <p:nvPr/>
          </p:nvSpPr>
          <p:spPr bwMode="auto">
            <a:xfrm>
              <a:off x="33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56340" name="Text Box 21"/>
            <p:cNvSpPr txBox="1">
              <a:spLocks noChangeArrowheads="1"/>
            </p:cNvSpPr>
            <p:nvPr/>
          </p:nvSpPr>
          <p:spPr bwMode="auto">
            <a:xfrm>
              <a:off x="3552" y="1728"/>
              <a:ext cx="336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56341" name="Text Box 22"/>
            <p:cNvSpPr txBox="1">
              <a:spLocks noChangeArrowheads="1"/>
            </p:cNvSpPr>
            <p:nvPr/>
          </p:nvSpPr>
          <p:spPr bwMode="auto">
            <a:xfrm>
              <a:off x="13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342" name="Text Box 23"/>
            <p:cNvSpPr txBox="1">
              <a:spLocks noChangeArrowheads="1"/>
            </p:cNvSpPr>
            <p:nvPr/>
          </p:nvSpPr>
          <p:spPr bwMode="auto">
            <a:xfrm>
              <a:off x="16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B05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18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00CC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6344" name="Text Box 25"/>
            <p:cNvSpPr txBox="1">
              <a:spLocks noChangeArrowheads="1"/>
            </p:cNvSpPr>
            <p:nvPr/>
          </p:nvSpPr>
          <p:spPr bwMode="auto">
            <a:xfrm>
              <a:off x="21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00CC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6345" name="Text Box 26"/>
            <p:cNvSpPr txBox="1">
              <a:spLocks noChangeArrowheads="1"/>
            </p:cNvSpPr>
            <p:nvPr/>
          </p:nvSpPr>
          <p:spPr bwMode="auto">
            <a:xfrm>
              <a:off x="235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346" name="Text Box 27"/>
            <p:cNvSpPr txBox="1">
              <a:spLocks noChangeArrowheads="1"/>
            </p:cNvSpPr>
            <p:nvPr/>
          </p:nvSpPr>
          <p:spPr bwMode="auto">
            <a:xfrm>
              <a:off x="25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latin typeface="Arial" charset="0"/>
                <a:cs typeface="Arial" charset="0"/>
              </a:endParaRPr>
            </a:p>
          </p:txBody>
        </p:sp>
        <p:sp>
          <p:nvSpPr>
            <p:cNvPr id="56347" name="Text Box 28"/>
            <p:cNvSpPr txBox="1">
              <a:spLocks noChangeArrowheads="1"/>
            </p:cNvSpPr>
            <p:nvPr/>
          </p:nvSpPr>
          <p:spPr bwMode="auto">
            <a:xfrm>
              <a:off x="28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B05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30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00CC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6349" name="Text Box 30"/>
            <p:cNvSpPr txBox="1">
              <a:spLocks noChangeArrowheads="1"/>
            </p:cNvSpPr>
            <p:nvPr/>
          </p:nvSpPr>
          <p:spPr bwMode="auto">
            <a:xfrm>
              <a:off x="33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6350" name="Text Box 31"/>
            <p:cNvSpPr txBox="1">
              <a:spLocks noChangeArrowheads="1"/>
            </p:cNvSpPr>
            <p:nvPr/>
          </p:nvSpPr>
          <p:spPr bwMode="auto">
            <a:xfrm>
              <a:off x="3552" y="2016"/>
              <a:ext cx="336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351" name="Text Box 32"/>
            <p:cNvSpPr txBox="1">
              <a:spLocks noChangeArrowheads="1"/>
            </p:cNvSpPr>
            <p:nvPr/>
          </p:nvSpPr>
          <p:spPr bwMode="auto">
            <a:xfrm>
              <a:off x="480" y="172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352" name="Text Box 33"/>
            <p:cNvSpPr txBox="1">
              <a:spLocks noChangeArrowheads="1"/>
            </p:cNvSpPr>
            <p:nvPr/>
          </p:nvSpPr>
          <p:spPr bwMode="auto">
            <a:xfrm>
              <a:off x="672" y="1728"/>
              <a:ext cx="672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>
                  <a:latin typeface="Calibri" charset="0"/>
                  <a:cs typeface="Arial" charset="0"/>
                </a:rPr>
                <a:t>money</a:t>
              </a:r>
            </a:p>
          </p:txBody>
        </p: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144" y="2016"/>
              <a:ext cx="1200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Calibri" charset="0"/>
                  <a:cs typeface="Arial" charset="0"/>
                </a:rPr>
                <a:t>MinNumCoins</a:t>
              </a:r>
              <a:endParaRPr lang="en-US" sz="2000" i="1" dirty="0">
                <a:latin typeface="Calibri" charset="0"/>
                <a:cs typeface="Arial" charset="0"/>
              </a:endParaRPr>
            </a:p>
          </p:txBody>
        </p:sp>
      </p:grpSp>
      <p:sp>
        <p:nvSpPr>
          <p:cNvPr id="56324" name="Text Box 21"/>
          <p:cNvSpPr txBox="1">
            <a:spLocks noChangeArrowheads="1"/>
          </p:cNvSpPr>
          <p:nvPr/>
        </p:nvSpPr>
        <p:spPr bwMode="auto">
          <a:xfrm>
            <a:off x="73152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56325" name="Text Box 21"/>
          <p:cNvSpPr txBox="1">
            <a:spLocks noChangeArrowheads="1"/>
          </p:cNvSpPr>
          <p:nvPr/>
        </p:nvSpPr>
        <p:spPr bwMode="auto">
          <a:xfrm>
            <a:off x="7848600" y="2214563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56326" name="Text Box 31"/>
          <p:cNvSpPr txBox="1">
            <a:spLocks noChangeArrowheads="1"/>
          </p:cNvSpPr>
          <p:nvPr/>
        </p:nvSpPr>
        <p:spPr bwMode="auto">
          <a:xfrm>
            <a:off x="73263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56327" name="Text Box 31"/>
          <p:cNvSpPr txBox="1">
            <a:spLocks noChangeArrowheads="1"/>
          </p:cNvSpPr>
          <p:nvPr/>
        </p:nvSpPr>
        <p:spPr bwMode="auto">
          <a:xfrm>
            <a:off x="78597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6328" name="Rectangle 1"/>
          <p:cNvSpPr>
            <a:spLocks noChangeArrowheads="1"/>
          </p:cNvSpPr>
          <p:nvPr/>
        </p:nvSpPr>
        <p:spPr bwMode="auto">
          <a:xfrm>
            <a:off x="442623" y="3378110"/>
            <a:ext cx="1226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                                                                 				         				 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i="1" dirty="0">
                <a:latin typeface="Courier"/>
                <a:cs typeface="Courier"/>
              </a:rPr>
              <a:t>money</a:t>
            </a:r>
            <a:r>
              <a:rPr lang="en-US" sz="1800" dirty="0">
                <a:latin typeface="Courier"/>
                <a:cs typeface="Courier"/>
              </a:rPr>
              <a:t>-6) + 1 </a:t>
            </a:r>
          </a:p>
          <a:p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i="1" dirty="0">
                <a:latin typeface="Courier"/>
                <a:cs typeface="Courier"/>
              </a:rPr>
              <a:t>money</a:t>
            </a:r>
            <a:r>
              <a:rPr lang="en-US" sz="1800" dirty="0">
                <a:latin typeface="Courier"/>
                <a:cs typeface="Courier"/>
              </a:rPr>
              <a:t>)=	 	 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i="1" dirty="0">
                <a:latin typeface="Courier"/>
                <a:cs typeface="Courier"/>
              </a:rPr>
              <a:t>money</a:t>
            </a:r>
            <a:r>
              <a:rPr lang="en-US" sz="1800" dirty="0">
                <a:latin typeface="Courier"/>
                <a:cs typeface="Courier"/>
              </a:rPr>
              <a:t>-5) + 1</a:t>
            </a:r>
          </a:p>
          <a:p>
            <a:r>
              <a:rPr lang="en-US" sz="1800" i="1" dirty="0">
                <a:latin typeface="Courier"/>
                <a:cs typeface="Courier"/>
              </a:rPr>
              <a:t>				  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i="1" dirty="0">
                <a:latin typeface="Courier"/>
                <a:cs typeface="Courier"/>
              </a:rPr>
              <a:t>money</a:t>
            </a:r>
            <a:r>
              <a:rPr lang="en-US" sz="1800" dirty="0">
                <a:latin typeface="Courier"/>
                <a:cs typeface="Courier"/>
              </a:rPr>
              <a:t>-1) + 1</a:t>
            </a:r>
          </a:p>
        </p:txBody>
      </p:sp>
      <p:sp>
        <p:nvSpPr>
          <p:cNvPr id="56330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Recursive Change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00400" y="3773269"/>
            <a:ext cx="173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0" dirty="0">
                <a:latin typeface="Courier"/>
                <a:cs typeface="Courier"/>
              </a:rPr>
              <a:t>min{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22D23E-E89B-1349-92AE-9602456C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4358680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ChangeArrowheads="1"/>
          </p:cNvSpPr>
          <p:nvPr/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Given the denominations 6, 5, and 1, what is the minimum number of coins needed to change 9 cents?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i="0" dirty="0"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7347" name="Group 11"/>
          <p:cNvGrpSpPr>
            <a:grpSpLocks/>
          </p:cNvGrpSpPr>
          <p:nvPr/>
        </p:nvGrpSpPr>
        <p:grpSpPr bwMode="auto">
          <a:xfrm>
            <a:off x="1371600" y="2209800"/>
            <a:ext cx="5943600" cy="863600"/>
            <a:chOff x="144" y="1728"/>
            <a:chExt cx="3744" cy="544"/>
          </a:xfrm>
        </p:grpSpPr>
        <p:sp>
          <p:nvSpPr>
            <p:cNvPr id="57355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7356" name="Text Box 13"/>
            <p:cNvSpPr txBox="1">
              <a:spLocks noChangeArrowheads="1"/>
            </p:cNvSpPr>
            <p:nvPr/>
          </p:nvSpPr>
          <p:spPr bwMode="auto">
            <a:xfrm>
              <a:off x="16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7357" name="Text Box 14"/>
            <p:cNvSpPr txBox="1">
              <a:spLocks noChangeArrowheads="1"/>
            </p:cNvSpPr>
            <p:nvPr/>
          </p:nvSpPr>
          <p:spPr bwMode="auto">
            <a:xfrm>
              <a:off x="18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7358" name="Text Box 15"/>
            <p:cNvSpPr txBox="1">
              <a:spLocks noChangeArrowheads="1"/>
            </p:cNvSpPr>
            <p:nvPr/>
          </p:nvSpPr>
          <p:spPr bwMode="auto">
            <a:xfrm>
              <a:off x="21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7359" name="Text Box 16"/>
            <p:cNvSpPr txBox="1">
              <a:spLocks noChangeArrowheads="1"/>
            </p:cNvSpPr>
            <p:nvPr/>
          </p:nvSpPr>
          <p:spPr bwMode="auto">
            <a:xfrm>
              <a:off x="235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7360" name="Text Box 17"/>
            <p:cNvSpPr txBox="1">
              <a:spLocks noChangeArrowheads="1"/>
            </p:cNvSpPr>
            <p:nvPr/>
          </p:nvSpPr>
          <p:spPr bwMode="auto">
            <a:xfrm>
              <a:off x="259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7361" name="Text Box 18"/>
            <p:cNvSpPr txBox="1">
              <a:spLocks noChangeArrowheads="1"/>
            </p:cNvSpPr>
            <p:nvPr/>
          </p:nvSpPr>
          <p:spPr bwMode="auto">
            <a:xfrm>
              <a:off x="283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7362" name="Text Box 19"/>
            <p:cNvSpPr txBox="1">
              <a:spLocks noChangeArrowheads="1"/>
            </p:cNvSpPr>
            <p:nvPr/>
          </p:nvSpPr>
          <p:spPr bwMode="auto">
            <a:xfrm>
              <a:off x="307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57363" name="Text Box 20"/>
            <p:cNvSpPr txBox="1">
              <a:spLocks noChangeArrowheads="1"/>
            </p:cNvSpPr>
            <p:nvPr/>
          </p:nvSpPr>
          <p:spPr bwMode="auto">
            <a:xfrm>
              <a:off x="3312" y="1728"/>
              <a:ext cx="240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57364" name="Text Box 21"/>
            <p:cNvSpPr txBox="1">
              <a:spLocks noChangeArrowheads="1"/>
            </p:cNvSpPr>
            <p:nvPr/>
          </p:nvSpPr>
          <p:spPr bwMode="auto">
            <a:xfrm>
              <a:off x="3552" y="1728"/>
              <a:ext cx="336" cy="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i="0"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57365" name="Text Box 22"/>
            <p:cNvSpPr txBox="1">
              <a:spLocks noChangeArrowheads="1"/>
            </p:cNvSpPr>
            <p:nvPr/>
          </p:nvSpPr>
          <p:spPr bwMode="auto">
            <a:xfrm>
              <a:off x="13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366" name="Text Box 23"/>
            <p:cNvSpPr txBox="1">
              <a:spLocks noChangeArrowheads="1"/>
            </p:cNvSpPr>
            <p:nvPr/>
          </p:nvSpPr>
          <p:spPr bwMode="auto">
            <a:xfrm>
              <a:off x="16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B05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7367" name="Text Box 24"/>
            <p:cNvSpPr txBox="1">
              <a:spLocks noChangeArrowheads="1"/>
            </p:cNvSpPr>
            <p:nvPr/>
          </p:nvSpPr>
          <p:spPr bwMode="auto">
            <a:xfrm>
              <a:off x="18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00CC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7368" name="Text Box 25"/>
            <p:cNvSpPr txBox="1">
              <a:spLocks noChangeArrowheads="1"/>
            </p:cNvSpPr>
            <p:nvPr/>
          </p:nvSpPr>
          <p:spPr bwMode="auto">
            <a:xfrm>
              <a:off x="21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00CC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7369" name="Text Box 26"/>
            <p:cNvSpPr txBox="1">
              <a:spLocks noChangeArrowheads="1"/>
            </p:cNvSpPr>
            <p:nvPr/>
          </p:nvSpPr>
          <p:spPr bwMode="auto">
            <a:xfrm>
              <a:off x="235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370" name="Text Box 27"/>
            <p:cNvSpPr txBox="1">
              <a:spLocks noChangeArrowheads="1"/>
            </p:cNvSpPr>
            <p:nvPr/>
          </p:nvSpPr>
          <p:spPr bwMode="auto">
            <a:xfrm>
              <a:off x="259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latin typeface="Arial" charset="0"/>
                <a:cs typeface="Arial" charset="0"/>
              </a:endParaRPr>
            </a:p>
          </p:txBody>
        </p:sp>
        <p:sp>
          <p:nvSpPr>
            <p:cNvPr id="57371" name="Text Box 28"/>
            <p:cNvSpPr txBox="1">
              <a:spLocks noChangeArrowheads="1"/>
            </p:cNvSpPr>
            <p:nvPr/>
          </p:nvSpPr>
          <p:spPr bwMode="auto">
            <a:xfrm>
              <a:off x="283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B05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7372" name="Text Box 29"/>
            <p:cNvSpPr txBox="1">
              <a:spLocks noChangeArrowheads="1"/>
            </p:cNvSpPr>
            <p:nvPr/>
          </p:nvSpPr>
          <p:spPr bwMode="auto">
            <a:xfrm>
              <a:off x="307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0000CC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7373" name="Text Box 30"/>
            <p:cNvSpPr txBox="1">
              <a:spLocks noChangeArrowheads="1"/>
            </p:cNvSpPr>
            <p:nvPr/>
          </p:nvSpPr>
          <p:spPr bwMode="auto">
            <a:xfrm>
              <a:off x="3312" y="2016"/>
              <a:ext cx="24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r>
                <a:rPr lang="en-US" sz="2000" b="1" i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57374" name="Text Box 31"/>
            <p:cNvSpPr txBox="1">
              <a:spLocks noChangeArrowheads="1"/>
            </p:cNvSpPr>
            <p:nvPr/>
          </p:nvSpPr>
          <p:spPr bwMode="auto">
            <a:xfrm>
              <a:off x="3552" y="2016"/>
              <a:ext cx="336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b="1" i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375" name="Text Box 32"/>
            <p:cNvSpPr txBox="1">
              <a:spLocks noChangeArrowheads="1"/>
            </p:cNvSpPr>
            <p:nvPr/>
          </p:nvSpPr>
          <p:spPr bwMode="auto">
            <a:xfrm>
              <a:off x="480" y="172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/>
              <a:endParaRPr lang="en-US" sz="2000" i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376" name="Text Box 33"/>
            <p:cNvSpPr txBox="1">
              <a:spLocks noChangeArrowheads="1"/>
            </p:cNvSpPr>
            <p:nvPr/>
          </p:nvSpPr>
          <p:spPr bwMode="auto">
            <a:xfrm>
              <a:off x="672" y="1728"/>
              <a:ext cx="672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>
                  <a:latin typeface="Calibri" charset="0"/>
                  <a:cs typeface="Arial" charset="0"/>
                </a:rPr>
                <a:t>money</a:t>
              </a:r>
            </a:p>
          </p:txBody>
        </p:sp>
        <p:sp>
          <p:nvSpPr>
            <p:cNvPr id="57377" name="Text Box 34"/>
            <p:cNvSpPr txBox="1">
              <a:spLocks noChangeArrowheads="1"/>
            </p:cNvSpPr>
            <p:nvPr/>
          </p:nvSpPr>
          <p:spPr bwMode="auto">
            <a:xfrm>
              <a:off x="144" y="2016"/>
              <a:ext cx="1200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5pPr>
              <a:lvl6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6pPr>
              <a:lvl7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7pPr>
              <a:lvl8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8pPr>
              <a:lvl9pPr eaLnBrk="0" hangingPunct="0">
                <a:buClr>
                  <a:schemeClr val="tx1"/>
                </a:buClr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latin typeface="Calibri" charset="0"/>
                  <a:cs typeface="Arial" charset="0"/>
                </a:rPr>
                <a:t>MinNumCoins</a:t>
              </a:r>
              <a:endParaRPr lang="en-US" sz="2000" i="1" dirty="0">
                <a:latin typeface="Calibri" charset="0"/>
                <a:cs typeface="Arial" charset="0"/>
              </a:endParaRPr>
            </a:p>
          </p:txBody>
        </p:sp>
      </p:grpSp>
      <p:sp>
        <p:nvSpPr>
          <p:cNvPr id="57348" name="Text Box 21"/>
          <p:cNvSpPr txBox="1">
            <a:spLocks noChangeArrowheads="1"/>
          </p:cNvSpPr>
          <p:nvPr/>
        </p:nvSpPr>
        <p:spPr bwMode="auto">
          <a:xfrm>
            <a:off x="73152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57349" name="Text Box 21"/>
          <p:cNvSpPr txBox="1">
            <a:spLocks noChangeArrowheads="1"/>
          </p:cNvSpPr>
          <p:nvPr/>
        </p:nvSpPr>
        <p:spPr bwMode="auto">
          <a:xfrm>
            <a:off x="7848600" y="2214563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57350" name="Text Box 31"/>
          <p:cNvSpPr txBox="1">
            <a:spLocks noChangeArrowheads="1"/>
          </p:cNvSpPr>
          <p:nvPr/>
        </p:nvSpPr>
        <p:spPr bwMode="auto">
          <a:xfrm>
            <a:off x="73263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57351" name="Text Box 31"/>
          <p:cNvSpPr txBox="1">
            <a:spLocks noChangeArrowheads="1"/>
          </p:cNvSpPr>
          <p:nvPr/>
        </p:nvSpPr>
        <p:spPr bwMode="auto">
          <a:xfrm>
            <a:off x="78597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7354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charset="0"/>
                <a:cs typeface="Arial" charset="0"/>
              </a:rPr>
              <a:t>Recursive Change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380630" y="2692400"/>
            <a:ext cx="5867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                                                                 				                        				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i="1" dirty="0">
                <a:latin typeface="Courier"/>
                <a:cs typeface="Courier"/>
              </a:rPr>
              <a:t>money</a:t>
            </a:r>
            <a:r>
              <a:rPr lang="en-US" sz="1800" dirty="0">
                <a:latin typeface="Courier"/>
                <a:cs typeface="Courier"/>
              </a:rPr>
              <a:t>-</a:t>
            </a:r>
            <a:r>
              <a:rPr lang="en-US" sz="1800" i="1" dirty="0">
                <a:latin typeface="Courier"/>
                <a:cs typeface="Courier"/>
              </a:rPr>
              <a:t>coin</a:t>
            </a:r>
            <a:r>
              <a:rPr lang="en-US" sz="1800" i="1" baseline="-25000" dirty="0">
                <a:latin typeface="Courier"/>
                <a:cs typeface="Courier"/>
              </a:rPr>
              <a:t>1</a:t>
            </a:r>
            <a:r>
              <a:rPr lang="en-US" sz="1800" dirty="0">
                <a:latin typeface="Courier"/>
                <a:cs typeface="Courier"/>
              </a:rPr>
              <a:t>) + 1 </a:t>
            </a:r>
          </a:p>
          <a:p>
            <a:r>
              <a:rPr lang="en-US" sz="1800" dirty="0">
                <a:latin typeface="Courier"/>
                <a:cs typeface="Courier"/>
              </a:rPr>
              <a:t>	. ........................... 				  		</a:t>
            </a:r>
            <a:r>
              <a:rPr lang="en-US" sz="1800" i="1" dirty="0" err="1">
                <a:latin typeface="Courier"/>
                <a:cs typeface="Courier"/>
              </a:rPr>
              <a:t>MinNumCoins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i="1" dirty="0">
                <a:latin typeface="Courier"/>
                <a:cs typeface="Courier"/>
              </a:rPr>
              <a:t>money</a:t>
            </a:r>
            <a:r>
              <a:rPr lang="en-US" sz="1800" dirty="0">
                <a:latin typeface="Courier"/>
                <a:cs typeface="Courier"/>
              </a:rPr>
              <a:t>-</a:t>
            </a:r>
            <a:r>
              <a:rPr lang="en-US" sz="1800" i="1" dirty="0" err="1">
                <a:latin typeface="Courier"/>
                <a:cs typeface="Courier"/>
              </a:rPr>
              <a:t>coin</a:t>
            </a:r>
            <a:r>
              <a:rPr lang="en-US" sz="1800" i="1" baseline="-25000" dirty="0" err="1">
                <a:latin typeface="Courier"/>
                <a:cs typeface="Courier"/>
              </a:rPr>
              <a:t>d</a:t>
            </a:r>
            <a:r>
              <a:rPr lang="en-US" sz="1800" dirty="0">
                <a:latin typeface="Courier"/>
                <a:cs typeface="Courier"/>
              </a:rPr>
              <a:t>) + 1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43250" y="3773269"/>
            <a:ext cx="173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0" dirty="0">
                <a:latin typeface="Courier"/>
                <a:cs typeface="Courier"/>
              </a:rPr>
              <a:t>min{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C335D-51FE-CC47-9E81-C7C40753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335F0-2B0F-289D-5DBD-769934202B4D}"/>
              </a:ext>
            </a:extLst>
          </p:cNvPr>
          <p:cNvSpPr txBox="1"/>
          <p:nvPr/>
        </p:nvSpPr>
        <p:spPr>
          <a:xfrm>
            <a:off x="642732" y="3978275"/>
            <a:ext cx="4623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Courier"/>
                <a:cs typeface="Courier"/>
              </a:rPr>
              <a:t>MinNumCoins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i="1" dirty="0">
                <a:latin typeface="Courier"/>
                <a:cs typeface="Courier"/>
              </a:rPr>
              <a:t>money</a:t>
            </a:r>
            <a:r>
              <a:rPr lang="en-US" sz="1600" dirty="0">
                <a:latin typeface="Courier"/>
                <a:cs typeface="Courier"/>
              </a:rPr>
              <a:t>)=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2678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6934200" cy="3886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2000" b="1" dirty="0" err="1">
                <a:latin typeface="Courier"/>
                <a:ea typeface="Arial" charset="0"/>
                <a:cs typeface="Courier"/>
              </a:rPr>
              <a:t>RecursiveChange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(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money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, </a:t>
            </a:r>
            <a:r>
              <a:rPr lang="en-US" sz="2000" b="1" i="1" dirty="0">
                <a:latin typeface="Courier"/>
                <a:ea typeface="Arial" charset="0"/>
                <a:cs typeface="Courier"/>
              </a:rPr>
              <a:t>coins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n-US" sz="2000" b="1" dirty="0">
                <a:latin typeface="Courier"/>
                <a:ea typeface="Arial" charset="0"/>
                <a:cs typeface="Courier"/>
              </a:rPr>
              <a:t>   if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money 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= 0</a:t>
            </a:r>
          </a:p>
          <a:p>
            <a:pPr marL="0" indent="0" eaLnBrk="1" hangingPunct="1">
              <a:buFontTx/>
              <a:buNone/>
            </a:pPr>
            <a:r>
              <a:rPr lang="en-US" sz="2000" b="1" dirty="0">
                <a:latin typeface="Courier"/>
                <a:ea typeface="Arial" charset="0"/>
                <a:cs typeface="Courier"/>
              </a:rPr>
              <a:t>      return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0</a:t>
            </a:r>
          </a:p>
          <a:p>
            <a:pPr marL="0" indent="0" eaLnBrk="1" hangingPunct="1">
              <a:buFontTx/>
              <a:buNone/>
            </a:pPr>
            <a:r>
              <a:rPr lang="en-US" sz="2000" i="1" dirty="0">
                <a:latin typeface="Courier"/>
                <a:ea typeface="Arial" charset="0"/>
                <a:cs typeface="Courier"/>
              </a:rPr>
              <a:t>  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MinNumCoins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>
                <a:latin typeface="Courier"/>
                <a:ea typeface="Arial" charset="0"/>
                <a:cs typeface="Courier"/>
                <a:sym typeface="Wingdings" charset="0"/>
              </a:rPr>
              <a:t>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infinity</a:t>
            </a:r>
          </a:p>
          <a:p>
            <a:pPr marL="0" indent="0" eaLnBrk="1" hangingPunct="1">
              <a:buFontTx/>
              <a:buNone/>
            </a:pPr>
            <a:r>
              <a:rPr lang="en-US" sz="2000" b="1" dirty="0">
                <a:latin typeface="Courier"/>
                <a:ea typeface="Arial" charset="0"/>
                <a:cs typeface="Courier"/>
              </a:rPr>
              <a:t>   for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i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>
                <a:latin typeface="Courier"/>
                <a:ea typeface="Arial" charset="0"/>
                <a:cs typeface="Courier"/>
                <a:sym typeface="Wingdings" charset="0"/>
              </a:rPr>
              <a:t>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1 to |</a:t>
            </a:r>
            <a:r>
              <a:rPr lang="en-US" sz="2000" b="1" i="1" dirty="0">
                <a:latin typeface="Courier"/>
                <a:ea typeface="Arial" charset="0"/>
                <a:cs typeface="Courier"/>
              </a:rPr>
              <a:t>coins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|</a:t>
            </a:r>
            <a:endParaRPr lang="en-US" sz="2000" i="1" dirty="0">
              <a:latin typeface="Courier"/>
              <a:ea typeface="Arial" charset="0"/>
              <a:cs typeface="Courier"/>
            </a:endParaRPr>
          </a:p>
          <a:p>
            <a:pPr marL="0" indent="0" eaLnBrk="1" hangingPunct="1">
              <a:buFontTx/>
              <a:buNone/>
            </a:pPr>
            <a:r>
              <a:rPr lang="en-US" sz="2000" b="1" dirty="0">
                <a:latin typeface="Courier"/>
                <a:ea typeface="Arial" charset="0"/>
                <a:cs typeface="Courier"/>
              </a:rPr>
              <a:t>      if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money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≥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coin</a:t>
            </a:r>
            <a:r>
              <a:rPr lang="en-US" sz="2000" i="1" baseline="-25000" dirty="0" err="1">
                <a:latin typeface="Courier"/>
                <a:ea typeface="Arial" charset="0"/>
                <a:cs typeface="Courier"/>
              </a:rPr>
              <a:t>i</a:t>
            </a:r>
            <a:endParaRPr lang="en-US" sz="2000" i="1" baseline="-25000" dirty="0">
              <a:latin typeface="Courier"/>
              <a:ea typeface="Arial" charset="0"/>
              <a:cs typeface="Courier"/>
            </a:endParaRPr>
          </a:p>
          <a:p>
            <a:pPr marL="0" indent="0" eaLnBrk="1" hangingPunct="1">
              <a:buFontTx/>
              <a:buNone/>
            </a:pPr>
            <a:r>
              <a:rPr lang="en-US" sz="2000" i="1" dirty="0">
                <a:latin typeface="Courier"/>
                <a:ea typeface="Arial" charset="0"/>
                <a:cs typeface="Courier"/>
              </a:rPr>
              <a:t>        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NumCoins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>
                <a:latin typeface="Courier"/>
                <a:ea typeface="Arial" charset="0"/>
                <a:cs typeface="Courier"/>
                <a:sym typeface="Wingdings" charset="0"/>
              </a:rPr>
              <a:t> </a:t>
            </a:r>
            <a:r>
              <a:rPr lang="en-US" sz="2000" b="1" dirty="0" err="1">
                <a:latin typeface="Courier"/>
                <a:ea typeface="Arial" charset="0"/>
                <a:cs typeface="Courier"/>
              </a:rPr>
              <a:t>RecursiveChange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(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money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-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coin</a:t>
            </a:r>
            <a:r>
              <a:rPr lang="en-US" sz="2000" i="1" baseline="-25000" dirty="0" err="1">
                <a:latin typeface="Courier"/>
                <a:ea typeface="Arial" charset="0"/>
                <a:cs typeface="Courier"/>
              </a:rPr>
              <a:t>i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, </a:t>
            </a:r>
            <a:r>
              <a:rPr lang="en-US" sz="2000" b="1" i="1" dirty="0">
                <a:latin typeface="Courier"/>
                <a:ea typeface="Arial" charset="0"/>
                <a:cs typeface="Courier"/>
              </a:rPr>
              <a:t>coins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n-US" sz="2000" b="1" dirty="0">
                <a:latin typeface="Courier"/>
                <a:ea typeface="Arial" charset="0"/>
                <a:cs typeface="Courier"/>
              </a:rPr>
              <a:t>         if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numCoins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 + 1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&lt;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MinNumCoins</a:t>
            </a:r>
            <a:endParaRPr lang="en-US" sz="2000" i="1" dirty="0">
              <a:latin typeface="Courier"/>
              <a:ea typeface="Arial" charset="0"/>
              <a:cs typeface="Courier"/>
            </a:endParaRPr>
          </a:p>
          <a:p>
            <a:pPr marL="0" indent="0" eaLnBrk="1" hangingPunct="1">
              <a:buFontTx/>
              <a:buNone/>
            </a:pPr>
            <a:r>
              <a:rPr lang="en-US" sz="2000" i="1" dirty="0">
                <a:latin typeface="Courier"/>
                <a:ea typeface="Arial" charset="0"/>
                <a:cs typeface="Courier"/>
              </a:rPr>
              <a:t>           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MinNumCoins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>
                <a:latin typeface="Courier"/>
                <a:ea typeface="Arial" charset="0"/>
                <a:cs typeface="Courier"/>
                <a:sym typeface="Wingdings" charset="0"/>
              </a:rPr>
              <a:t>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numCoins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 + 1</a:t>
            </a:r>
          </a:p>
          <a:p>
            <a:pPr marL="0" indent="0" eaLnBrk="1" hangingPunct="1">
              <a:buFontTx/>
              <a:buNone/>
            </a:pPr>
            <a:r>
              <a:rPr lang="en-US" sz="2000" b="1" dirty="0">
                <a:latin typeface="Courier"/>
                <a:ea typeface="Arial" charset="0"/>
                <a:cs typeface="Courier"/>
              </a:rPr>
              <a:t>   return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i="1" dirty="0" err="1">
                <a:latin typeface="Courier"/>
                <a:ea typeface="Arial" charset="0"/>
                <a:cs typeface="Courier"/>
              </a:rPr>
              <a:t>MinNumCoins</a:t>
            </a:r>
            <a:r>
              <a:rPr lang="en-US" sz="2000" i="1" dirty="0">
                <a:latin typeface="Courier"/>
                <a:ea typeface="Arial" charset="0"/>
                <a:cs typeface="Courier"/>
              </a:rPr>
              <a:t> </a:t>
            </a:r>
            <a:endParaRPr lang="en-US" sz="2000" i="1" baseline="-25000" dirty="0">
              <a:latin typeface="Courier"/>
              <a:ea typeface="Arial" charset="0"/>
              <a:cs typeface="Courier"/>
            </a:endParaRPr>
          </a:p>
        </p:txBody>
      </p:sp>
      <p:sp>
        <p:nvSpPr>
          <p:cNvPr id="583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libri" charset="0"/>
                <a:cs typeface="Arial" charset="0"/>
              </a:rPr>
              <a:t>RecursiveChange</a:t>
            </a:r>
            <a:endParaRPr lang="en-US" sz="3600" dirty="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5FEC13-11A2-F34B-BC99-AD4432E5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2638779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9"/>
          <p:cNvSpPr>
            <a:spLocks noChangeArrowheads="1"/>
          </p:cNvSpPr>
          <p:nvPr/>
        </p:nvSpPr>
        <p:spPr bwMode="auto">
          <a:xfrm>
            <a:off x="4343400" y="1295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76</a:t>
            </a:r>
          </a:p>
        </p:txBody>
      </p:sp>
      <p:sp>
        <p:nvSpPr>
          <p:cNvPr id="60419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charset="0"/>
              </a:rPr>
              <a:t>How Fast is the </a:t>
            </a:r>
            <a:r>
              <a:rPr lang="en-US" dirty="0" err="1">
                <a:cs typeface="Arial" charset="0"/>
              </a:rPr>
              <a:t>RecursiveChange</a:t>
            </a:r>
            <a:r>
              <a:rPr lang="en-US" dirty="0">
                <a:cs typeface="Arial" charset="0"/>
              </a:rPr>
              <a:t>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C6BF2B-993E-AC47-9B88-A6F38B86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4366360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8"/>
          <p:cNvSpPr>
            <a:spLocks noChangeArrowheads="1"/>
          </p:cNvSpPr>
          <p:nvPr/>
        </p:nvSpPr>
        <p:spPr bwMode="auto">
          <a:xfrm>
            <a:off x="43434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71	</a:t>
            </a:r>
            <a:endParaRPr lang="en-US" i="0" dirty="0">
              <a:ea typeface="Arial" charset="0"/>
            </a:endParaRPr>
          </a:p>
        </p:txBody>
      </p:sp>
      <p:sp>
        <p:nvSpPr>
          <p:cNvPr id="61443" name="Oval 9"/>
          <p:cNvSpPr>
            <a:spLocks noChangeArrowheads="1"/>
          </p:cNvSpPr>
          <p:nvPr/>
        </p:nvSpPr>
        <p:spPr bwMode="auto">
          <a:xfrm>
            <a:off x="4343400" y="1295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76</a:t>
            </a:r>
          </a:p>
        </p:txBody>
      </p:sp>
      <p:sp>
        <p:nvSpPr>
          <p:cNvPr id="61444" name="Oval 10"/>
          <p:cNvSpPr>
            <a:spLocks noChangeArrowheads="1"/>
          </p:cNvSpPr>
          <p:nvPr/>
        </p:nvSpPr>
        <p:spPr bwMode="auto">
          <a:xfrm>
            <a:off x="25908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70</a:t>
            </a:r>
          </a:p>
        </p:txBody>
      </p:sp>
      <p:sp>
        <p:nvSpPr>
          <p:cNvPr id="61446" name="Line 48"/>
          <p:cNvSpPr>
            <a:spLocks noChangeShapeType="1"/>
          </p:cNvSpPr>
          <p:nvPr/>
        </p:nvSpPr>
        <p:spPr bwMode="auto">
          <a:xfrm flipH="1">
            <a:off x="2895600" y="15240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49"/>
          <p:cNvSpPr>
            <a:spLocks noChangeShapeType="1"/>
          </p:cNvSpPr>
          <p:nvPr/>
        </p:nvSpPr>
        <p:spPr bwMode="auto">
          <a:xfrm flipH="1">
            <a:off x="45720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50"/>
          <p:cNvSpPr>
            <a:spLocks noChangeShapeType="1"/>
          </p:cNvSpPr>
          <p:nvPr/>
        </p:nvSpPr>
        <p:spPr bwMode="auto">
          <a:xfrm>
            <a:off x="4724400" y="15240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9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The Recursive Tree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0198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75	</a:t>
            </a:r>
            <a:endParaRPr lang="en-US" i="0" dirty="0">
              <a:ea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91028C-5EA5-8B48-90CC-CEA78634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3839394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8"/>
          <p:cNvSpPr>
            <a:spLocks noChangeArrowheads="1"/>
          </p:cNvSpPr>
          <p:nvPr/>
        </p:nvSpPr>
        <p:spPr bwMode="auto">
          <a:xfrm>
            <a:off x="43434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71	</a:t>
            </a:r>
            <a:endParaRPr lang="en-US" i="0" dirty="0">
              <a:ea typeface="Arial" charset="0"/>
            </a:endParaRPr>
          </a:p>
        </p:txBody>
      </p:sp>
      <p:sp>
        <p:nvSpPr>
          <p:cNvPr id="61443" name="Oval 9"/>
          <p:cNvSpPr>
            <a:spLocks noChangeArrowheads="1"/>
          </p:cNvSpPr>
          <p:nvPr/>
        </p:nvSpPr>
        <p:spPr bwMode="auto">
          <a:xfrm>
            <a:off x="4343400" y="1295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76</a:t>
            </a:r>
          </a:p>
        </p:txBody>
      </p:sp>
      <p:sp>
        <p:nvSpPr>
          <p:cNvPr id="61444" name="Oval 10"/>
          <p:cNvSpPr>
            <a:spLocks noChangeArrowheads="1"/>
          </p:cNvSpPr>
          <p:nvPr/>
        </p:nvSpPr>
        <p:spPr bwMode="auto">
          <a:xfrm>
            <a:off x="25908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70</a:t>
            </a:r>
          </a:p>
        </p:txBody>
      </p:sp>
      <p:sp>
        <p:nvSpPr>
          <p:cNvPr id="61446" name="Line 48"/>
          <p:cNvSpPr>
            <a:spLocks noChangeShapeType="1"/>
          </p:cNvSpPr>
          <p:nvPr/>
        </p:nvSpPr>
        <p:spPr bwMode="auto">
          <a:xfrm flipH="1">
            <a:off x="2895600" y="15240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49"/>
          <p:cNvSpPr>
            <a:spLocks noChangeShapeType="1"/>
          </p:cNvSpPr>
          <p:nvPr/>
        </p:nvSpPr>
        <p:spPr bwMode="auto">
          <a:xfrm flipH="1">
            <a:off x="45720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50"/>
          <p:cNvSpPr>
            <a:spLocks noChangeShapeType="1"/>
          </p:cNvSpPr>
          <p:nvPr/>
        </p:nvSpPr>
        <p:spPr bwMode="auto">
          <a:xfrm>
            <a:off x="4724400" y="15240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0198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75	</a:t>
            </a:r>
            <a:endParaRPr lang="en-US" i="0" dirty="0">
              <a:ea typeface="Arial" charset="0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676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64</a:t>
            </a:r>
            <a:endParaRPr lang="en-US" i="0" dirty="0">
              <a:ea typeface="Arial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438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65</a:t>
            </a:r>
            <a:endParaRPr lang="en-US" i="0" dirty="0">
              <a:ea typeface="Arial" charset="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124200" y="3200400"/>
            <a:ext cx="3810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>
                <a:ea typeface="Arial" charset="0"/>
              </a:rPr>
              <a:t>69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7338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65</a:t>
            </a:r>
            <a:endParaRPr lang="en-US" i="0" dirty="0">
              <a:ea typeface="Arial" charset="0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343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66</a:t>
            </a:r>
            <a:endParaRPr lang="en-US" i="0" dirty="0">
              <a:ea typeface="Arial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70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638800" y="3200400"/>
            <a:ext cx="3810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69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248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70</a:t>
            </a:r>
            <a:endParaRPr lang="en-US" i="0" dirty="0">
              <a:ea typeface="Arial" charset="0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934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74</a:t>
            </a:r>
            <a:endParaRPr lang="en-US" i="0" dirty="0">
              <a:ea typeface="Arial" charset="0"/>
            </a:endParaRPr>
          </a:p>
        </p:txBody>
      </p:sp>
      <p:sp>
        <p:nvSpPr>
          <p:cNvPr id="20" name="Line 51"/>
          <p:cNvSpPr>
            <a:spLocks noChangeShapeType="1"/>
          </p:cNvSpPr>
          <p:nvPr/>
        </p:nvSpPr>
        <p:spPr bwMode="auto">
          <a:xfrm flipH="1">
            <a:off x="1905000" y="23622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Line 52"/>
          <p:cNvSpPr>
            <a:spLocks noChangeShapeType="1"/>
          </p:cNvSpPr>
          <p:nvPr/>
        </p:nvSpPr>
        <p:spPr bwMode="auto">
          <a:xfrm flipH="1">
            <a:off x="2667000" y="24384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Line 53"/>
          <p:cNvSpPr>
            <a:spLocks noChangeShapeType="1"/>
          </p:cNvSpPr>
          <p:nvPr/>
        </p:nvSpPr>
        <p:spPr bwMode="auto">
          <a:xfrm>
            <a:off x="2895600" y="2362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Line 54"/>
          <p:cNvSpPr>
            <a:spLocks noChangeShapeType="1"/>
          </p:cNvSpPr>
          <p:nvPr/>
        </p:nvSpPr>
        <p:spPr bwMode="auto">
          <a:xfrm flipH="1">
            <a:off x="3962400" y="2438400"/>
            <a:ext cx="43973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Line 55"/>
          <p:cNvSpPr>
            <a:spLocks noChangeShapeType="1"/>
          </p:cNvSpPr>
          <p:nvPr/>
        </p:nvSpPr>
        <p:spPr bwMode="auto">
          <a:xfrm>
            <a:off x="45720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Line 56"/>
          <p:cNvSpPr>
            <a:spLocks noChangeShapeType="1"/>
          </p:cNvSpPr>
          <p:nvPr/>
        </p:nvSpPr>
        <p:spPr bwMode="auto">
          <a:xfrm>
            <a:off x="4648200" y="2438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" name="Line 57"/>
          <p:cNvSpPr>
            <a:spLocks noChangeShapeType="1"/>
          </p:cNvSpPr>
          <p:nvPr/>
        </p:nvSpPr>
        <p:spPr bwMode="auto">
          <a:xfrm flipH="1">
            <a:off x="5791200" y="23622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6248400" y="2438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>
            <a:off x="6400800" y="23622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The Recursive Tree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77BCF5-B015-6447-95F5-44303288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7095939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"/>
          <p:cNvSpPr>
            <a:spLocks noChangeArrowheads="1"/>
          </p:cNvSpPr>
          <p:nvPr/>
        </p:nvSpPr>
        <p:spPr bwMode="auto">
          <a:xfrm>
            <a:off x="43434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71	</a:t>
            </a:r>
            <a:endParaRPr lang="en-US" i="0" dirty="0">
              <a:ea typeface="Arial" charset="0"/>
            </a:endParaRPr>
          </a:p>
        </p:txBody>
      </p:sp>
      <p:sp>
        <p:nvSpPr>
          <p:cNvPr id="84" name="Oval 9"/>
          <p:cNvSpPr>
            <a:spLocks noChangeArrowheads="1"/>
          </p:cNvSpPr>
          <p:nvPr/>
        </p:nvSpPr>
        <p:spPr bwMode="auto">
          <a:xfrm>
            <a:off x="4343400" y="1295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76</a:t>
            </a:r>
          </a:p>
        </p:txBody>
      </p:sp>
      <p:sp>
        <p:nvSpPr>
          <p:cNvPr id="85" name="Oval 10"/>
          <p:cNvSpPr>
            <a:spLocks noChangeArrowheads="1"/>
          </p:cNvSpPr>
          <p:nvPr/>
        </p:nvSpPr>
        <p:spPr bwMode="auto">
          <a:xfrm>
            <a:off x="25908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70</a:t>
            </a:r>
          </a:p>
        </p:txBody>
      </p:sp>
      <p:sp>
        <p:nvSpPr>
          <p:cNvPr id="86" name="Line 48"/>
          <p:cNvSpPr>
            <a:spLocks noChangeShapeType="1"/>
          </p:cNvSpPr>
          <p:nvPr/>
        </p:nvSpPr>
        <p:spPr bwMode="auto">
          <a:xfrm flipH="1">
            <a:off x="2895600" y="15240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" name="Line 49"/>
          <p:cNvSpPr>
            <a:spLocks noChangeShapeType="1"/>
          </p:cNvSpPr>
          <p:nvPr/>
        </p:nvSpPr>
        <p:spPr bwMode="auto">
          <a:xfrm flipH="1">
            <a:off x="45720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4724400" y="15240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" name="Oval 8"/>
          <p:cNvSpPr>
            <a:spLocks noChangeArrowheads="1"/>
          </p:cNvSpPr>
          <p:nvPr/>
        </p:nvSpPr>
        <p:spPr bwMode="auto">
          <a:xfrm>
            <a:off x="6019800" y="2057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75	</a:t>
            </a:r>
            <a:endParaRPr lang="en-US" i="0" dirty="0">
              <a:ea typeface="Arial" charset="0"/>
            </a:endParaRPr>
          </a:p>
        </p:txBody>
      </p:sp>
      <p:sp>
        <p:nvSpPr>
          <p:cNvPr id="90" name="Oval 12"/>
          <p:cNvSpPr>
            <a:spLocks noChangeArrowheads="1"/>
          </p:cNvSpPr>
          <p:nvPr/>
        </p:nvSpPr>
        <p:spPr bwMode="auto">
          <a:xfrm>
            <a:off x="1676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64</a:t>
            </a:r>
            <a:endParaRPr lang="en-US" i="0" dirty="0">
              <a:ea typeface="Arial" charset="0"/>
            </a:endParaRPr>
          </a:p>
        </p:txBody>
      </p:sp>
      <p:sp>
        <p:nvSpPr>
          <p:cNvPr id="91" name="Oval 13"/>
          <p:cNvSpPr>
            <a:spLocks noChangeArrowheads="1"/>
          </p:cNvSpPr>
          <p:nvPr/>
        </p:nvSpPr>
        <p:spPr bwMode="auto">
          <a:xfrm>
            <a:off x="2438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65</a:t>
            </a:r>
            <a:endParaRPr lang="en-US" i="0" dirty="0">
              <a:ea typeface="Arial" charset="0"/>
            </a:endParaRPr>
          </a:p>
        </p:txBody>
      </p:sp>
      <p:sp>
        <p:nvSpPr>
          <p:cNvPr id="92" name="Oval 14"/>
          <p:cNvSpPr>
            <a:spLocks noChangeArrowheads="1"/>
          </p:cNvSpPr>
          <p:nvPr/>
        </p:nvSpPr>
        <p:spPr bwMode="auto">
          <a:xfrm>
            <a:off x="3124200" y="3200400"/>
            <a:ext cx="3810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>
                <a:ea typeface="Arial" charset="0"/>
              </a:rPr>
              <a:t>69</a:t>
            </a:r>
          </a:p>
        </p:txBody>
      </p:sp>
      <p:sp>
        <p:nvSpPr>
          <p:cNvPr id="93" name="Oval 15"/>
          <p:cNvSpPr>
            <a:spLocks noChangeArrowheads="1"/>
          </p:cNvSpPr>
          <p:nvPr/>
        </p:nvSpPr>
        <p:spPr bwMode="auto">
          <a:xfrm>
            <a:off x="37338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65</a:t>
            </a:r>
            <a:endParaRPr lang="en-US" i="0" dirty="0">
              <a:ea typeface="Arial" charset="0"/>
            </a:endParaRPr>
          </a:p>
        </p:txBody>
      </p:sp>
      <p:sp>
        <p:nvSpPr>
          <p:cNvPr id="94" name="Oval 16"/>
          <p:cNvSpPr>
            <a:spLocks noChangeArrowheads="1"/>
          </p:cNvSpPr>
          <p:nvPr/>
        </p:nvSpPr>
        <p:spPr bwMode="auto">
          <a:xfrm>
            <a:off x="4343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66</a:t>
            </a:r>
            <a:endParaRPr lang="en-US" i="0" dirty="0">
              <a:ea typeface="Arial" charset="0"/>
            </a:endParaRPr>
          </a:p>
        </p:txBody>
      </p:sp>
      <p:sp>
        <p:nvSpPr>
          <p:cNvPr id="95" name="Oval 17"/>
          <p:cNvSpPr>
            <a:spLocks noChangeArrowheads="1"/>
          </p:cNvSpPr>
          <p:nvPr/>
        </p:nvSpPr>
        <p:spPr bwMode="auto">
          <a:xfrm>
            <a:off x="5029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70</a:t>
            </a:r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>
            <a:off x="5638800" y="3200400"/>
            <a:ext cx="3810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69</a:t>
            </a:r>
          </a:p>
        </p:txBody>
      </p:sp>
      <p:sp>
        <p:nvSpPr>
          <p:cNvPr id="97" name="Oval 19"/>
          <p:cNvSpPr>
            <a:spLocks noChangeArrowheads="1"/>
          </p:cNvSpPr>
          <p:nvPr/>
        </p:nvSpPr>
        <p:spPr bwMode="auto">
          <a:xfrm>
            <a:off x="6248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70</a:t>
            </a:r>
            <a:endParaRPr lang="en-US" i="0" dirty="0">
              <a:ea typeface="Arial" charset="0"/>
            </a:endParaRPr>
          </a:p>
        </p:txBody>
      </p:sp>
      <p:sp>
        <p:nvSpPr>
          <p:cNvPr id="98" name="Oval 20"/>
          <p:cNvSpPr>
            <a:spLocks noChangeArrowheads="1"/>
          </p:cNvSpPr>
          <p:nvPr/>
        </p:nvSpPr>
        <p:spPr bwMode="auto">
          <a:xfrm>
            <a:off x="6934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74</a:t>
            </a:r>
            <a:endParaRPr lang="en-US" i="0" dirty="0">
              <a:ea typeface="Arial" charset="0"/>
            </a:endParaRPr>
          </a:p>
        </p:txBody>
      </p:sp>
      <p:sp>
        <p:nvSpPr>
          <p:cNvPr id="99" name="Line 51"/>
          <p:cNvSpPr>
            <a:spLocks noChangeShapeType="1"/>
          </p:cNvSpPr>
          <p:nvPr/>
        </p:nvSpPr>
        <p:spPr bwMode="auto">
          <a:xfrm flipH="1">
            <a:off x="1905000" y="23622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" name="Line 52"/>
          <p:cNvSpPr>
            <a:spLocks noChangeShapeType="1"/>
          </p:cNvSpPr>
          <p:nvPr/>
        </p:nvSpPr>
        <p:spPr bwMode="auto">
          <a:xfrm flipH="1">
            <a:off x="2667000" y="24384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" name="Line 53"/>
          <p:cNvSpPr>
            <a:spLocks noChangeShapeType="1"/>
          </p:cNvSpPr>
          <p:nvPr/>
        </p:nvSpPr>
        <p:spPr bwMode="auto">
          <a:xfrm>
            <a:off x="2895600" y="2362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" name="Line 54"/>
          <p:cNvSpPr>
            <a:spLocks noChangeShapeType="1"/>
          </p:cNvSpPr>
          <p:nvPr/>
        </p:nvSpPr>
        <p:spPr bwMode="auto">
          <a:xfrm flipH="1">
            <a:off x="3962400" y="2438400"/>
            <a:ext cx="43973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" name="Line 55"/>
          <p:cNvSpPr>
            <a:spLocks noChangeShapeType="1"/>
          </p:cNvSpPr>
          <p:nvPr/>
        </p:nvSpPr>
        <p:spPr bwMode="auto">
          <a:xfrm>
            <a:off x="45720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" name="Line 56"/>
          <p:cNvSpPr>
            <a:spLocks noChangeShapeType="1"/>
          </p:cNvSpPr>
          <p:nvPr/>
        </p:nvSpPr>
        <p:spPr bwMode="auto">
          <a:xfrm>
            <a:off x="4648200" y="2438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" name="Line 57"/>
          <p:cNvSpPr>
            <a:spLocks noChangeShapeType="1"/>
          </p:cNvSpPr>
          <p:nvPr/>
        </p:nvSpPr>
        <p:spPr bwMode="auto">
          <a:xfrm flipH="1">
            <a:off x="5791200" y="23622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" name="Line 58"/>
          <p:cNvSpPr>
            <a:spLocks noChangeShapeType="1"/>
          </p:cNvSpPr>
          <p:nvPr/>
        </p:nvSpPr>
        <p:spPr bwMode="auto">
          <a:xfrm>
            <a:off x="6248400" y="2438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7" name="Line 59"/>
          <p:cNvSpPr>
            <a:spLocks noChangeShapeType="1"/>
          </p:cNvSpPr>
          <p:nvPr/>
        </p:nvSpPr>
        <p:spPr bwMode="auto">
          <a:xfrm>
            <a:off x="6400800" y="23622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" name="Oval 21"/>
          <p:cNvSpPr>
            <a:spLocks noChangeArrowheads="1"/>
          </p:cNvSpPr>
          <p:nvPr/>
        </p:nvSpPr>
        <p:spPr bwMode="auto">
          <a:xfrm>
            <a:off x="14478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58</a:t>
            </a:r>
            <a:endParaRPr lang="en-US" i="0" dirty="0">
              <a:ea typeface="Arial" charset="0"/>
            </a:endParaRPr>
          </a:p>
        </p:txBody>
      </p:sp>
      <p:sp>
        <p:nvSpPr>
          <p:cNvPr id="109" name="Oval 22"/>
          <p:cNvSpPr>
            <a:spLocks noChangeArrowheads="1"/>
          </p:cNvSpPr>
          <p:nvPr/>
        </p:nvSpPr>
        <p:spPr bwMode="auto">
          <a:xfrm>
            <a:off x="17526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59</a:t>
            </a:r>
            <a:endParaRPr lang="en-US" i="0" dirty="0">
              <a:ea typeface="Arial" charset="0"/>
            </a:endParaRPr>
          </a:p>
        </p:txBody>
      </p:sp>
      <p:sp>
        <p:nvSpPr>
          <p:cNvPr id="110" name="Oval 23"/>
          <p:cNvSpPr>
            <a:spLocks noChangeArrowheads="1"/>
          </p:cNvSpPr>
          <p:nvPr/>
        </p:nvSpPr>
        <p:spPr bwMode="auto">
          <a:xfrm>
            <a:off x="28956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63</a:t>
            </a:r>
          </a:p>
        </p:txBody>
      </p:sp>
      <p:sp>
        <p:nvSpPr>
          <p:cNvPr id="111" name="Oval 24"/>
          <p:cNvSpPr>
            <a:spLocks noChangeArrowheads="1"/>
          </p:cNvSpPr>
          <p:nvPr/>
        </p:nvSpPr>
        <p:spPr bwMode="auto">
          <a:xfrm>
            <a:off x="2209800" y="48006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59</a:t>
            </a:r>
            <a:endParaRPr lang="en-US" i="0" dirty="0">
              <a:ea typeface="Arial" charset="0"/>
            </a:endParaRPr>
          </a:p>
        </p:txBody>
      </p:sp>
      <p:sp>
        <p:nvSpPr>
          <p:cNvPr id="112" name="Oval 25"/>
          <p:cNvSpPr>
            <a:spLocks noChangeArrowheads="1"/>
          </p:cNvSpPr>
          <p:nvPr/>
        </p:nvSpPr>
        <p:spPr bwMode="auto">
          <a:xfrm>
            <a:off x="2514600" y="4800600"/>
            <a:ext cx="304800" cy="381000"/>
          </a:xfrm>
          <a:prstGeom prst="ellips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6</a:t>
            </a:r>
            <a:r>
              <a:rPr lang="en-US" i="0" dirty="0"/>
              <a:t>0</a:t>
            </a:r>
          </a:p>
        </p:txBody>
      </p:sp>
      <p:sp>
        <p:nvSpPr>
          <p:cNvPr id="113" name="Oval 26"/>
          <p:cNvSpPr>
            <a:spLocks noChangeArrowheads="1"/>
          </p:cNvSpPr>
          <p:nvPr/>
        </p:nvSpPr>
        <p:spPr bwMode="auto">
          <a:xfrm>
            <a:off x="2819400" y="48006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64</a:t>
            </a:r>
            <a:endParaRPr lang="en-US" i="0" dirty="0">
              <a:ea typeface="Arial" charset="0"/>
            </a:endParaRPr>
          </a:p>
        </p:txBody>
      </p:sp>
      <p:sp>
        <p:nvSpPr>
          <p:cNvPr id="114" name="Oval 27"/>
          <p:cNvSpPr>
            <a:spLocks noChangeArrowheads="1"/>
          </p:cNvSpPr>
          <p:nvPr/>
        </p:nvSpPr>
        <p:spPr bwMode="auto">
          <a:xfrm>
            <a:off x="20574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63</a:t>
            </a: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32004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64</a:t>
            </a:r>
            <a:endParaRPr lang="en-US" i="0" dirty="0">
              <a:ea typeface="Arial" charset="0"/>
            </a:endParaRPr>
          </a:p>
        </p:txBody>
      </p:sp>
      <p:sp>
        <p:nvSpPr>
          <p:cNvPr id="116" name="Oval 29"/>
          <p:cNvSpPr>
            <a:spLocks noChangeArrowheads="1"/>
          </p:cNvSpPr>
          <p:nvPr/>
        </p:nvSpPr>
        <p:spPr bwMode="auto">
          <a:xfrm>
            <a:off x="35052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68</a:t>
            </a:r>
          </a:p>
        </p:txBody>
      </p:sp>
      <p:sp>
        <p:nvSpPr>
          <p:cNvPr id="117" name="Oval 30"/>
          <p:cNvSpPr>
            <a:spLocks noChangeArrowheads="1"/>
          </p:cNvSpPr>
          <p:nvPr/>
        </p:nvSpPr>
        <p:spPr bwMode="auto">
          <a:xfrm>
            <a:off x="3505200" y="48006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59</a:t>
            </a:r>
            <a:endParaRPr lang="en-US" i="0" dirty="0">
              <a:ea typeface="Arial" charset="0"/>
            </a:endParaRPr>
          </a:p>
        </p:txBody>
      </p:sp>
      <p:sp>
        <p:nvSpPr>
          <p:cNvPr id="118" name="Oval 31"/>
          <p:cNvSpPr>
            <a:spLocks noChangeArrowheads="1"/>
          </p:cNvSpPr>
          <p:nvPr/>
        </p:nvSpPr>
        <p:spPr bwMode="auto">
          <a:xfrm>
            <a:off x="3810000" y="4800600"/>
            <a:ext cx="304800" cy="381000"/>
          </a:xfrm>
          <a:prstGeom prst="ellips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6</a:t>
            </a:r>
            <a:r>
              <a:rPr lang="en-US" i="0" dirty="0"/>
              <a:t>0</a:t>
            </a:r>
          </a:p>
        </p:txBody>
      </p:sp>
      <p:sp>
        <p:nvSpPr>
          <p:cNvPr id="119" name="Oval 32"/>
          <p:cNvSpPr>
            <a:spLocks noChangeArrowheads="1"/>
          </p:cNvSpPr>
          <p:nvPr/>
        </p:nvSpPr>
        <p:spPr bwMode="auto">
          <a:xfrm>
            <a:off x="4114800" y="48006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64</a:t>
            </a:r>
          </a:p>
        </p:txBody>
      </p:sp>
      <p:sp>
        <p:nvSpPr>
          <p:cNvPr id="120" name="Oval 33"/>
          <p:cNvSpPr>
            <a:spLocks noChangeArrowheads="1"/>
          </p:cNvSpPr>
          <p:nvPr/>
        </p:nvSpPr>
        <p:spPr bwMode="auto">
          <a:xfrm>
            <a:off x="4114800" y="4343400"/>
            <a:ext cx="304800" cy="381000"/>
          </a:xfrm>
          <a:prstGeom prst="ellipse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6</a:t>
            </a:r>
            <a:r>
              <a:rPr lang="en-US" i="0" dirty="0"/>
              <a:t>0</a:t>
            </a:r>
          </a:p>
        </p:txBody>
      </p:sp>
      <p:sp>
        <p:nvSpPr>
          <p:cNvPr id="121" name="Oval 34"/>
          <p:cNvSpPr>
            <a:spLocks noChangeArrowheads="1"/>
          </p:cNvSpPr>
          <p:nvPr/>
        </p:nvSpPr>
        <p:spPr bwMode="auto">
          <a:xfrm>
            <a:off x="4419600" y="4343400"/>
            <a:ext cx="304800" cy="381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61</a:t>
            </a:r>
            <a:endParaRPr lang="en-US" i="0" dirty="0">
              <a:ea typeface="Arial" charset="0"/>
            </a:endParaRPr>
          </a:p>
        </p:txBody>
      </p:sp>
      <p:sp>
        <p:nvSpPr>
          <p:cNvPr id="122" name="Oval 35"/>
          <p:cNvSpPr>
            <a:spLocks noChangeArrowheads="1"/>
          </p:cNvSpPr>
          <p:nvPr/>
        </p:nvSpPr>
        <p:spPr bwMode="auto">
          <a:xfrm>
            <a:off x="47244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65</a:t>
            </a:r>
          </a:p>
        </p:txBody>
      </p:sp>
      <p:sp>
        <p:nvSpPr>
          <p:cNvPr id="123" name="Oval 36"/>
          <p:cNvSpPr>
            <a:spLocks noChangeArrowheads="1"/>
          </p:cNvSpPr>
          <p:nvPr/>
        </p:nvSpPr>
        <p:spPr bwMode="auto">
          <a:xfrm>
            <a:off x="4800600" y="48006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64</a:t>
            </a:r>
          </a:p>
        </p:txBody>
      </p:sp>
      <p:sp>
        <p:nvSpPr>
          <p:cNvPr id="124" name="Oval 37"/>
          <p:cNvSpPr>
            <a:spLocks noChangeArrowheads="1"/>
          </p:cNvSpPr>
          <p:nvPr/>
        </p:nvSpPr>
        <p:spPr bwMode="auto">
          <a:xfrm>
            <a:off x="5105400" y="48006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65</a:t>
            </a:r>
          </a:p>
        </p:txBody>
      </p:sp>
      <p:sp>
        <p:nvSpPr>
          <p:cNvPr id="125" name="Oval 38"/>
          <p:cNvSpPr>
            <a:spLocks noChangeArrowheads="1"/>
          </p:cNvSpPr>
          <p:nvPr/>
        </p:nvSpPr>
        <p:spPr bwMode="auto">
          <a:xfrm>
            <a:off x="5410200" y="4800600"/>
            <a:ext cx="3048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69</a:t>
            </a:r>
          </a:p>
        </p:txBody>
      </p:sp>
      <p:sp>
        <p:nvSpPr>
          <p:cNvPr id="126" name="Oval 39"/>
          <p:cNvSpPr>
            <a:spLocks noChangeArrowheads="1"/>
          </p:cNvSpPr>
          <p:nvPr/>
        </p:nvSpPr>
        <p:spPr bwMode="auto">
          <a:xfrm>
            <a:off x="52578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63</a:t>
            </a:r>
          </a:p>
        </p:txBody>
      </p:sp>
      <p:sp>
        <p:nvSpPr>
          <p:cNvPr id="127" name="Oval 40"/>
          <p:cNvSpPr>
            <a:spLocks noChangeArrowheads="1"/>
          </p:cNvSpPr>
          <p:nvPr/>
        </p:nvSpPr>
        <p:spPr bwMode="auto">
          <a:xfrm>
            <a:off x="55626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64</a:t>
            </a:r>
          </a:p>
        </p:txBody>
      </p:sp>
      <p:sp>
        <p:nvSpPr>
          <p:cNvPr id="128" name="Oval 41"/>
          <p:cNvSpPr>
            <a:spLocks noChangeArrowheads="1"/>
          </p:cNvSpPr>
          <p:nvPr/>
        </p:nvSpPr>
        <p:spPr bwMode="auto">
          <a:xfrm>
            <a:off x="58674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68</a:t>
            </a:r>
          </a:p>
        </p:txBody>
      </p:sp>
      <p:sp>
        <p:nvSpPr>
          <p:cNvPr id="129" name="Oval 42"/>
          <p:cNvSpPr>
            <a:spLocks noChangeArrowheads="1"/>
          </p:cNvSpPr>
          <p:nvPr/>
        </p:nvSpPr>
        <p:spPr bwMode="auto">
          <a:xfrm>
            <a:off x="6019800" y="48006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64</a:t>
            </a:r>
          </a:p>
        </p:txBody>
      </p:sp>
      <p:sp>
        <p:nvSpPr>
          <p:cNvPr id="130" name="Oval 43"/>
          <p:cNvSpPr>
            <a:spLocks noChangeArrowheads="1"/>
          </p:cNvSpPr>
          <p:nvPr/>
        </p:nvSpPr>
        <p:spPr bwMode="auto">
          <a:xfrm>
            <a:off x="6324600" y="48006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65</a:t>
            </a:r>
          </a:p>
        </p:txBody>
      </p:sp>
      <p:sp>
        <p:nvSpPr>
          <p:cNvPr id="131" name="Oval 44"/>
          <p:cNvSpPr>
            <a:spLocks noChangeArrowheads="1"/>
          </p:cNvSpPr>
          <p:nvPr/>
        </p:nvSpPr>
        <p:spPr bwMode="auto">
          <a:xfrm>
            <a:off x="6629400" y="4800600"/>
            <a:ext cx="3048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69</a:t>
            </a:r>
          </a:p>
        </p:txBody>
      </p:sp>
      <p:sp>
        <p:nvSpPr>
          <p:cNvPr id="132" name="Oval 45"/>
          <p:cNvSpPr>
            <a:spLocks noChangeArrowheads="1"/>
          </p:cNvSpPr>
          <p:nvPr/>
        </p:nvSpPr>
        <p:spPr bwMode="auto">
          <a:xfrm>
            <a:off x="67056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68</a:t>
            </a:r>
          </a:p>
        </p:txBody>
      </p:sp>
      <p:sp>
        <p:nvSpPr>
          <p:cNvPr id="133" name="Oval 46"/>
          <p:cNvSpPr>
            <a:spLocks noChangeArrowheads="1"/>
          </p:cNvSpPr>
          <p:nvPr/>
        </p:nvSpPr>
        <p:spPr bwMode="auto">
          <a:xfrm>
            <a:off x="7010400" y="4343400"/>
            <a:ext cx="304800" cy="3810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i="0" dirty="0">
                <a:ea typeface="Arial" charset="0"/>
              </a:rPr>
              <a:t>69</a:t>
            </a:r>
          </a:p>
        </p:txBody>
      </p:sp>
      <p:sp>
        <p:nvSpPr>
          <p:cNvPr id="134" name="Oval 47"/>
          <p:cNvSpPr>
            <a:spLocks noChangeArrowheads="1"/>
          </p:cNvSpPr>
          <p:nvPr/>
        </p:nvSpPr>
        <p:spPr bwMode="auto">
          <a:xfrm>
            <a:off x="7315200" y="4343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73</a:t>
            </a:r>
            <a:endParaRPr lang="en-US" i="0" dirty="0">
              <a:ea typeface="Arial" charset="0"/>
            </a:endParaRPr>
          </a:p>
        </p:txBody>
      </p:sp>
      <p:sp>
        <p:nvSpPr>
          <p:cNvPr id="135" name="Line 60"/>
          <p:cNvSpPr>
            <a:spLocks noChangeShapeType="1"/>
          </p:cNvSpPr>
          <p:nvPr/>
        </p:nvSpPr>
        <p:spPr bwMode="auto">
          <a:xfrm flipH="1">
            <a:off x="1600200" y="35814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6" name="Line 61"/>
          <p:cNvSpPr>
            <a:spLocks noChangeShapeType="1"/>
          </p:cNvSpPr>
          <p:nvPr/>
        </p:nvSpPr>
        <p:spPr bwMode="auto">
          <a:xfrm>
            <a:off x="19050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" name="Line 62"/>
          <p:cNvSpPr>
            <a:spLocks noChangeShapeType="1"/>
          </p:cNvSpPr>
          <p:nvPr/>
        </p:nvSpPr>
        <p:spPr bwMode="auto">
          <a:xfrm>
            <a:off x="1981200" y="35814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" name="Line 63"/>
          <p:cNvSpPr>
            <a:spLocks noChangeShapeType="1"/>
          </p:cNvSpPr>
          <p:nvPr/>
        </p:nvSpPr>
        <p:spPr bwMode="auto">
          <a:xfrm flipH="1">
            <a:off x="2362200" y="3581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" name="Line 64"/>
          <p:cNvSpPr>
            <a:spLocks noChangeShapeType="1"/>
          </p:cNvSpPr>
          <p:nvPr/>
        </p:nvSpPr>
        <p:spPr bwMode="auto">
          <a:xfrm>
            <a:off x="2667000" y="3581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" name="Line 65"/>
          <p:cNvSpPr>
            <a:spLocks noChangeShapeType="1"/>
          </p:cNvSpPr>
          <p:nvPr/>
        </p:nvSpPr>
        <p:spPr bwMode="auto">
          <a:xfrm>
            <a:off x="2743200" y="35814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1" name="Line 66"/>
          <p:cNvSpPr>
            <a:spLocks noChangeShapeType="1"/>
          </p:cNvSpPr>
          <p:nvPr/>
        </p:nvSpPr>
        <p:spPr bwMode="auto">
          <a:xfrm flipH="1">
            <a:off x="3048000" y="3581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" name="Line 67"/>
          <p:cNvSpPr>
            <a:spLocks noChangeShapeType="1"/>
          </p:cNvSpPr>
          <p:nvPr/>
        </p:nvSpPr>
        <p:spPr bwMode="auto">
          <a:xfrm>
            <a:off x="33528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" name="Line 68"/>
          <p:cNvSpPr>
            <a:spLocks noChangeShapeType="1"/>
          </p:cNvSpPr>
          <p:nvPr/>
        </p:nvSpPr>
        <p:spPr bwMode="auto">
          <a:xfrm>
            <a:off x="3429000" y="3581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" name="Line 69"/>
          <p:cNvSpPr>
            <a:spLocks noChangeShapeType="1"/>
          </p:cNvSpPr>
          <p:nvPr/>
        </p:nvSpPr>
        <p:spPr bwMode="auto">
          <a:xfrm flipH="1">
            <a:off x="37338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5" name="Line 70"/>
          <p:cNvSpPr>
            <a:spLocks noChangeShapeType="1"/>
          </p:cNvSpPr>
          <p:nvPr/>
        </p:nvSpPr>
        <p:spPr bwMode="auto">
          <a:xfrm>
            <a:off x="3962400" y="3581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" name="Line 71"/>
          <p:cNvSpPr>
            <a:spLocks noChangeShapeType="1"/>
          </p:cNvSpPr>
          <p:nvPr/>
        </p:nvSpPr>
        <p:spPr bwMode="auto">
          <a:xfrm>
            <a:off x="39624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7" name="Line 72"/>
          <p:cNvSpPr>
            <a:spLocks noChangeShapeType="1"/>
          </p:cNvSpPr>
          <p:nvPr/>
        </p:nvSpPr>
        <p:spPr bwMode="auto">
          <a:xfrm flipH="1">
            <a:off x="4267200" y="35814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8" name="Line 73"/>
          <p:cNvSpPr>
            <a:spLocks noChangeShapeType="1"/>
          </p:cNvSpPr>
          <p:nvPr/>
        </p:nvSpPr>
        <p:spPr bwMode="auto">
          <a:xfrm>
            <a:off x="45720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" name="Line 74"/>
          <p:cNvSpPr>
            <a:spLocks noChangeShapeType="1"/>
          </p:cNvSpPr>
          <p:nvPr/>
        </p:nvSpPr>
        <p:spPr bwMode="auto">
          <a:xfrm>
            <a:off x="4572000" y="35814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0" name="Line 75"/>
          <p:cNvSpPr>
            <a:spLocks noChangeShapeType="1"/>
          </p:cNvSpPr>
          <p:nvPr/>
        </p:nvSpPr>
        <p:spPr bwMode="auto">
          <a:xfrm flipH="1">
            <a:off x="49530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1" name="Line 76"/>
          <p:cNvSpPr>
            <a:spLocks noChangeShapeType="1"/>
          </p:cNvSpPr>
          <p:nvPr/>
        </p:nvSpPr>
        <p:spPr bwMode="auto">
          <a:xfrm flipH="1">
            <a:off x="5219700" y="3581400"/>
            <a:ext cx="381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2" name="Line 77"/>
          <p:cNvSpPr>
            <a:spLocks noChangeShapeType="1"/>
          </p:cNvSpPr>
          <p:nvPr/>
        </p:nvSpPr>
        <p:spPr bwMode="auto">
          <a:xfrm>
            <a:off x="5257800" y="3657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" name="Line 78"/>
          <p:cNvSpPr>
            <a:spLocks noChangeShapeType="1"/>
          </p:cNvSpPr>
          <p:nvPr/>
        </p:nvSpPr>
        <p:spPr bwMode="auto">
          <a:xfrm flipH="1">
            <a:off x="5486400" y="35814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" name="Line 79"/>
          <p:cNvSpPr>
            <a:spLocks noChangeShapeType="1"/>
          </p:cNvSpPr>
          <p:nvPr/>
        </p:nvSpPr>
        <p:spPr bwMode="auto">
          <a:xfrm flipH="1">
            <a:off x="5715000" y="35814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" name="Line 80"/>
          <p:cNvSpPr>
            <a:spLocks noChangeShapeType="1"/>
          </p:cNvSpPr>
          <p:nvPr/>
        </p:nvSpPr>
        <p:spPr bwMode="auto">
          <a:xfrm>
            <a:off x="5867400" y="3581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" name="Line 81"/>
          <p:cNvSpPr>
            <a:spLocks noChangeShapeType="1"/>
          </p:cNvSpPr>
          <p:nvPr/>
        </p:nvSpPr>
        <p:spPr bwMode="auto">
          <a:xfrm flipH="1">
            <a:off x="6172200" y="3581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7" name="Line 82"/>
          <p:cNvSpPr>
            <a:spLocks noChangeShapeType="1"/>
          </p:cNvSpPr>
          <p:nvPr/>
        </p:nvSpPr>
        <p:spPr bwMode="auto">
          <a:xfrm>
            <a:off x="6477000" y="3581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" name="Line 83"/>
          <p:cNvSpPr>
            <a:spLocks noChangeShapeType="1"/>
          </p:cNvSpPr>
          <p:nvPr/>
        </p:nvSpPr>
        <p:spPr bwMode="auto">
          <a:xfrm>
            <a:off x="6553200" y="35814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" name="Line 84"/>
          <p:cNvSpPr>
            <a:spLocks noChangeShapeType="1"/>
          </p:cNvSpPr>
          <p:nvPr/>
        </p:nvSpPr>
        <p:spPr bwMode="auto">
          <a:xfrm flipH="1">
            <a:off x="6858000" y="35814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0" name="Line 85"/>
          <p:cNvSpPr>
            <a:spLocks noChangeShapeType="1"/>
          </p:cNvSpPr>
          <p:nvPr/>
        </p:nvSpPr>
        <p:spPr bwMode="auto">
          <a:xfrm>
            <a:off x="71628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1" name="Line 86"/>
          <p:cNvSpPr>
            <a:spLocks noChangeShapeType="1"/>
          </p:cNvSpPr>
          <p:nvPr/>
        </p:nvSpPr>
        <p:spPr bwMode="auto">
          <a:xfrm>
            <a:off x="7239000" y="35052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>
          <a:xfrm>
            <a:off x="185956" y="5410200"/>
            <a:ext cx="876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 fontAlgn="auto">
              <a:spcAft>
                <a:spcPts val="0"/>
              </a:spcAft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  <a:cs typeface="Times New Roman" pitchFamily="18" charset="0"/>
              </a:rPr>
              <a:t>the optimal coin combination for 69 cents is computed </a:t>
            </a:r>
            <a:r>
              <a:rPr lang="en-US" altLang="en-US" sz="2200" b="1" dirty="0">
                <a:latin typeface="Calibri" panose="020F0502020204030204" pitchFamily="34" charset="0"/>
                <a:cs typeface="Times New Roman" pitchFamily="18" charset="0"/>
              </a:rPr>
              <a:t>6</a:t>
            </a:r>
            <a:r>
              <a:rPr lang="en-US" altLang="en-US" sz="2200" dirty="0">
                <a:latin typeface="Calibri" panose="020F0502020204030204" pitchFamily="34" charset="0"/>
                <a:cs typeface="Times New Roman" pitchFamily="18" charset="0"/>
              </a:rPr>
              <a:t> times!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2" name="Rectangle 3"/>
          <p:cNvSpPr txBox="1">
            <a:spLocks noChangeArrowheads="1"/>
          </p:cNvSpPr>
          <p:nvPr/>
        </p:nvSpPr>
        <p:spPr>
          <a:xfrm>
            <a:off x="185956" y="5943600"/>
            <a:ext cx="8763000" cy="459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 fontAlgn="auto">
              <a:spcAft>
                <a:spcPts val="0"/>
              </a:spcAft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  <a:cs typeface="Times New Roman" pitchFamily="18" charset="0"/>
              </a:rPr>
              <a:t>the optimal coin combination for 30 cents is computed </a:t>
            </a:r>
            <a:r>
              <a:rPr lang="en-US" altLang="en-US" sz="2200" b="1" dirty="0">
                <a:latin typeface="Calibri" panose="020F0502020204030204" pitchFamily="34" charset="0"/>
                <a:cs typeface="Times New Roman" pitchFamily="18" charset="0"/>
              </a:rPr>
              <a:t>trillions</a:t>
            </a:r>
            <a:r>
              <a:rPr lang="en-US" altLang="en-US" sz="2200" dirty="0">
                <a:latin typeface="Calibri" panose="020F0502020204030204" pitchFamily="34" charset="0"/>
                <a:cs typeface="Times New Roman" pitchFamily="18" charset="0"/>
              </a:rPr>
              <a:t> of times!</a:t>
            </a:r>
          </a:p>
        </p:txBody>
      </p:sp>
      <p:sp>
        <p:nvSpPr>
          <p:cNvPr id="164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  <a:cs typeface="Arial" charset="0"/>
              </a:rPr>
              <a:t>The Recursive Tree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1A8E7A-8E90-4749-924A-5D0A1391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31524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6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6400800" cy="2209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b="1" dirty="0">
                <a:ea typeface="Arial" charset="0"/>
                <a:cs typeface="Times New Roman" charset="0"/>
              </a:rPr>
              <a:t>Hint. </a:t>
            </a:r>
            <a:r>
              <a:rPr lang="en-US" sz="2400" dirty="0" err="1">
                <a:ea typeface="Arial" charset="0"/>
                <a:cs typeface="Times New Roman" charset="0"/>
              </a:rPr>
              <a:t>Wouldn</a:t>
            </a:r>
            <a:r>
              <a:rPr lang="ja-JP" altLang="en-US" sz="2400" dirty="0">
                <a:ea typeface="Arial" charset="0"/>
                <a:cs typeface="Times New Roman" charset="0"/>
              </a:rPr>
              <a:t>’</a:t>
            </a:r>
            <a:r>
              <a:rPr lang="en-US" sz="2400" dirty="0">
                <a:ea typeface="Arial" charset="0"/>
                <a:cs typeface="Times New Roman" charset="0"/>
              </a:rPr>
              <a:t>t it be nice to know all the values of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400" i="1" dirty="0" err="1">
                <a:ea typeface="Arial" charset="0"/>
                <a:cs typeface="Times New Roman" charset="0"/>
              </a:rPr>
              <a:t>MinNumCoins</a:t>
            </a:r>
            <a:r>
              <a:rPr lang="en-US" sz="2400" dirty="0">
                <a:ea typeface="Arial" charset="0"/>
                <a:cs typeface="Times New Roman" charset="0"/>
              </a:rPr>
              <a:t>(</a:t>
            </a:r>
            <a:r>
              <a:rPr lang="en-US" sz="2400" i="1" dirty="0">
                <a:ea typeface="Arial" charset="0"/>
                <a:cs typeface="Times New Roman" charset="0"/>
              </a:rPr>
              <a:t>money</a:t>
            </a:r>
            <a:r>
              <a:rPr lang="en-US" sz="2400" dirty="0">
                <a:ea typeface="Arial" charset="0"/>
                <a:cs typeface="Times New Roman" charset="0"/>
              </a:rPr>
              <a:t> – </a:t>
            </a:r>
            <a:r>
              <a:rPr lang="en-US" sz="2400" i="1" dirty="0" err="1">
                <a:ea typeface="Arial" charset="0"/>
                <a:cs typeface="Times New Roman" charset="0"/>
              </a:rPr>
              <a:t>coin</a:t>
            </a:r>
            <a:r>
              <a:rPr lang="en-US" sz="2400" i="1" baseline="-25000" dirty="0" err="1">
                <a:ea typeface="Arial" charset="0"/>
                <a:cs typeface="Times New Roman" charset="0"/>
              </a:rPr>
              <a:t>i</a:t>
            </a:r>
            <a:r>
              <a:rPr lang="en-US" sz="2400" dirty="0">
                <a:ea typeface="Arial" charset="0"/>
                <a:cs typeface="Times New Roman" charset="0"/>
              </a:rPr>
              <a:t>)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z="2400" dirty="0">
                <a:ea typeface="Arial" charset="0"/>
                <a:cs typeface="Times New Roman" charset="0"/>
              </a:rPr>
              <a:t>by the time we need to compute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sz="2400" i="1" dirty="0" err="1">
                <a:ea typeface="Arial" charset="0"/>
                <a:cs typeface="Times New Roman" charset="0"/>
              </a:rPr>
              <a:t>MinNumCoins</a:t>
            </a:r>
            <a:r>
              <a:rPr lang="en-US" sz="2400" dirty="0">
                <a:ea typeface="Arial" charset="0"/>
                <a:cs typeface="Times New Roman" charset="0"/>
              </a:rPr>
              <a:t>(</a:t>
            </a:r>
            <a:r>
              <a:rPr lang="en-US" sz="2400" i="1" dirty="0">
                <a:ea typeface="Arial" charset="0"/>
                <a:cs typeface="Times New Roman" charset="0"/>
              </a:rPr>
              <a:t>money</a:t>
            </a:r>
            <a:r>
              <a:rPr lang="en-US" sz="2400" dirty="0">
                <a:ea typeface="Arial" charset="0"/>
                <a:cs typeface="Times New Roman" charset="0"/>
              </a:rPr>
              <a:t>)? 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400" dirty="0">
              <a:latin typeface="Calibri" charset="0"/>
              <a:ea typeface="Arial" charset="0"/>
              <a:cs typeface="Times New Roman" charset="0"/>
            </a:endParaRPr>
          </a:p>
        </p:txBody>
      </p:sp>
      <p:sp>
        <p:nvSpPr>
          <p:cNvPr id="665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charset="0"/>
                <a:cs typeface="Arial" charset="0"/>
              </a:rPr>
              <a:t>Changing Money by Dynamic Programming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990601" y="3810000"/>
            <a:ext cx="6400800" cy="2209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400" dirty="0">
                <a:latin typeface="Calibri" charset="0"/>
                <a:ea typeface="Arial" charset="0"/>
                <a:cs typeface="Times New Roman" charset="0"/>
              </a:rPr>
              <a:t>Instead of the time-consuming calls:    </a:t>
            </a:r>
          </a:p>
          <a:p>
            <a:pPr algn="ctr" fontAlgn="auto">
              <a:lnSpc>
                <a:spcPct val="130000"/>
              </a:lnSpc>
              <a:spcAft>
                <a:spcPts val="0"/>
              </a:spcAft>
              <a:buFontTx/>
              <a:buNone/>
            </a:pPr>
            <a:r>
              <a:rPr lang="en-US" sz="2400" b="1" dirty="0" err="1">
                <a:latin typeface="Calibri" charset="0"/>
                <a:ea typeface="Arial" charset="0"/>
                <a:cs typeface="Times New Roman" charset="0"/>
              </a:rPr>
              <a:t>RecursiveChange</a:t>
            </a:r>
            <a:r>
              <a:rPr lang="en-US" sz="2400" i="1" dirty="0">
                <a:latin typeface="Calibri" charset="0"/>
                <a:ea typeface="Arial" charset="0"/>
                <a:cs typeface="Times New Roman" charset="0"/>
              </a:rPr>
              <a:t>(money-</a:t>
            </a:r>
            <a:r>
              <a:rPr lang="en-US" sz="2400" i="1" dirty="0" err="1">
                <a:latin typeface="Calibri" charset="0"/>
                <a:ea typeface="Arial" charset="0"/>
                <a:cs typeface="Times New Roman" charset="0"/>
              </a:rPr>
              <a:t>coin</a:t>
            </a:r>
            <a:r>
              <a:rPr lang="en-US" sz="2400" i="1" baseline="-25000" dirty="0" err="1">
                <a:latin typeface="Calibri" charset="0"/>
                <a:ea typeface="Arial" charset="0"/>
                <a:cs typeface="Times New Roman" charset="0"/>
              </a:rPr>
              <a:t>i</a:t>
            </a:r>
            <a:r>
              <a:rPr lang="en-US" sz="2400" i="1" dirty="0">
                <a:latin typeface="Calibri" charset="0"/>
                <a:ea typeface="Arial" charset="0"/>
                <a:cs typeface="Times New Roman" charset="0"/>
              </a:rPr>
              <a:t>, </a:t>
            </a:r>
            <a:r>
              <a:rPr lang="en-US" sz="2400" b="1" i="1" dirty="0">
                <a:latin typeface="Calibri" charset="0"/>
                <a:ea typeface="Arial" charset="0"/>
                <a:cs typeface="Times New Roman" charset="0"/>
              </a:rPr>
              <a:t>Coins</a:t>
            </a:r>
            <a:r>
              <a:rPr lang="en-US" sz="2400" i="1" dirty="0">
                <a:latin typeface="Calibri" charset="0"/>
                <a:ea typeface="Arial" charset="0"/>
                <a:cs typeface="Times New Roman" charset="0"/>
              </a:rPr>
              <a:t>, d)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</a:pPr>
            <a:r>
              <a:rPr lang="en-US" sz="2400" dirty="0">
                <a:latin typeface="Calibri" charset="0"/>
                <a:ea typeface="Arial" charset="0"/>
                <a:cs typeface="Times New Roman" charset="0"/>
              </a:rPr>
              <a:t>we would simply look up the values of </a:t>
            </a:r>
          </a:p>
          <a:p>
            <a:pPr algn="ctr" fontAlgn="auto">
              <a:lnSpc>
                <a:spcPct val="130000"/>
              </a:lnSpc>
              <a:spcAft>
                <a:spcPts val="0"/>
              </a:spcAft>
              <a:buFontTx/>
              <a:buNone/>
            </a:pPr>
            <a:r>
              <a:rPr lang="en-US" sz="2400" i="1" dirty="0" err="1">
                <a:latin typeface="Calibri" charset="0"/>
                <a:ea typeface="Arial" charset="0"/>
                <a:cs typeface="Times New Roman" charset="0"/>
              </a:rPr>
              <a:t>MinNumCoins</a:t>
            </a:r>
            <a:r>
              <a:rPr lang="en-US" sz="2400" i="1" dirty="0">
                <a:latin typeface="Calibri" charset="0"/>
                <a:ea typeface="Arial" charset="0"/>
                <a:cs typeface="Times New Roman" charset="0"/>
              </a:rPr>
              <a:t>(money - </a:t>
            </a:r>
            <a:r>
              <a:rPr lang="en-US" sz="2400" i="1" dirty="0" err="1">
                <a:latin typeface="Calibri" charset="0"/>
                <a:ea typeface="Arial" charset="0"/>
                <a:cs typeface="Times New Roman" charset="0"/>
              </a:rPr>
              <a:t>coin</a:t>
            </a:r>
            <a:r>
              <a:rPr lang="en-US" sz="2400" i="1" baseline="-25000" dirty="0" err="1">
                <a:latin typeface="Calibri" charset="0"/>
                <a:ea typeface="Arial" charset="0"/>
                <a:cs typeface="Times New Roman" charset="0"/>
              </a:rPr>
              <a:t>i</a:t>
            </a:r>
            <a:r>
              <a:rPr lang="en-US" sz="2400" i="1" dirty="0">
                <a:latin typeface="Calibri" charset="0"/>
                <a:ea typeface="Arial" charset="0"/>
                <a:cs typeface="Times New Roman" charset="0"/>
              </a:rPr>
              <a:t>)</a:t>
            </a:r>
            <a:r>
              <a:rPr lang="en-US" sz="2400" dirty="0">
                <a:latin typeface="Calibri" charset="0"/>
                <a:ea typeface="Arial" charset="0"/>
                <a:cs typeface="Times New Roman" charset="0"/>
              </a:rPr>
              <a:t> </a:t>
            </a:r>
          </a:p>
        </p:txBody>
      </p:sp>
      <p:pic>
        <p:nvPicPr>
          <p:cNvPr id="5" name="Picture 5" descr="http://www.gstatic.com/hostedimg/1776f53b0733b3e0_land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87" y="1328738"/>
            <a:ext cx="145658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50585" y="350837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>
                <a:latin typeface="Calibri" charset="0"/>
              </a:rPr>
              <a:t>Richard </a:t>
            </a:r>
          </a:p>
          <a:p>
            <a:pPr algn="ctr" eaLnBrk="1" hangingPunct="1"/>
            <a:r>
              <a:rPr lang="en-US" sz="2000" i="0" dirty="0">
                <a:latin typeface="Calibri" charset="0"/>
              </a:rPr>
              <a:t>Bellman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07D131-A647-3749-98D1-598B2946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406475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These Three A-domains Do Not Look Similar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YAFDLGYTCMFPVLLGGGELHIVQKETYTAPDEIAHYIKEHGITYIKLTPSLFHTIVNTASFAFDANFESLRLIVLGGEKIIPIDVIAFRKMYGHTEFINHYGPTEATIGA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AFDVSAGDFARALLTGGQLIVCPNEVKMDPASLYAIIKKYDITIFEATPALVIPLMEYIYEQKLDISQLQILIVGSDSCSMEDFKTLVSRFGSTIRIVNSYGVTEACIDS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IAFDASSWEIYAPLLNGGTVVCIDYYTTIDIKALEAVFKQHHIRGAMLPPALLKQCLVSAPTMISSLEILFAAGDRLSSQDAILARRAVGSGVYNAYGPTENTVLS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08E62-A0E7-E04F-A6CD-8E55A3BF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846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ChangeArrowheads="1"/>
          </p:cNvSpPr>
          <p:nvPr/>
        </p:nvSpPr>
        <p:spPr bwMode="auto">
          <a:xfrm>
            <a:off x="381000" y="1219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Given the denominations </a:t>
            </a:r>
            <a:r>
              <a:rPr lang="en-US" altLang="en-US" i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6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</a:t>
            </a:r>
            <a:r>
              <a:rPr lang="en-US" altLang="en-US" i="0" dirty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5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and </a:t>
            </a:r>
            <a:r>
              <a:rPr lang="en-US" altLang="en-US" i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1</a:t>
            </a:r>
            <a:r>
              <a:rPr lang="en-US" altLang="en-US" i="0" dirty="0">
                <a:latin typeface="Calibri" panose="020F0502020204030204" pitchFamily="34" charset="0"/>
                <a:ea typeface="+mn-ea"/>
                <a:cs typeface="Times New Roman" pitchFamily="18" charset="0"/>
              </a:rPr>
              <a:t>, what is the minimum number of coins needed to change 9 cents? 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i="0" dirty="0"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7587" name="Text Box 12"/>
          <p:cNvSpPr txBox="1">
            <a:spLocks noChangeArrowheads="1"/>
          </p:cNvSpPr>
          <p:nvPr/>
        </p:nvSpPr>
        <p:spPr bwMode="auto">
          <a:xfrm>
            <a:off x="3352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7588" name="Text Box 13"/>
          <p:cNvSpPr txBox="1">
            <a:spLocks noChangeArrowheads="1"/>
          </p:cNvSpPr>
          <p:nvPr/>
        </p:nvSpPr>
        <p:spPr bwMode="auto">
          <a:xfrm>
            <a:off x="3733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7589" name="Text Box 14"/>
          <p:cNvSpPr txBox="1">
            <a:spLocks noChangeArrowheads="1"/>
          </p:cNvSpPr>
          <p:nvPr/>
        </p:nvSpPr>
        <p:spPr bwMode="auto">
          <a:xfrm>
            <a:off x="4114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4495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67591" name="Text Box 16"/>
          <p:cNvSpPr txBox="1">
            <a:spLocks noChangeArrowheads="1"/>
          </p:cNvSpPr>
          <p:nvPr/>
        </p:nvSpPr>
        <p:spPr bwMode="auto">
          <a:xfrm>
            <a:off x="4876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67592" name="Text Box 17"/>
          <p:cNvSpPr txBox="1">
            <a:spLocks noChangeArrowheads="1"/>
          </p:cNvSpPr>
          <p:nvPr/>
        </p:nvSpPr>
        <p:spPr bwMode="auto">
          <a:xfrm>
            <a:off x="5257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67593" name="Text Box 18"/>
          <p:cNvSpPr txBox="1">
            <a:spLocks noChangeArrowheads="1"/>
          </p:cNvSpPr>
          <p:nvPr/>
        </p:nvSpPr>
        <p:spPr bwMode="auto">
          <a:xfrm>
            <a:off x="5638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67594" name="Text Box 19"/>
          <p:cNvSpPr txBox="1">
            <a:spLocks noChangeArrowheads="1"/>
          </p:cNvSpPr>
          <p:nvPr/>
        </p:nvSpPr>
        <p:spPr bwMode="auto">
          <a:xfrm>
            <a:off x="6019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7595" name="Text Box 20"/>
          <p:cNvSpPr txBox="1">
            <a:spLocks noChangeArrowheads="1"/>
          </p:cNvSpPr>
          <p:nvPr/>
        </p:nvSpPr>
        <p:spPr bwMode="auto">
          <a:xfrm>
            <a:off x="6400800" y="2209800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67596" name="Text Box 21"/>
          <p:cNvSpPr txBox="1">
            <a:spLocks noChangeArrowheads="1"/>
          </p:cNvSpPr>
          <p:nvPr/>
        </p:nvSpPr>
        <p:spPr bwMode="auto">
          <a:xfrm>
            <a:off x="67818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67597" name="Text Box 22"/>
          <p:cNvSpPr txBox="1">
            <a:spLocks noChangeArrowheads="1"/>
          </p:cNvSpPr>
          <p:nvPr/>
        </p:nvSpPr>
        <p:spPr bwMode="auto">
          <a:xfrm>
            <a:off x="3352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9713" name="Text Box 23"/>
          <p:cNvSpPr txBox="1">
            <a:spLocks noChangeArrowheads="1"/>
          </p:cNvSpPr>
          <p:nvPr/>
        </p:nvSpPr>
        <p:spPr bwMode="auto">
          <a:xfrm>
            <a:off x="3733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714" name="Text Box 24"/>
          <p:cNvSpPr txBox="1">
            <a:spLocks noChangeArrowheads="1"/>
          </p:cNvSpPr>
          <p:nvPr/>
        </p:nvSpPr>
        <p:spPr bwMode="auto">
          <a:xfrm>
            <a:off x="4114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9715" name="Text Box 25"/>
          <p:cNvSpPr txBox="1">
            <a:spLocks noChangeArrowheads="1"/>
          </p:cNvSpPr>
          <p:nvPr/>
        </p:nvSpPr>
        <p:spPr bwMode="auto">
          <a:xfrm>
            <a:off x="4495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9716" name="Text Box 26"/>
          <p:cNvSpPr txBox="1">
            <a:spLocks noChangeArrowheads="1"/>
          </p:cNvSpPr>
          <p:nvPr/>
        </p:nvSpPr>
        <p:spPr bwMode="auto">
          <a:xfrm>
            <a:off x="4876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9718" name="Text Box 28"/>
          <p:cNvSpPr txBox="1">
            <a:spLocks noChangeArrowheads="1"/>
          </p:cNvSpPr>
          <p:nvPr/>
        </p:nvSpPr>
        <p:spPr bwMode="auto">
          <a:xfrm>
            <a:off x="5638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719" name="Text Box 29"/>
          <p:cNvSpPr txBox="1">
            <a:spLocks noChangeArrowheads="1"/>
          </p:cNvSpPr>
          <p:nvPr/>
        </p:nvSpPr>
        <p:spPr bwMode="auto">
          <a:xfrm>
            <a:off x="6019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7604" name="Text Box 30"/>
          <p:cNvSpPr txBox="1">
            <a:spLocks noChangeArrowheads="1"/>
          </p:cNvSpPr>
          <p:nvPr/>
        </p:nvSpPr>
        <p:spPr bwMode="auto">
          <a:xfrm>
            <a:off x="6400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solidFill>
                  <a:srgbClr val="C0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67605" name="Text Box 31"/>
          <p:cNvSpPr txBox="1">
            <a:spLocks noChangeArrowheads="1"/>
          </p:cNvSpPr>
          <p:nvPr/>
        </p:nvSpPr>
        <p:spPr bwMode="auto">
          <a:xfrm>
            <a:off x="6781800" y="2667000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7606" name="Text Box 32"/>
          <p:cNvSpPr txBox="1">
            <a:spLocks noChangeArrowheads="1"/>
          </p:cNvSpPr>
          <p:nvPr/>
        </p:nvSpPr>
        <p:spPr bwMode="auto">
          <a:xfrm>
            <a:off x="1905000" y="22098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i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7607" name="Text Box 33"/>
          <p:cNvSpPr txBox="1">
            <a:spLocks noChangeArrowheads="1"/>
          </p:cNvSpPr>
          <p:nvPr/>
        </p:nvSpPr>
        <p:spPr bwMode="auto">
          <a:xfrm>
            <a:off x="1771650" y="2203450"/>
            <a:ext cx="106680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C00000"/>
                </a:solidFill>
                <a:latin typeface="Calibri" charset="0"/>
                <a:cs typeface="Arial" charset="0"/>
              </a:rPr>
              <a:t>money</a:t>
            </a:r>
          </a:p>
        </p:txBody>
      </p:sp>
      <p:sp>
        <p:nvSpPr>
          <p:cNvPr id="67608" name="Text Box 34"/>
          <p:cNvSpPr txBox="1">
            <a:spLocks noChangeArrowheads="1"/>
          </p:cNvSpPr>
          <p:nvPr/>
        </p:nvSpPr>
        <p:spPr bwMode="auto">
          <a:xfrm>
            <a:off x="952500" y="2667000"/>
            <a:ext cx="190500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 dirty="0" err="1">
                <a:latin typeface="Calibri" charset="0"/>
                <a:cs typeface="Arial" charset="0"/>
              </a:rPr>
              <a:t>MinNumCoins</a:t>
            </a:r>
            <a:endParaRPr lang="en-US" sz="2000" i="1" dirty="0">
              <a:latin typeface="Calibri" charset="0"/>
              <a:cs typeface="Arial" charset="0"/>
            </a:endParaRPr>
          </a:p>
        </p:txBody>
      </p:sp>
      <p:sp>
        <p:nvSpPr>
          <p:cNvPr id="6760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Changing Money by Dynamic Programming</a:t>
            </a:r>
          </a:p>
        </p:txBody>
      </p:sp>
      <p:sp>
        <p:nvSpPr>
          <p:cNvPr id="67610" name="Text Box 21"/>
          <p:cNvSpPr txBox="1">
            <a:spLocks noChangeArrowheads="1"/>
          </p:cNvSpPr>
          <p:nvPr/>
        </p:nvSpPr>
        <p:spPr bwMode="auto">
          <a:xfrm>
            <a:off x="7315200" y="2209800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67611" name="Text Box 21"/>
          <p:cNvSpPr txBox="1">
            <a:spLocks noChangeArrowheads="1"/>
          </p:cNvSpPr>
          <p:nvPr/>
        </p:nvSpPr>
        <p:spPr bwMode="auto">
          <a:xfrm>
            <a:off x="7848600" y="2214563"/>
            <a:ext cx="5334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67612" name="Text Box 31"/>
          <p:cNvSpPr txBox="1">
            <a:spLocks noChangeArrowheads="1"/>
          </p:cNvSpPr>
          <p:nvPr/>
        </p:nvSpPr>
        <p:spPr bwMode="auto">
          <a:xfrm>
            <a:off x="73263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67613" name="Text Box 31"/>
          <p:cNvSpPr txBox="1">
            <a:spLocks noChangeArrowheads="1"/>
          </p:cNvSpPr>
          <p:nvPr/>
        </p:nvSpPr>
        <p:spPr bwMode="auto">
          <a:xfrm>
            <a:off x="7859713" y="2670175"/>
            <a:ext cx="5334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endParaRPr lang="en-US" sz="2000" b="1" i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7616" name="Text Box 12"/>
          <p:cNvSpPr txBox="1">
            <a:spLocks noChangeArrowheads="1"/>
          </p:cNvSpPr>
          <p:nvPr/>
        </p:nvSpPr>
        <p:spPr bwMode="auto">
          <a:xfrm>
            <a:off x="2971800" y="2214563"/>
            <a:ext cx="381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i="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67617" name="Text Box 22"/>
          <p:cNvSpPr txBox="1">
            <a:spLocks noChangeArrowheads="1"/>
          </p:cNvSpPr>
          <p:nvPr/>
        </p:nvSpPr>
        <p:spPr bwMode="auto">
          <a:xfrm>
            <a:off x="2971800" y="2667000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5257800" y="2670175"/>
            <a:ext cx="3810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algn="ctr"/>
            <a:r>
              <a:rPr lang="en-US" sz="2000" b="1" i="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7619" name="Freeform 122"/>
          <p:cNvSpPr>
            <a:spLocks/>
          </p:cNvSpPr>
          <p:nvPr/>
        </p:nvSpPr>
        <p:spPr bwMode="auto">
          <a:xfrm flipV="1">
            <a:off x="3543300" y="3089275"/>
            <a:ext cx="381000" cy="157163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0" name="Freeform 122"/>
          <p:cNvSpPr>
            <a:spLocks/>
          </p:cNvSpPr>
          <p:nvPr/>
        </p:nvSpPr>
        <p:spPr bwMode="auto">
          <a:xfrm flipV="1">
            <a:off x="3924300" y="3097213"/>
            <a:ext cx="381000" cy="157162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1" name="Freeform 122"/>
          <p:cNvSpPr>
            <a:spLocks/>
          </p:cNvSpPr>
          <p:nvPr/>
        </p:nvSpPr>
        <p:spPr bwMode="auto">
          <a:xfrm flipV="1">
            <a:off x="4305300" y="3089275"/>
            <a:ext cx="381000" cy="157163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2" name="Freeform 122"/>
          <p:cNvSpPr>
            <a:spLocks/>
          </p:cNvSpPr>
          <p:nvPr/>
        </p:nvSpPr>
        <p:spPr bwMode="auto">
          <a:xfrm flipV="1">
            <a:off x="3162300" y="3094038"/>
            <a:ext cx="381000" cy="157162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3" name="Freeform 122"/>
          <p:cNvSpPr>
            <a:spLocks/>
          </p:cNvSpPr>
          <p:nvPr/>
        </p:nvSpPr>
        <p:spPr bwMode="auto">
          <a:xfrm flipV="1">
            <a:off x="4686300" y="3082925"/>
            <a:ext cx="381000" cy="157163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4" name="Freeform 122"/>
          <p:cNvSpPr>
            <a:spLocks/>
          </p:cNvSpPr>
          <p:nvPr/>
        </p:nvSpPr>
        <p:spPr bwMode="auto">
          <a:xfrm flipV="1">
            <a:off x="5067300" y="3097213"/>
            <a:ext cx="381000" cy="157162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5" name="Freeform 122"/>
          <p:cNvSpPr>
            <a:spLocks/>
          </p:cNvSpPr>
          <p:nvPr/>
        </p:nvSpPr>
        <p:spPr bwMode="auto">
          <a:xfrm flipV="1">
            <a:off x="5448300" y="3076575"/>
            <a:ext cx="381000" cy="158750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6" name="Freeform 122"/>
          <p:cNvSpPr>
            <a:spLocks/>
          </p:cNvSpPr>
          <p:nvPr/>
        </p:nvSpPr>
        <p:spPr bwMode="auto">
          <a:xfrm flipV="1">
            <a:off x="5829300" y="3097213"/>
            <a:ext cx="381000" cy="157162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7" name="Freeform 122"/>
          <p:cNvSpPr>
            <a:spLocks/>
          </p:cNvSpPr>
          <p:nvPr/>
        </p:nvSpPr>
        <p:spPr bwMode="auto">
          <a:xfrm flipV="1">
            <a:off x="6192838" y="3089275"/>
            <a:ext cx="381000" cy="157163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8" name="Freeform 122"/>
          <p:cNvSpPr>
            <a:spLocks/>
          </p:cNvSpPr>
          <p:nvPr/>
        </p:nvSpPr>
        <p:spPr bwMode="auto">
          <a:xfrm flipV="1">
            <a:off x="3048000" y="3097213"/>
            <a:ext cx="1990725" cy="523875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67629" name="Freeform 122"/>
          <p:cNvSpPr>
            <a:spLocks/>
          </p:cNvSpPr>
          <p:nvPr/>
        </p:nvSpPr>
        <p:spPr bwMode="auto">
          <a:xfrm flipV="1">
            <a:off x="3371850" y="3097213"/>
            <a:ext cx="1990725" cy="523875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30" name="Freeform 122"/>
          <p:cNvSpPr>
            <a:spLocks/>
          </p:cNvSpPr>
          <p:nvPr/>
        </p:nvSpPr>
        <p:spPr bwMode="auto">
          <a:xfrm flipV="1">
            <a:off x="4191000" y="3082925"/>
            <a:ext cx="1990725" cy="522288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31" name="Freeform 122"/>
          <p:cNvSpPr>
            <a:spLocks/>
          </p:cNvSpPr>
          <p:nvPr/>
        </p:nvSpPr>
        <p:spPr bwMode="auto">
          <a:xfrm flipV="1">
            <a:off x="3786188" y="3076575"/>
            <a:ext cx="1990725" cy="523875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32" name="Freeform 122"/>
          <p:cNvSpPr>
            <a:spLocks/>
          </p:cNvSpPr>
          <p:nvPr/>
        </p:nvSpPr>
        <p:spPr bwMode="auto">
          <a:xfrm flipV="1">
            <a:off x="4560888" y="3074988"/>
            <a:ext cx="1990725" cy="523875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" name="Freeform 122"/>
          <p:cNvSpPr>
            <a:spLocks/>
          </p:cNvSpPr>
          <p:nvPr/>
        </p:nvSpPr>
        <p:spPr bwMode="auto">
          <a:xfrm flipV="1">
            <a:off x="3098800" y="3060700"/>
            <a:ext cx="2438400" cy="825500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Freeform 122"/>
          <p:cNvSpPr>
            <a:spLocks/>
          </p:cNvSpPr>
          <p:nvPr/>
        </p:nvSpPr>
        <p:spPr bwMode="auto">
          <a:xfrm flipV="1">
            <a:off x="3441700" y="3073400"/>
            <a:ext cx="2438400" cy="825500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eeform 122"/>
          <p:cNvSpPr>
            <a:spLocks/>
          </p:cNvSpPr>
          <p:nvPr/>
        </p:nvSpPr>
        <p:spPr bwMode="auto">
          <a:xfrm flipV="1">
            <a:off x="3835400" y="3073400"/>
            <a:ext cx="2438400" cy="825500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Freeform 122"/>
          <p:cNvSpPr>
            <a:spLocks/>
          </p:cNvSpPr>
          <p:nvPr/>
        </p:nvSpPr>
        <p:spPr bwMode="auto">
          <a:xfrm flipV="1">
            <a:off x="4241800" y="3086100"/>
            <a:ext cx="2438400" cy="825500"/>
          </a:xfrm>
          <a:custGeom>
            <a:avLst/>
            <a:gdLst>
              <a:gd name="T0" fmla="*/ 2147483647 w 288"/>
              <a:gd name="T1" fmla="*/ 2147483647 h 48"/>
              <a:gd name="T2" fmla="*/ 2147483647 w 288"/>
              <a:gd name="T3" fmla="*/ 0 h 48"/>
              <a:gd name="T4" fmla="*/ 0 w 288"/>
              <a:gd name="T5" fmla="*/ 2147483647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288" y="48"/>
                </a:moveTo>
                <a:cubicBezTo>
                  <a:pt x="216" y="24"/>
                  <a:pt x="144" y="0"/>
                  <a:pt x="96" y="0"/>
                </a:cubicBezTo>
                <a:cubicBezTo>
                  <a:pt x="48" y="0"/>
                  <a:pt x="24" y="24"/>
                  <a:pt x="0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31A825-B9B6-554C-893D-BA2A78D3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67631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9" grpId="0" animBg="1"/>
      <p:bldP spid="67620" grpId="0" animBg="1"/>
      <p:bldP spid="67621" grpId="0" animBg="1"/>
      <p:bldP spid="67622" grpId="0" animBg="1"/>
      <p:bldP spid="67623" grpId="0" animBg="1"/>
      <p:bldP spid="67624" grpId="0" animBg="1"/>
      <p:bldP spid="67625" grpId="0" animBg="1"/>
      <p:bldP spid="67626" grpId="0" animBg="1"/>
      <p:bldP spid="67627" grpId="0" animBg="1"/>
      <p:bldP spid="67628" grpId="0" animBg="1"/>
      <p:bldP spid="67629" grpId="0" animBg="1"/>
      <p:bldP spid="67630" grpId="0" animBg="1"/>
      <p:bldP spid="67631" grpId="0" animBg="1"/>
      <p:bldP spid="67632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914400" y="1550988"/>
            <a:ext cx="7315200" cy="408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i="0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DPChange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money, </a:t>
            </a:r>
            <a:r>
              <a:rPr lang="en-US" sz="2400" b="1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coins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)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MinNumCoins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(0)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  <a:sym typeface="Wingdings" charset="0"/>
              </a:rPr>
              <a:t>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0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 for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  <a:sym typeface="Wingdings" charset="0"/>
              </a:rPr>
              <a:t>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1 to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money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   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MinNumCoins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)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  <a:sym typeface="Wingdings" charset="0"/>
              </a:rPr>
              <a:t>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infinity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    for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  <a:sym typeface="Wingdings" charset="0"/>
              </a:rPr>
              <a:t>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1 to |</a:t>
            </a:r>
            <a:r>
              <a:rPr lang="en-US" sz="2400" b="1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coins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|</a:t>
            </a:r>
            <a:endParaRPr lang="en-US" sz="2400" b="1" dirty="0">
              <a:solidFill>
                <a:srgbClr val="000000"/>
              </a:solidFill>
              <a:latin typeface="+mn-lt"/>
              <a:ea typeface="Arial" charset="0"/>
              <a:cs typeface="Courier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       if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≥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coin</a:t>
            </a:r>
            <a:r>
              <a:rPr lang="en-US" sz="2400" i="1" baseline="-25000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i</a:t>
            </a:r>
            <a:endParaRPr lang="en-US" sz="2400" i="1" baseline="-25000" dirty="0">
              <a:solidFill>
                <a:srgbClr val="000000"/>
              </a:solidFill>
              <a:latin typeface="+mn-lt"/>
              <a:ea typeface="Arial" charset="0"/>
              <a:cs typeface="Courier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          if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MinNumCoins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–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coin</a:t>
            </a:r>
            <a:r>
              <a:rPr lang="en-US" sz="2400" i="1" baseline="-25000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) + 1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&lt;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MinNumCoins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)</a:t>
            </a:r>
            <a:endParaRPr lang="en-US" sz="2400" baseline="-25000" dirty="0">
              <a:solidFill>
                <a:srgbClr val="000000"/>
              </a:solidFill>
              <a:latin typeface="+mn-lt"/>
              <a:ea typeface="Arial" charset="0"/>
              <a:cs typeface="Courier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            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MinNumCoins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) 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  <a:sym typeface="Wingdings" charset="0"/>
              </a:rPr>
              <a:t>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  <a:sym typeface="Wingdings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  <a:sym typeface="Wingdings" charset="0"/>
              </a:rPr>
              <a:t>Min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NumCoins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coin</a:t>
            </a:r>
            <a:r>
              <a:rPr lang="en-US" sz="2400" i="1" baseline="-25000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)+ 1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  return</a:t>
            </a:r>
            <a:r>
              <a:rPr lang="en-US" sz="2400" i="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MinNumCoins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money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 charset="0"/>
                <a:cs typeface="Courier"/>
              </a:rPr>
              <a:t>)</a:t>
            </a:r>
            <a:endParaRPr lang="en-US" sz="2400" dirty="0">
              <a:solidFill>
                <a:srgbClr val="000000"/>
              </a:solidFill>
              <a:latin typeface="+mn-lt"/>
              <a:ea typeface="Arial" charset="0"/>
            </a:endParaRPr>
          </a:p>
        </p:txBody>
      </p:sp>
      <p:sp>
        <p:nvSpPr>
          <p:cNvPr id="686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1"/>
                </a:solidFill>
                <a:latin typeface="Calibri" charset="0"/>
                <a:cs typeface="Arial" charset="0"/>
                <a:sym typeface="Wingdings" charset="0"/>
              </a:rPr>
              <a:t>DPChange</a:t>
            </a:r>
            <a:endParaRPr lang="en-US" sz="360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D93F0-1F85-A146-BAFD-10503FD2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7724716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FD92D918-5186-89BD-1DFA-B2C28683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79F3D-3AFE-7248-A585-B96FE62C3DDA}" type="slidenum">
              <a:rPr lang="en-US" altLang="zh-TW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zh-TW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B3A581F-6902-FF00-D0FE-9266A9384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Two key features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EEBD59F-DF1D-4AC8-BD9B-CE28E6E03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Two key features of an optimization problem to be suitable for a dynamic programming solution:</a:t>
            </a:r>
          </a:p>
        </p:txBody>
      </p:sp>
      <p:sp>
        <p:nvSpPr>
          <p:cNvPr id="7173" name="Oval 5">
            <a:extLst>
              <a:ext uri="{FF2B5EF4-FFF2-40B4-BE49-F238E27FC236}">
                <a16:creationId xmlns:a16="http://schemas.microsoft.com/office/drawing/2014/main" id="{62967E24-980A-9C4D-2FCD-26DD88F8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38600"/>
            <a:ext cx="2743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76BDD20B-53F4-27AA-77E3-07D662175736}"/>
              </a:ext>
            </a:extLst>
          </p:cNvPr>
          <p:cNvSpPr>
            <a:spLocks/>
          </p:cNvSpPr>
          <p:nvPr/>
        </p:nvSpPr>
        <p:spPr bwMode="auto">
          <a:xfrm>
            <a:off x="2133600" y="3733800"/>
            <a:ext cx="342900" cy="1219200"/>
          </a:xfrm>
          <a:custGeom>
            <a:avLst/>
            <a:gdLst>
              <a:gd name="T0" fmla="*/ 0 w 312"/>
              <a:gd name="T1" fmla="*/ 0 h 912"/>
              <a:gd name="T2" fmla="*/ 2147483646 w 312"/>
              <a:gd name="T3" fmla="*/ 2147483646 h 912"/>
              <a:gd name="T4" fmla="*/ 2147483646 w 312"/>
              <a:gd name="T5" fmla="*/ 2147483646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" h="912">
                <a:moveTo>
                  <a:pt x="0" y="0"/>
                </a:moveTo>
                <a:cubicBezTo>
                  <a:pt x="132" y="164"/>
                  <a:pt x="264" y="328"/>
                  <a:pt x="288" y="480"/>
                </a:cubicBezTo>
                <a:cubicBezTo>
                  <a:pt x="312" y="632"/>
                  <a:pt x="228" y="772"/>
                  <a:pt x="144" y="9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6AD71F45-8279-F214-8A7F-A19F6CB7B2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4572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F599C2EB-3101-B451-D342-EAF8BC1AB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4572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6E78760F-F1D0-C1CB-41E9-C77747FB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3733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/>
              <a:t>Each substructure is optimal.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/>
              <a:t>(principle of optimality)</a:t>
            </a:r>
          </a:p>
        </p:txBody>
      </p:sp>
      <p:sp>
        <p:nvSpPr>
          <p:cNvPr id="7178" name="Oval 11">
            <a:extLst>
              <a:ext uri="{FF2B5EF4-FFF2-40B4-BE49-F238E27FC236}">
                <a16:creationId xmlns:a16="http://schemas.microsoft.com/office/drawing/2014/main" id="{4B41499C-C67C-5DA2-5208-F7EB9172C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81400"/>
            <a:ext cx="22098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7179" name="Oval 12">
            <a:extLst>
              <a:ext uri="{FF2B5EF4-FFF2-40B4-BE49-F238E27FC236}">
                <a16:creationId xmlns:a16="http://schemas.microsoft.com/office/drawing/2014/main" id="{C2268EB7-F994-8277-86F8-93C554E9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810000"/>
            <a:ext cx="2362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7180" name="Oval 13">
            <a:extLst>
              <a:ext uri="{FF2B5EF4-FFF2-40B4-BE49-F238E27FC236}">
                <a16:creationId xmlns:a16="http://schemas.microsoft.com/office/drawing/2014/main" id="{4D475C99-6120-E025-3083-D963A7C34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038600"/>
            <a:ext cx="24384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7181" name="Text Box 14">
            <a:extLst>
              <a:ext uri="{FF2B5EF4-FFF2-40B4-BE49-F238E27FC236}">
                <a16:creationId xmlns:a16="http://schemas.microsoft.com/office/drawing/2014/main" id="{7EE5BE9B-DF69-9B26-466E-A5FD6CB8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/>
              <a:t>1. optimal substructures</a:t>
            </a:r>
          </a:p>
        </p:txBody>
      </p:sp>
      <p:sp>
        <p:nvSpPr>
          <p:cNvPr id="7182" name="Text Box 15">
            <a:extLst>
              <a:ext uri="{FF2B5EF4-FFF2-40B4-BE49-F238E27FC236}">
                <a16:creationId xmlns:a16="http://schemas.microsoft.com/office/drawing/2014/main" id="{21CAD614-56FC-9CD9-0FB8-DF341F534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/>
              <a:t>2. overlapping subinstances</a:t>
            </a:r>
          </a:p>
        </p:txBody>
      </p:sp>
      <p:sp>
        <p:nvSpPr>
          <p:cNvPr id="7183" name="Text Box 16">
            <a:extLst>
              <a:ext uri="{FF2B5EF4-FFF2-40B4-BE49-F238E27FC236}">
                <a16:creationId xmlns:a16="http://schemas.microsoft.com/office/drawing/2014/main" id="{7A47541A-A3EA-FBA4-AA53-3851ADA87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441960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 err="1"/>
              <a:t>Subinstances</a:t>
            </a:r>
            <a:r>
              <a:rPr lang="en-US" altLang="zh-TW" sz="2400" dirty="0"/>
              <a:t> are dependent.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/>
              <a:t>(otherwise a divide-and-conquer approach would be the choice)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cs typeface="Arial" charset="0"/>
                <a:sym typeface="Wingdings" charset="0"/>
              </a:rPr>
              <a:t>“Programming” in “Dynamic Programming” </a:t>
            </a:r>
            <a:br>
              <a:rPr lang="en-US" dirty="0">
                <a:latin typeface="Calibri" charset="0"/>
                <a:cs typeface="Arial" charset="0"/>
                <a:sym typeface="Wingdings" charset="0"/>
              </a:rPr>
            </a:br>
            <a:r>
              <a:rPr lang="en-US" dirty="0">
                <a:latin typeface="Calibri" charset="0"/>
                <a:cs typeface="Arial" charset="0"/>
                <a:sym typeface="Wingdings" charset="0"/>
              </a:rPr>
              <a:t>Has Nothing to Do with Programming!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7788"/>
            <a:ext cx="6877050" cy="29718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575"/>
              </a:spcBef>
              <a:buNone/>
            </a:pPr>
            <a:r>
              <a:rPr lang="en-US" dirty="0">
                <a:latin typeface="Calibri" charset="0"/>
              </a:rPr>
              <a:t>Richard Bellman developed this idea in 1950s working on an Air Force project. </a:t>
            </a:r>
          </a:p>
          <a:p>
            <a:pPr marL="0" indent="0">
              <a:lnSpc>
                <a:spcPct val="120000"/>
              </a:lnSpc>
              <a:spcBef>
                <a:spcPts val="575"/>
              </a:spcBef>
              <a:buNone/>
            </a:pPr>
            <a:endParaRPr lang="en-US" dirty="0">
              <a:latin typeface="Calibri" charset="0"/>
            </a:endParaRPr>
          </a:p>
          <a:p>
            <a:pPr marL="0" indent="0">
              <a:lnSpc>
                <a:spcPct val="120000"/>
              </a:lnSpc>
              <a:spcBef>
                <a:spcPts val="575"/>
              </a:spcBef>
              <a:buNone/>
            </a:pPr>
            <a:r>
              <a:rPr lang="en-US" dirty="0">
                <a:latin typeface="Calibri" charset="0"/>
              </a:rPr>
              <a:t>At that time, his approach seemed completely impractical. </a:t>
            </a:r>
          </a:p>
          <a:p>
            <a:pPr marL="0" indent="0">
              <a:lnSpc>
                <a:spcPct val="120000"/>
              </a:lnSpc>
              <a:spcBef>
                <a:spcPts val="575"/>
              </a:spcBef>
              <a:buNone/>
            </a:pPr>
            <a:endParaRPr lang="en-US" dirty="0">
              <a:latin typeface="Calibri" charset="0"/>
            </a:endParaRPr>
          </a:p>
          <a:p>
            <a:pPr marL="0" indent="0">
              <a:lnSpc>
                <a:spcPct val="120000"/>
              </a:lnSpc>
              <a:spcBef>
                <a:spcPts val="575"/>
              </a:spcBef>
              <a:buNone/>
            </a:pPr>
            <a:r>
              <a:rPr lang="en-US" dirty="0">
                <a:latin typeface="Calibri" charset="0"/>
              </a:rPr>
              <a:t>He wanted to hide that he is really doing math from the Secretary of Defense. </a:t>
            </a:r>
            <a:endParaRPr lang="en-US" sz="4800" dirty="0">
              <a:latin typeface="Arial" charset="0"/>
              <a:cs typeface="Arial" charset="0"/>
            </a:endParaRPr>
          </a:p>
        </p:txBody>
      </p:sp>
      <p:pic>
        <p:nvPicPr>
          <p:cNvPr id="4" name="Picture 5" descr="http://www.gstatic.com/hostedimg/1776f53b0733b3e0_land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40" y="1347788"/>
            <a:ext cx="149483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0110" y="36576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>
                <a:latin typeface="Calibri" charset="0"/>
              </a:rPr>
              <a:t>Richard </a:t>
            </a:r>
          </a:p>
          <a:p>
            <a:pPr algn="ctr" eaLnBrk="1" hangingPunct="1"/>
            <a:r>
              <a:rPr lang="en-US" sz="2000" i="0" dirty="0">
                <a:latin typeface="Calibri" charset="0"/>
              </a:rPr>
              <a:t>Bellman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76200" y="4370373"/>
            <a:ext cx="8991600" cy="2335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5pPr>
            <a:lvl6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6pPr>
            <a:lvl7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7pPr>
            <a:lvl8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8pPr>
            <a:lvl9pPr eaLnBrk="0" hangingPunct="0"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defRPr>
            </a:lvl9pPr>
          </a:lstStyle>
          <a:p>
            <a:pPr marL="342900" indent="-342900">
              <a:spcBef>
                <a:spcPts val="575"/>
              </a:spcBef>
            </a:pPr>
            <a:r>
              <a:rPr lang="en-US" dirty="0">
                <a:latin typeface="+mj-lt"/>
                <a:cs typeface="Arial" charset="0"/>
              </a:rPr>
              <a:t>“…What name could I choose? I was interested in planning but planning, is not a good word for various reasons. I decided therefore to use the word, </a:t>
            </a:r>
            <a:r>
              <a:rPr lang="ja-JP" altLang="en-US" dirty="0">
                <a:latin typeface="+mj-lt"/>
                <a:cs typeface="Arial" charset="0"/>
              </a:rPr>
              <a:t>“</a:t>
            </a:r>
            <a:r>
              <a:rPr lang="en-US" dirty="0">
                <a:latin typeface="+mj-lt"/>
                <a:cs typeface="Arial" charset="0"/>
              </a:rPr>
              <a:t>programming</a:t>
            </a:r>
            <a:r>
              <a:rPr lang="ja-JP" altLang="en-US" dirty="0">
                <a:latin typeface="+mj-lt"/>
                <a:cs typeface="Arial" charset="0"/>
              </a:rPr>
              <a:t>”</a:t>
            </a:r>
            <a:r>
              <a:rPr lang="en-US" dirty="0">
                <a:latin typeface="+mj-lt"/>
                <a:cs typeface="Arial" charset="0"/>
              </a:rPr>
              <a:t>  and I wanted to get across the idea that this was dynamic. </a:t>
            </a:r>
            <a:r>
              <a:rPr lang="en-US" b="1" dirty="0">
                <a:latin typeface="+mj-lt"/>
                <a:cs typeface="Arial" charset="0"/>
              </a:rPr>
              <a:t>It was something not even a Congressman could object to. So I used it as an umbrella for my activities.” </a:t>
            </a:r>
            <a:endParaRPr lang="en-US" b="1" i="0" dirty="0">
              <a:latin typeface="+mj-lt"/>
              <a:cs typeface="Arial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17BB59-A853-2F40-AC26-AC416258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46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Dynamic Programming and Backtracking Pointers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Manhattan to the Alignment Graph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861D3-3A2B-4940-9BFC-0D27C932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1418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Arrow Connector 110"/>
          <p:cNvCxnSpPr/>
          <p:nvPr/>
        </p:nvCxnSpPr>
        <p:spPr>
          <a:xfrm flipV="1">
            <a:off x="6431210" y="6219914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7479457" y="5194716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2" name="Oval 271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alpha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alpha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305" name="Straight Arrow Connector 304"/>
          <p:cNvCxnSpPr>
            <a:stCxn id="272" idx="6"/>
            <a:endCxn id="273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stCxn id="273" idx="6"/>
            <a:endCxn id="27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275" idx="6"/>
            <a:endCxn id="277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277" idx="6"/>
            <a:endCxn id="279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279" idx="4"/>
            <a:endCxn id="287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277" idx="4"/>
            <a:endCxn id="286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275" idx="4"/>
            <a:endCxn id="285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73" idx="4"/>
            <a:endCxn id="283" idx="0"/>
          </p:cNvCxnSpPr>
          <p:nvPr/>
        </p:nvCxnSpPr>
        <p:spPr>
          <a:xfrm>
            <a:off x="3476478" y="1214784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272" idx="4"/>
            <a:endCxn id="281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stCxn id="281" idx="6"/>
            <a:endCxn id="283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283" idx="6"/>
            <a:endCxn id="285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>
            <a:stCxn id="285" idx="6"/>
            <a:endCxn id="286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>
            <a:stCxn id="286" idx="6"/>
            <a:endCxn id="287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>
            <a:stCxn id="281" idx="4"/>
            <a:endCxn id="288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283" idx="4"/>
            <a:endCxn id="289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stCxn id="285" idx="4"/>
            <a:endCxn id="290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>
            <a:stCxn id="286" idx="4"/>
            <a:endCxn id="291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stCxn id="287" idx="4"/>
            <a:endCxn id="292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288" idx="6"/>
            <a:endCxn id="289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stCxn id="289" idx="6"/>
            <a:endCxn id="290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290" idx="6"/>
            <a:endCxn id="291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>
            <a:stCxn id="291" idx="6"/>
            <a:endCxn id="292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>
            <a:stCxn id="288" idx="4"/>
            <a:endCxn id="293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4"/>
            <a:endCxn id="294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>
            <a:stCxn id="290" idx="4"/>
            <a:endCxn id="297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>
            <a:stCxn id="291" idx="4"/>
            <a:endCxn id="298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292" idx="4"/>
            <a:endCxn id="299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>
            <a:stCxn id="293" idx="6"/>
            <a:endCxn id="294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>
            <a:stCxn id="294" idx="6"/>
            <a:endCxn id="297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>
            <a:stCxn id="297" idx="6"/>
            <a:endCxn id="298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>
            <a:stCxn id="298" idx="6"/>
            <a:endCxn id="299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>
            <a:stCxn id="293" idx="4"/>
            <a:endCxn id="300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>
            <a:stCxn id="294" idx="4"/>
            <a:endCxn id="301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>
            <a:stCxn id="297" idx="4"/>
            <a:endCxn id="302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>
            <a:stCxn id="298" idx="4"/>
            <a:endCxn id="303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>
            <a:stCxn id="300" idx="6"/>
            <a:endCxn id="301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>
            <a:stCxn id="301" idx="6"/>
            <a:endCxn id="302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>
            <a:stCxn id="302" idx="6"/>
            <a:endCxn id="303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3" name="TextBox 382"/>
          <p:cNvSpPr txBox="1"/>
          <p:nvPr/>
        </p:nvSpPr>
        <p:spPr>
          <a:xfrm>
            <a:off x="3441875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93" name="TextBox 392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94" name="TextBox 393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399" name="Group 398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400" name="TextBox 399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421" name="TextBox 420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422" name="TextBox 421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423" name="TextBox 422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cxnSp>
        <p:nvCxnSpPr>
          <p:cNvPr id="378" name="Straight Arrow Connector 377"/>
          <p:cNvCxnSpPr/>
          <p:nvPr/>
        </p:nvCxnSpPr>
        <p:spPr>
          <a:xfrm>
            <a:off x="7479457" y="5196855"/>
            <a:ext cx="0" cy="72687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6446969" y="6220634"/>
            <a:ext cx="726153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8600" y="5464552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n-lt"/>
              </a:rPr>
              <a:t>South </a:t>
            </a:r>
            <a:r>
              <a:rPr lang="en-US" sz="2800" b="1" dirty="0">
                <a:latin typeface="+mn-lt"/>
              </a:rPr>
              <a:t>or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East</a:t>
            </a:r>
            <a:r>
              <a:rPr lang="en-US" sz="2800" b="1" dirty="0">
                <a:latin typeface="+mn-lt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260516"/>
            <a:ext cx="1855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There are only 2 ways to arrive to the sink: </a:t>
            </a:r>
          </a:p>
          <a:p>
            <a:r>
              <a:rPr lang="en-US" sz="2400" dirty="0">
                <a:latin typeface="+mn-lt"/>
              </a:rPr>
              <a:t>by moving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South ↓ </a:t>
            </a:r>
          </a:p>
          <a:p>
            <a:r>
              <a:rPr lang="en-US" sz="2400" dirty="0">
                <a:latin typeface="+mn-lt"/>
              </a:rPr>
              <a:t>or by moving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East </a:t>
            </a:r>
            <a:r>
              <a:rPr lang="en-US" sz="2400" b="1" dirty="0">
                <a:solidFill>
                  <a:srgbClr val="0000FF"/>
                </a:solidFill>
              </a:rPr>
              <a:t>→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E338C-E6C0-2245-91E7-78B1D6AA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0155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28600" y="1371600"/>
            <a:ext cx="8915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b="1" i="0" u="sng" dirty="0" err="1">
                <a:latin typeface="+mn-lt"/>
                <a:cs typeface="Arial" pitchFamily="34" charset="0"/>
              </a:rPr>
              <a:t>SouthOrEast</a:t>
            </a:r>
            <a:r>
              <a:rPr lang="en-US" altLang="en-US" sz="2800" i="0" u="sng" dirty="0">
                <a:latin typeface="+mn-lt"/>
                <a:cs typeface="Arial" pitchFamily="34" charset="0"/>
              </a:rPr>
              <a:t>(</a:t>
            </a:r>
            <a:r>
              <a:rPr lang="en-US" altLang="en-US" sz="2800" i="1" u="sng" dirty="0" err="1">
                <a:latin typeface="+mn-lt"/>
                <a:cs typeface="Arial" pitchFamily="34" charset="0"/>
              </a:rPr>
              <a:t>n,m</a:t>
            </a:r>
            <a:r>
              <a:rPr lang="en-US" altLang="en-US" sz="2800" i="0" u="sng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i="0" dirty="0">
                <a:latin typeface="+mn-lt"/>
                <a:cs typeface="Arial" pitchFamily="34" charset="0"/>
              </a:rPr>
              <a:t>   </a:t>
            </a:r>
            <a:r>
              <a:rPr lang="en-US" altLang="en-US" sz="2800" b="1" i="0" dirty="0">
                <a:latin typeface="+mn-lt"/>
                <a:cs typeface="Arial" pitchFamily="34" charset="0"/>
              </a:rPr>
              <a:t>if</a:t>
            </a:r>
            <a:r>
              <a:rPr lang="en-US" altLang="en-US" sz="2800" i="0" dirty="0">
                <a:latin typeface="+mn-lt"/>
                <a:cs typeface="Arial" pitchFamily="34" charset="0"/>
              </a:rPr>
              <a:t> </a:t>
            </a:r>
            <a:r>
              <a:rPr lang="en-US" altLang="en-US" sz="2800" i="1" dirty="0">
                <a:latin typeface="+mn-lt"/>
                <a:cs typeface="Arial" pitchFamily="34" charset="0"/>
              </a:rPr>
              <a:t>n</a:t>
            </a:r>
            <a:r>
              <a:rPr lang="en-US" altLang="en-US" sz="2800" i="0" dirty="0">
                <a:latin typeface="+mn-lt"/>
                <a:cs typeface="Arial" pitchFamily="34" charset="0"/>
              </a:rPr>
              <a:t>=0  and </a:t>
            </a:r>
            <a:r>
              <a:rPr lang="en-US" altLang="en-US" sz="2800" i="1" dirty="0">
                <a:latin typeface="+mn-lt"/>
                <a:cs typeface="Arial" pitchFamily="34" charset="0"/>
              </a:rPr>
              <a:t>m</a:t>
            </a:r>
            <a:r>
              <a:rPr lang="en-US" altLang="en-US" sz="2800" i="0" dirty="0">
                <a:latin typeface="+mn-lt"/>
                <a:cs typeface="Arial" pitchFamily="34" charset="0"/>
              </a:rPr>
              <a:t>=0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i="0" dirty="0">
                <a:latin typeface="+mn-lt"/>
                <a:cs typeface="Arial" pitchFamily="34" charset="0"/>
              </a:rPr>
              <a:t>      </a:t>
            </a:r>
            <a:r>
              <a:rPr lang="en-US" altLang="en-US" sz="2800" b="1" i="0" dirty="0">
                <a:latin typeface="+mn-lt"/>
                <a:cs typeface="Arial" pitchFamily="34" charset="0"/>
              </a:rPr>
              <a:t>return</a:t>
            </a:r>
            <a:r>
              <a:rPr lang="en-US" altLang="en-US" sz="2800" i="0" dirty="0">
                <a:latin typeface="+mn-lt"/>
                <a:cs typeface="Arial" pitchFamily="34" charset="0"/>
              </a:rPr>
              <a:t>  0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dirty="0">
                <a:latin typeface="+mn-lt"/>
              </a:rPr>
              <a:t>   </a:t>
            </a:r>
            <a:r>
              <a:rPr lang="en-US" altLang="en-US" sz="2800" b="1" dirty="0">
                <a:latin typeface="+mn-lt"/>
                <a:cs typeface="Arial" pitchFamily="34" charset="0"/>
              </a:rPr>
              <a:t>if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r>
              <a:rPr lang="en-US" altLang="en-US" sz="2800" i="1" dirty="0">
                <a:latin typeface="+mn-lt"/>
                <a:cs typeface="Arial" pitchFamily="34" charset="0"/>
              </a:rPr>
              <a:t>n</a:t>
            </a:r>
            <a:r>
              <a:rPr lang="en-US" altLang="en-US" sz="2800" dirty="0">
                <a:latin typeface="+mn-lt"/>
                <a:cs typeface="Arial" pitchFamily="34" charset="0"/>
              </a:rPr>
              <a:t>&gt;0  and </a:t>
            </a:r>
            <a:r>
              <a:rPr lang="en-US" altLang="en-US" sz="2800" i="1" dirty="0">
                <a:latin typeface="+mn-lt"/>
                <a:cs typeface="Arial" pitchFamily="34" charset="0"/>
              </a:rPr>
              <a:t>m</a:t>
            </a:r>
            <a:r>
              <a:rPr lang="en-US" altLang="en-US" sz="2800" dirty="0">
                <a:latin typeface="+mn-lt"/>
                <a:cs typeface="Arial" pitchFamily="34" charset="0"/>
              </a:rPr>
              <a:t>&gt;0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</a:t>
            </a:r>
            <a:r>
              <a:rPr lang="en-US" altLang="en-US" sz="2800" i="1" dirty="0">
                <a:latin typeface="+mn-lt"/>
                <a:cs typeface="Arial" pitchFamily="34" charset="0"/>
              </a:rPr>
              <a:t>x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latin typeface="+mn-lt"/>
                <a:cs typeface="Arial" pitchFamily="34" charset="0"/>
                <a:sym typeface="Wingdings" pitchFamily="2" charset="2"/>
              </a:rPr>
              <a:t>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+mn-lt"/>
                <a:cs typeface="Arial" pitchFamily="34" charset="0"/>
              </a:rPr>
              <a:t>SouthOrEast</a:t>
            </a:r>
            <a:r>
              <a:rPr lang="en-US" altLang="en-US" sz="2800" dirty="0">
                <a:latin typeface="+mn-lt"/>
                <a:cs typeface="Arial" pitchFamily="34" charset="0"/>
              </a:rPr>
              <a:t>(</a:t>
            </a:r>
            <a:r>
              <a:rPr lang="en-US" altLang="en-US" sz="2800" i="1" dirty="0">
                <a:latin typeface="+mn-lt"/>
                <a:cs typeface="Arial" pitchFamily="34" charset="0"/>
              </a:rPr>
              <a:t>n-1,m</a:t>
            </a:r>
            <a:r>
              <a:rPr lang="en-US" altLang="en-US" sz="2800" dirty="0">
                <a:latin typeface="+mn-lt"/>
                <a:cs typeface="Arial" pitchFamily="34" charset="0"/>
              </a:rPr>
              <a:t>)+weight of edge “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↓</a:t>
            </a:r>
            <a:r>
              <a:rPr lang="en-US" altLang="en-US" sz="2800" dirty="0">
                <a:latin typeface="+mn-lt"/>
                <a:cs typeface="Arial" pitchFamily="34" charset="0"/>
              </a:rPr>
              <a:t>”into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n,m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</a:t>
            </a:r>
            <a:r>
              <a:rPr lang="en-US" altLang="en-US" sz="2800" i="1" dirty="0">
                <a:latin typeface="+mn-lt"/>
                <a:cs typeface="Arial" pitchFamily="34" charset="0"/>
              </a:rPr>
              <a:t>y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latin typeface="+mn-lt"/>
                <a:cs typeface="Arial" pitchFamily="34" charset="0"/>
                <a:sym typeface="Wingdings" pitchFamily="2" charset="2"/>
              </a:rPr>
              <a:t>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+mn-lt"/>
                <a:cs typeface="Arial" pitchFamily="34" charset="0"/>
              </a:rPr>
              <a:t>SouthOrEast</a:t>
            </a:r>
            <a:r>
              <a:rPr lang="en-US" altLang="en-US" sz="2800" dirty="0">
                <a:latin typeface="+mn-lt"/>
                <a:cs typeface="Arial" pitchFamily="34" charset="0"/>
              </a:rPr>
              <a:t>(</a:t>
            </a:r>
            <a:r>
              <a:rPr lang="en-US" altLang="en-US" sz="2800" i="1" dirty="0">
                <a:latin typeface="+mn-lt"/>
                <a:cs typeface="Arial" pitchFamily="34" charset="0"/>
              </a:rPr>
              <a:t>n,m-1</a:t>
            </a:r>
            <a:r>
              <a:rPr lang="en-US" altLang="en-US" sz="2800" dirty="0">
                <a:latin typeface="+mn-lt"/>
                <a:cs typeface="Arial" pitchFamily="34" charset="0"/>
              </a:rPr>
              <a:t>)+ weight of edge “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→</a:t>
            </a:r>
            <a:r>
              <a:rPr lang="en-US" altLang="en-US" sz="2800" dirty="0">
                <a:latin typeface="+mn-lt"/>
                <a:cs typeface="Arial" pitchFamily="34" charset="0"/>
              </a:rPr>
              <a:t>”into (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n,m</a:t>
            </a:r>
            <a:r>
              <a:rPr lang="en-US" altLang="en-US" sz="28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</a:t>
            </a:r>
            <a:r>
              <a:rPr lang="en-US" altLang="en-US" sz="2800" b="1" dirty="0">
                <a:latin typeface="+mn-lt"/>
                <a:cs typeface="Arial" pitchFamily="34" charset="0"/>
              </a:rPr>
              <a:t>return</a:t>
            </a:r>
            <a:r>
              <a:rPr lang="en-US" altLang="en-US" sz="2800" dirty="0">
                <a:latin typeface="+mn-lt"/>
                <a:cs typeface="Arial" pitchFamily="34" charset="0"/>
              </a:rPr>
              <a:t> max{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x,y</a:t>
            </a:r>
            <a:r>
              <a:rPr lang="en-US" altLang="en-US" sz="2800" dirty="0">
                <a:latin typeface="+mn-lt"/>
                <a:cs typeface="Arial" pitchFamily="34" charset="0"/>
              </a:rPr>
              <a:t>}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</a:rPr>
              <a:t>   </a:t>
            </a:r>
            <a:r>
              <a:rPr lang="en-US" altLang="en-US" sz="2800" b="1" dirty="0">
                <a:latin typeface="+mn-lt"/>
                <a:cs typeface="Arial" pitchFamily="34" charset="0"/>
              </a:rPr>
              <a:t>return</a:t>
            </a:r>
            <a:r>
              <a:rPr lang="en-US" sz="2800" dirty="0">
                <a:latin typeface="+mn-lt"/>
                <a:sym typeface="Wingdings"/>
              </a:rPr>
              <a:t> </a:t>
            </a:r>
            <a:r>
              <a:rPr lang="en-US" sz="2800" dirty="0">
                <a:latin typeface="+mn-lt"/>
              </a:rPr>
              <a:t>-infinity</a:t>
            </a:r>
            <a:endParaRPr lang="en-US" altLang="en-US" sz="2800" i="0" u="sng" dirty="0">
              <a:latin typeface="+mn-lt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</a:t>
            </a:r>
            <a:endParaRPr lang="en-US" altLang="en-US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en-US" altLang="en-US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en-US" altLang="en-US" sz="3200" b="1" i="0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buClr>
                <a:schemeClr val="accent1"/>
              </a:buClr>
            </a:pPr>
            <a:endParaRPr lang="en-US" altLang="en-US" sz="3200" b="1" i="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0659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South or East?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1A8236-E56F-3846-8CE9-BE52B83D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0608772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val 163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855781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207" name="Straight Arrow Connector 206"/>
          <p:cNvCxnSpPr>
            <a:stCxn id="176" idx="4"/>
            <a:endCxn id="181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175" idx="4"/>
            <a:endCxn id="180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174" idx="4"/>
            <a:endCxn id="179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73" idx="4"/>
            <a:endCxn id="178" idx="0"/>
          </p:cNvCxnSpPr>
          <p:nvPr/>
        </p:nvCxnSpPr>
        <p:spPr>
          <a:xfrm>
            <a:off x="3476478" y="1214784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64" idx="4"/>
            <a:endCxn id="177" idx="0"/>
          </p:cNvCxnSpPr>
          <p:nvPr/>
        </p:nvCxnSpPr>
        <p:spPr>
          <a:xfrm>
            <a:off x="2149354" y="1226226"/>
            <a:ext cx="6913" cy="714711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77" idx="6"/>
            <a:endCxn id="178" idx="2"/>
          </p:cNvCxnSpPr>
          <p:nvPr/>
        </p:nvCxnSpPr>
        <p:spPr>
          <a:xfrm flipV="1">
            <a:off x="2456752" y="2240703"/>
            <a:ext cx="719240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78" idx="6"/>
            <a:endCxn id="179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79" idx="6"/>
            <a:endCxn id="180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80" idx="6"/>
            <a:endCxn id="181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177" idx="4"/>
            <a:endCxn id="182" idx="0"/>
          </p:cNvCxnSpPr>
          <p:nvPr/>
        </p:nvCxnSpPr>
        <p:spPr>
          <a:xfrm flipH="1">
            <a:off x="2149354" y="2541908"/>
            <a:ext cx="6913" cy="72615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>
            <a:stCxn id="178" idx="4"/>
            <a:endCxn id="183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79" idx="4"/>
            <a:endCxn id="184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>
            <a:stCxn id="180" idx="4"/>
            <a:endCxn id="185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81" idx="4"/>
            <a:endCxn id="186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82" idx="6"/>
            <a:endCxn id="183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83" idx="6"/>
            <a:endCxn id="184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184" idx="6"/>
            <a:endCxn id="185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185" idx="6"/>
            <a:endCxn id="186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182" idx="4"/>
            <a:endCxn id="187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183" idx="4"/>
            <a:endCxn id="188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184" idx="4"/>
            <a:endCxn id="189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185" idx="4"/>
            <a:endCxn id="190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186" idx="4"/>
            <a:endCxn id="191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187" idx="6"/>
            <a:endCxn id="188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188" idx="6"/>
            <a:endCxn id="189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189" idx="6"/>
            <a:endCxn id="190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190" idx="6"/>
            <a:endCxn id="191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187" idx="4"/>
            <a:endCxn id="192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188" idx="4"/>
            <a:endCxn id="193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189" idx="4"/>
            <a:endCxn id="194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190" idx="4"/>
            <a:endCxn id="195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191" idx="4"/>
            <a:endCxn id="196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192" idx="6"/>
            <a:endCxn id="193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193" idx="6"/>
            <a:endCxn id="194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194" idx="6"/>
            <a:endCxn id="195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195" idx="6"/>
            <a:endCxn id="196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3441875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2583502" y="468232"/>
            <a:ext cx="2382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911676" y="488025"/>
            <a:ext cx="2382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232524" y="470566"/>
            <a:ext cx="26202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6559648" y="484465"/>
            <a:ext cx="26202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587036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3918390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5231709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6569663" y="179769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2573230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3918390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7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231709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571843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2581892" y="4451938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3946000" y="44496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5231709" y="44496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6571843" y="4453201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2583502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3946000" y="5775288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5277472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6583468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2449839" y="912858"/>
            <a:ext cx="719240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3776963" y="925740"/>
            <a:ext cx="719240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086592" y="916229"/>
            <a:ext cx="719240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431211" y="916589"/>
            <a:ext cx="719240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2156267" y="1226226"/>
            <a:ext cx="6913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1855781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2163180" y="2541908"/>
            <a:ext cx="6913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AD0B07-79D1-C84A-974F-2B46D9F3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4906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/>
      <p:bldP spid="139" grpId="0" animBg="1"/>
      <p:bldP spid="14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val 163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855781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198" name="Straight Arrow Connector 197"/>
          <p:cNvCxnSpPr>
            <a:stCxn id="164" idx="6"/>
            <a:endCxn id="173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73" idx="6"/>
            <a:endCxn id="174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74" idx="6"/>
            <a:endCxn id="175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75" idx="6"/>
            <a:endCxn id="176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76" idx="4"/>
            <a:endCxn id="181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175" idx="4"/>
            <a:endCxn id="180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174" idx="4"/>
            <a:endCxn id="179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73" idx="4"/>
            <a:endCxn id="178" idx="0"/>
          </p:cNvCxnSpPr>
          <p:nvPr/>
        </p:nvCxnSpPr>
        <p:spPr>
          <a:xfrm>
            <a:off x="3476478" y="1214784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64" idx="4"/>
            <a:endCxn id="177" idx="0"/>
          </p:cNvCxnSpPr>
          <p:nvPr/>
        </p:nvCxnSpPr>
        <p:spPr>
          <a:xfrm>
            <a:off x="2149354" y="1226226"/>
            <a:ext cx="6913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77" idx="6"/>
            <a:endCxn id="178" idx="2"/>
          </p:cNvCxnSpPr>
          <p:nvPr/>
        </p:nvCxnSpPr>
        <p:spPr>
          <a:xfrm flipV="1">
            <a:off x="2456752" y="2240703"/>
            <a:ext cx="719240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78" idx="6"/>
            <a:endCxn id="179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79" idx="6"/>
            <a:endCxn id="180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80" idx="6"/>
            <a:endCxn id="181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177" idx="4"/>
            <a:endCxn id="182" idx="0"/>
          </p:cNvCxnSpPr>
          <p:nvPr/>
        </p:nvCxnSpPr>
        <p:spPr>
          <a:xfrm flipH="1">
            <a:off x="2149354" y="2541908"/>
            <a:ext cx="6913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>
            <a:stCxn id="178" idx="4"/>
            <a:endCxn id="183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79" idx="4"/>
            <a:endCxn id="184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>
            <a:stCxn id="180" idx="4"/>
            <a:endCxn id="185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81" idx="4"/>
            <a:endCxn id="186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82" idx="6"/>
            <a:endCxn id="183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83" idx="6"/>
            <a:endCxn id="184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184" idx="6"/>
            <a:endCxn id="185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185" idx="6"/>
            <a:endCxn id="186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182" idx="4"/>
            <a:endCxn id="187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183" idx="4"/>
            <a:endCxn id="188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184" idx="4"/>
            <a:endCxn id="189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185" idx="4"/>
            <a:endCxn id="190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186" idx="4"/>
            <a:endCxn id="191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187" idx="6"/>
            <a:endCxn id="188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188" idx="6"/>
            <a:endCxn id="189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189" idx="6"/>
            <a:endCxn id="190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190" idx="6"/>
            <a:endCxn id="191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187" idx="4"/>
            <a:endCxn id="192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188" idx="4"/>
            <a:endCxn id="193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189" idx="4"/>
            <a:endCxn id="194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190" idx="4"/>
            <a:endCxn id="195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191" idx="4"/>
            <a:endCxn id="196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192" idx="6"/>
            <a:endCxn id="193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193" idx="6"/>
            <a:endCxn id="194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194" idx="6"/>
            <a:endCxn id="195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195" idx="6"/>
            <a:endCxn id="196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3441875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2583502" y="46823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911676" y="488025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232524" y="47056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6559648" y="48446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587036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3918390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5231709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6569663" y="179769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2573230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3918390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7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231709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571843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2581892" y="4451938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3946000" y="44496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5231709" y="44496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6571843" y="4453201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2583502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3946000" y="5775288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5277472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6583468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461" name="TextBox 460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462" name="TextBox 461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463" name="TextBox 462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464" name="TextBox 463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F0001-A7CD-9E4A-8D5C-283CF8F1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230341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val 163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198" name="Straight Arrow Connector 197"/>
          <p:cNvCxnSpPr>
            <a:stCxn id="164" idx="6"/>
            <a:endCxn id="173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73" idx="6"/>
            <a:endCxn id="174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74" idx="6"/>
            <a:endCxn id="175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75" idx="6"/>
            <a:endCxn id="176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76" idx="4"/>
            <a:endCxn id="181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175" idx="4"/>
            <a:endCxn id="180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174" idx="4"/>
            <a:endCxn id="179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73" idx="4"/>
            <a:endCxn id="178" idx="0"/>
          </p:cNvCxnSpPr>
          <p:nvPr/>
        </p:nvCxnSpPr>
        <p:spPr>
          <a:xfrm>
            <a:off x="3476478" y="1214784"/>
            <a:ext cx="0" cy="7254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64" idx="4"/>
            <a:endCxn id="177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77" idx="6"/>
            <a:endCxn id="178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78" idx="6"/>
            <a:endCxn id="179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79" idx="6"/>
            <a:endCxn id="180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80" idx="6"/>
            <a:endCxn id="181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177" idx="4"/>
            <a:endCxn id="182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>
            <a:stCxn id="178" idx="4"/>
            <a:endCxn id="183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79" idx="4"/>
            <a:endCxn id="184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>
            <a:stCxn id="180" idx="4"/>
            <a:endCxn id="185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81" idx="4"/>
            <a:endCxn id="186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82" idx="6"/>
            <a:endCxn id="183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83" idx="6"/>
            <a:endCxn id="184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184" idx="6"/>
            <a:endCxn id="185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185" idx="6"/>
            <a:endCxn id="186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182" idx="4"/>
            <a:endCxn id="187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183" idx="4"/>
            <a:endCxn id="188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184" idx="4"/>
            <a:endCxn id="189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185" idx="4"/>
            <a:endCxn id="190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186" idx="4"/>
            <a:endCxn id="191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187" idx="6"/>
            <a:endCxn id="188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188" idx="6"/>
            <a:endCxn id="189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189" idx="6"/>
            <a:endCxn id="190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190" idx="6"/>
            <a:endCxn id="191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187" idx="4"/>
            <a:endCxn id="192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188" idx="4"/>
            <a:endCxn id="193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189" idx="4"/>
            <a:endCxn id="194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190" idx="4"/>
            <a:endCxn id="195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191" idx="4"/>
            <a:endCxn id="196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192" idx="6"/>
            <a:endCxn id="193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193" idx="6"/>
            <a:endCxn id="194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194" idx="6"/>
            <a:endCxn id="195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195" idx="6"/>
            <a:endCxn id="196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3441875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449" name="Group 448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295" name="TextBox 294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367" name="TextBox 366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461" name="TextBox 460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462" name="TextBox 461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463" name="TextBox 462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464" name="TextBox 463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04800" y="855707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n-lt"/>
              </a:rPr>
              <a:t>South </a:t>
            </a:r>
            <a:r>
              <a:rPr lang="en-US" sz="2800" b="1" dirty="0">
                <a:latin typeface="+mn-lt"/>
              </a:rPr>
              <a:t>or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East</a:t>
            </a:r>
            <a:r>
              <a:rPr lang="en-US" sz="2800" b="1" dirty="0">
                <a:latin typeface="+mn-lt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66" y="2257021"/>
            <a:ext cx="169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1+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3</a:t>
            </a:r>
            <a:r>
              <a:rPr lang="en-US" sz="2800" dirty="0">
                <a:latin typeface="+mn-lt"/>
              </a:rPr>
              <a:t> &gt; 3+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0</a:t>
            </a:r>
          </a:p>
        </p:txBody>
      </p:sp>
      <p:sp>
        <p:nvSpPr>
          <p:cNvPr id="119" name="Oval 11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A2156-89E0-F846-AC77-17907D77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948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YAFDLGYTCMFPV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LG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GELHIVQKETYTAPDEIAHYI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EHGITYIKLTPSLFHTIVNTASFAFDANFESLRLIVLGGEKIIPIDVIAFRKMYGHTEFINHYGPTEATIGA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AFDVSAGDFARAL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QLIVCPNEVKMDPASLYAIIK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YDITIFEATPALVIPLMEYIYEQKLDISQLQILIVGSDSCSMEDFKTLVSRFGSTIRIVNSYGVTEACIDS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IAFDASSWEIYAP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GTVVCIDYYTTIDIKALEAVF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QHHIRGAMLPPALLKQCLVSAPTMISSLEILFAAGDRLSSQDAILARRAVGSGVYNAYGPTENTVLS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4495800"/>
            <a:ext cx="3061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just 3 conservative columns</a:t>
            </a:r>
            <a:endParaRPr lang="en-US" sz="20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These Three A-domains Do Not Look Similar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2C80CB-F517-414E-BBB7-4B0BDCA6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036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108" name="Straight Arrow Connector 107"/>
          <p:cNvCxnSpPr>
            <a:stCxn id="83" idx="6"/>
            <a:endCxn id="8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6"/>
            <a:endCxn id="8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5" idx="6"/>
            <a:endCxn id="8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6" idx="6"/>
            <a:endCxn id="8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7" idx="4"/>
            <a:endCxn id="92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86" idx="4"/>
            <a:endCxn id="9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5" idx="4"/>
            <a:endCxn id="9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3" idx="4"/>
            <a:endCxn id="8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8" idx="6"/>
            <a:endCxn id="8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9" idx="6"/>
            <a:endCxn id="90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0" idx="6"/>
            <a:endCxn id="91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1" idx="6"/>
            <a:endCxn id="9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8" idx="4"/>
            <a:endCxn id="9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9" idx="4"/>
            <a:endCxn id="9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0" idx="4"/>
            <a:endCxn id="95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91" idx="4"/>
            <a:endCxn id="96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2" idx="4"/>
            <a:endCxn id="97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3" idx="6"/>
            <a:endCxn id="94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4" idx="6"/>
            <a:endCxn id="9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5" idx="6"/>
            <a:endCxn id="9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6" idx="6"/>
            <a:endCxn id="9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93" idx="4"/>
            <a:endCxn id="9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94" idx="4"/>
            <a:endCxn id="9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95" idx="4"/>
            <a:endCxn id="10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6" idx="4"/>
            <a:endCxn id="10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97" idx="4"/>
            <a:endCxn id="10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8" idx="6"/>
            <a:endCxn id="99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9" idx="6"/>
            <a:endCxn id="100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0" idx="6"/>
            <a:endCxn id="101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01" idx="6"/>
            <a:endCxn id="102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98" idx="4"/>
            <a:endCxn id="10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9" idx="4"/>
            <a:endCxn id="10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00" idx="4"/>
            <a:endCxn id="10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01" idx="4"/>
            <a:endCxn id="106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2" idx="4"/>
            <a:endCxn id="107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03" idx="6"/>
            <a:endCxn id="104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4" idx="6"/>
            <a:endCxn id="105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05" idx="6"/>
            <a:endCxn id="10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06" idx="6"/>
            <a:endCxn id="10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441875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214" name="TextBox 213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3476478" y="1214784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0972" y="855707"/>
            <a:ext cx="169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We arrived to (1,1)</a:t>
            </a:r>
          </a:p>
          <a:p>
            <a:r>
              <a:rPr lang="en-US" sz="2400" dirty="0">
                <a:latin typeface="+mn-lt"/>
              </a:rPr>
              <a:t>by the </a:t>
            </a:r>
            <a:r>
              <a:rPr lang="en-US" sz="2400" b="1" dirty="0">
                <a:latin typeface="+mn-lt"/>
              </a:rPr>
              <a:t>bold</a:t>
            </a:r>
            <a:r>
              <a:rPr lang="en-US" sz="2400" dirty="0">
                <a:latin typeface="+mn-lt"/>
              </a:rPr>
              <a:t> edge: </a:t>
            </a:r>
          </a:p>
        </p:txBody>
      </p:sp>
      <p:sp>
        <p:nvSpPr>
          <p:cNvPr id="169" name="Oval 168"/>
          <p:cNvSpPr/>
          <p:nvPr/>
        </p:nvSpPr>
        <p:spPr>
          <a:xfrm>
            <a:off x="869206" y="2897274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170" name="Straight Arrow Connector 169"/>
          <p:cNvCxnSpPr>
            <a:endCxn id="169" idx="2"/>
          </p:cNvCxnSpPr>
          <p:nvPr/>
        </p:nvCxnSpPr>
        <p:spPr>
          <a:xfrm flipV="1">
            <a:off x="143053" y="3197760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01037" y="295365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4214" y="2736815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831D05-91B0-644F-8BF0-218F2C54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45526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108" name="Straight Arrow Connector 107"/>
          <p:cNvCxnSpPr>
            <a:stCxn id="83" idx="6"/>
            <a:endCxn id="8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6"/>
            <a:endCxn id="8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5" idx="6"/>
            <a:endCxn id="8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6" idx="6"/>
            <a:endCxn id="8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7" idx="4"/>
            <a:endCxn id="92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86" idx="4"/>
            <a:endCxn id="9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5" idx="4"/>
            <a:endCxn id="9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3" idx="4"/>
            <a:endCxn id="8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8" idx="6"/>
            <a:endCxn id="8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9" idx="6"/>
            <a:endCxn id="90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0" idx="6"/>
            <a:endCxn id="91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1" idx="6"/>
            <a:endCxn id="9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8" idx="4"/>
            <a:endCxn id="9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9" idx="4"/>
            <a:endCxn id="9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0" idx="4"/>
            <a:endCxn id="95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91" idx="4"/>
            <a:endCxn id="96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2" idx="4"/>
            <a:endCxn id="97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3" idx="6"/>
            <a:endCxn id="94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4" idx="6"/>
            <a:endCxn id="9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5" idx="6"/>
            <a:endCxn id="9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6" idx="6"/>
            <a:endCxn id="9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93" idx="4"/>
            <a:endCxn id="9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94" idx="4"/>
            <a:endCxn id="9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95" idx="4"/>
            <a:endCxn id="10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6" idx="4"/>
            <a:endCxn id="10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97" idx="4"/>
            <a:endCxn id="10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8" idx="6"/>
            <a:endCxn id="99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9" idx="6"/>
            <a:endCxn id="100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0" idx="6"/>
            <a:endCxn id="101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01" idx="6"/>
            <a:endCxn id="102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98" idx="4"/>
            <a:endCxn id="10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9" idx="4"/>
            <a:endCxn id="10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00" idx="4"/>
            <a:endCxn id="10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01" idx="4"/>
            <a:endCxn id="106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2" idx="4"/>
            <a:endCxn id="107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03" idx="6"/>
            <a:endCxn id="104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4" idx="6"/>
            <a:endCxn id="105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05" idx="6"/>
            <a:endCxn id="10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06" idx="6"/>
            <a:endCxn id="10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441875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214" name="TextBox 213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3476478" y="1214784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04800" y="855707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n-lt"/>
              </a:rPr>
              <a:t>South </a:t>
            </a:r>
            <a:r>
              <a:rPr lang="en-US" sz="2800" b="1" dirty="0">
                <a:latin typeface="+mn-lt"/>
              </a:rPr>
              <a:t>or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East</a:t>
            </a:r>
            <a:r>
              <a:rPr lang="en-US" sz="2800" b="1" dirty="0">
                <a:latin typeface="+mn-lt"/>
              </a:rPr>
              <a:t>?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04266" y="2257021"/>
            <a:ext cx="1696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5+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0</a:t>
            </a:r>
            <a:r>
              <a:rPr lang="en-US" sz="2800" dirty="0">
                <a:latin typeface="+mn-lt"/>
              </a:rPr>
              <a:t> &lt; 4+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6 </a:t>
            </a: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B0E4BE-3F08-CA42-9B91-26D92458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024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108" name="Straight Arrow Connector 107"/>
          <p:cNvCxnSpPr>
            <a:stCxn id="83" idx="6"/>
            <a:endCxn id="8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6"/>
            <a:endCxn id="8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5" idx="6"/>
            <a:endCxn id="8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6" idx="6"/>
            <a:endCxn id="8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7" idx="4"/>
            <a:endCxn id="92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86" idx="4"/>
            <a:endCxn id="9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5" idx="4"/>
            <a:endCxn id="9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3" idx="4"/>
            <a:endCxn id="8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8" idx="6"/>
            <a:endCxn id="8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9" idx="6"/>
            <a:endCxn id="90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0" idx="6"/>
            <a:endCxn id="91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1" idx="6"/>
            <a:endCxn id="9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8" idx="4"/>
            <a:endCxn id="9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9" idx="4"/>
            <a:endCxn id="9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0" idx="4"/>
            <a:endCxn id="95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91" idx="4"/>
            <a:endCxn id="96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2" idx="4"/>
            <a:endCxn id="97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3" idx="6"/>
            <a:endCxn id="94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4" idx="6"/>
            <a:endCxn id="9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5" idx="6"/>
            <a:endCxn id="9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6" idx="6"/>
            <a:endCxn id="9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93" idx="4"/>
            <a:endCxn id="9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94" idx="4"/>
            <a:endCxn id="9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95" idx="4"/>
            <a:endCxn id="10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6" idx="4"/>
            <a:endCxn id="10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97" idx="4"/>
            <a:endCxn id="10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8" idx="6"/>
            <a:endCxn id="99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9" idx="6"/>
            <a:endCxn id="100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0" idx="6"/>
            <a:endCxn id="101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01" idx="6"/>
            <a:endCxn id="102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98" idx="4"/>
            <a:endCxn id="10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9" idx="4"/>
            <a:endCxn id="10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00" idx="4"/>
            <a:endCxn id="10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01" idx="4"/>
            <a:endCxn id="106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2" idx="4"/>
            <a:endCxn id="107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03" idx="6"/>
            <a:endCxn id="104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4" idx="6"/>
            <a:endCxn id="105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05" idx="6"/>
            <a:endCxn id="10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06" idx="6"/>
            <a:endCxn id="10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441875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214" name="TextBox 213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3476478" y="1214784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0972" y="855707"/>
            <a:ext cx="169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We arrived to (2,1)</a:t>
            </a:r>
          </a:p>
          <a:p>
            <a:r>
              <a:rPr lang="en-US" sz="2400" dirty="0">
                <a:latin typeface="+mn-lt"/>
              </a:rPr>
              <a:t>by the </a:t>
            </a:r>
            <a:r>
              <a:rPr lang="en-US" sz="2400" b="1" dirty="0">
                <a:latin typeface="+mn-lt"/>
              </a:rPr>
              <a:t>bold</a:t>
            </a:r>
            <a:r>
              <a:rPr lang="en-US" sz="2400" dirty="0">
                <a:latin typeface="+mn-lt"/>
              </a:rPr>
              <a:t> edge: </a:t>
            </a:r>
          </a:p>
        </p:txBody>
      </p:sp>
      <p:sp>
        <p:nvSpPr>
          <p:cNvPr id="163" name="Oval 162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66" name="Oval 165"/>
          <p:cNvSpPr/>
          <p:nvPr/>
        </p:nvSpPr>
        <p:spPr>
          <a:xfrm>
            <a:off x="568720" y="348830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167" name="Straight Arrow Connector 166"/>
          <p:cNvCxnSpPr>
            <a:endCxn id="166" idx="0"/>
          </p:cNvCxnSpPr>
          <p:nvPr/>
        </p:nvCxnSpPr>
        <p:spPr>
          <a:xfrm>
            <a:off x="869206" y="2762152"/>
            <a:ext cx="0" cy="7261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834603" y="282421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72" name="Oval 171"/>
          <p:cNvSpPr/>
          <p:nvPr/>
        </p:nvSpPr>
        <p:spPr>
          <a:xfrm>
            <a:off x="568720" y="348830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568720" y="348830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13115" y="3543472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D79040-7733-6C40-9A2A-1BB00B1C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1235420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Arrow Connector 114"/>
          <p:cNvCxnSpPr>
            <a:stCxn id="78" idx="6"/>
            <a:endCxn id="79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3" idx="6"/>
            <a:endCxn id="84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3" idx="6"/>
            <a:endCxn id="74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88" name="Straight Arrow Connector 87"/>
          <p:cNvCxnSpPr>
            <a:stCxn id="63" idx="6"/>
            <a:endCxn id="6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6"/>
            <a:endCxn id="6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5" idx="6"/>
            <a:endCxn id="6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6" idx="6"/>
            <a:endCxn id="6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4"/>
            <a:endCxn id="72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4"/>
            <a:endCxn id="7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4"/>
            <a:endCxn id="7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3" idx="4"/>
            <a:endCxn id="6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8" idx="6"/>
            <a:endCxn id="6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9" idx="6"/>
            <a:endCxn id="70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6"/>
            <a:endCxn id="71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1" idx="6"/>
            <a:endCxn id="7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8" idx="4"/>
            <a:endCxn id="7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9" idx="4"/>
            <a:endCxn id="7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0" idx="4"/>
            <a:endCxn id="75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1" idx="4"/>
            <a:endCxn id="76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2" idx="4"/>
            <a:endCxn id="77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4" idx="6"/>
            <a:endCxn id="7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5" idx="6"/>
            <a:endCxn id="7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6" idx="6"/>
            <a:endCxn id="7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3" idx="4"/>
            <a:endCxn id="7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4" idx="4"/>
            <a:endCxn id="7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5" idx="4"/>
            <a:endCxn id="8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7" idx="4"/>
            <a:endCxn id="8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9" idx="6"/>
            <a:endCxn id="80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0" idx="6"/>
            <a:endCxn id="81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1" idx="6"/>
            <a:endCxn id="82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8" idx="4"/>
            <a:endCxn id="8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9" idx="4"/>
            <a:endCxn id="8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4"/>
            <a:endCxn id="8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1" idx="4"/>
            <a:endCxn id="86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2" idx="4"/>
            <a:endCxn id="87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4" idx="6"/>
            <a:endCxn id="85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5" idx="6"/>
            <a:endCxn id="8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6" idx="6"/>
            <a:endCxn id="8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145" name="TextBox 144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220932" y="46397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221316" y="5967835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cxnSp>
        <p:nvCxnSpPr>
          <p:cNvPr id="183" name="Straight Arrow Connector 182"/>
          <p:cNvCxnSpPr/>
          <p:nvPr/>
        </p:nvCxnSpPr>
        <p:spPr>
          <a:xfrm>
            <a:off x="3479447" y="1214064"/>
            <a:ext cx="0" cy="72615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3438144" y="126187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643323-B5EF-ED41-9BE8-1B929463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15588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Arrow Connector 114"/>
          <p:cNvCxnSpPr>
            <a:stCxn id="78" idx="6"/>
            <a:endCxn id="79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3" idx="6"/>
            <a:endCxn id="84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3" idx="6"/>
            <a:endCxn id="74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88" name="Straight Arrow Connector 87"/>
          <p:cNvCxnSpPr>
            <a:stCxn id="63" idx="6"/>
            <a:endCxn id="6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6"/>
            <a:endCxn id="6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5" idx="6"/>
            <a:endCxn id="6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6" idx="6"/>
            <a:endCxn id="6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4"/>
            <a:endCxn id="72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4"/>
            <a:endCxn id="7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4"/>
            <a:endCxn id="7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3" idx="4"/>
            <a:endCxn id="6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8" idx="6"/>
            <a:endCxn id="6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9" idx="6"/>
            <a:endCxn id="70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6"/>
            <a:endCxn id="71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1" idx="6"/>
            <a:endCxn id="7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8" idx="4"/>
            <a:endCxn id="7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9" idx="4"/>
            <a:endCxn id="7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0" idx="4"/>
            <a:endCxn id="75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1" idx="4"/>
            <a:endCxn id="76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2" idx="4"/>
            <a:endCxn id="77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4" idx="6"/>
            <a:endCxn id="7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5" idx="6"/>
            <a:endCxn id="7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6" idx="6"/>
            <a:endCxn id="7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3" idx="4"/>
            <a:endCxn id="7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4" idx="4"/>
            <a:endCxn id="7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5" idx="4"/>
            <a:endCxn id="8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7" idx="4"/>
            <a:endCxn id="8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9" idx="6"/>
            <a:endCxn id="80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0" idx="6"/>
            <a:endCxn id="81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1" idx="6"/>
            <a:endCxn id="82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8" idx="4"/>
            <a:endCxn id="8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9" idx="4"/>
            <a:endCxn id="8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4"/>
            <a:endCxn id="8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1" idx="4"/>
            <a:endCxn id="86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2" idx="4"/>
            <a:endCxn id="87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4" idx="6"/>
            <a:endCxn id="85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5" idx="6"/>
            <a:endCxn id="8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6" idx="6"/>
            <a:endCxn id="8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145" name="TextBox 144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220932" y="46397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221316" y="5967835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cxnSp>
        <p:nvCxnSpPr>
          <p:cNvPr id="183" name="Straight Arrow Connector 182"/>
          <p:cNvCxnSpPr/>
          <p:nvPr/>
        </p:nvCxnSpPr>
        <p:spPr>
          <a:xfrm>
            <a:off x="3479447" y="1214064"/>
            <a:ext cx="0" cy="72615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3438144" y="126187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04800" y="855707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n-lt"/>
              </a:rPr>
              <a:t>South </a:t>
            </a:r>
            <a:r>
              <a:rPr lang="en-US" sz="2800" b="1" dirty="0">
                <a:latin typeface="+mn-lt"/>
              </a:rPr>
              <a:t>or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East</a:t>
            </a:r>
            <a:r>
              <a:rPr lang="en-US" sz="2800" b="1" dirty="0">
                <a:latin typeface="+mn-lt"/>
              </a:rPr>
              <a:t>?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04266" y="2257021"/>
            <a:ext cx="1696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5+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2800" dirty="0">
                <a:latin typeface="+mn-lt"/>
              </a:rPr>
              <a:t> &gt; 4+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2 </a:t>
            </a: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622276" y="198673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547194-D7C9-0347-BBB9-AB487487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5893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Arrow Connector 114"/>
          <p:cNvCxnSpPr>
            <a:stCxn id="78" idx="6"/>
            <a:endCxn id="79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3" idx="6"/>
            <a:endCxn id="84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3" idx="6"/>
            <a:endCxn id="74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75000"/>
              <a:alpha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88" name="Straight Arrow Connector 87"/>
          <p:cNvCxnSpPr>
            <a:stCxn id="63" idx="6"/>
            <a:endCxn id="6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6"/>
            <a:endCxn id="6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5" idx="6"/>
            <a:endCxn id="6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6" idx="6"/>
            <a:endCxn id="6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4"/>
            <a:endCxn id="72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4"/>
            <a:endCxn id="7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4"/>
            <a:endCxn id="7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3" idx="4"/>
            <a:endCxn id="6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8" idx="6"/>
            <a:endCxn id="6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9" idx="6"/>
            <a:endCxn id="70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6"/>
            <a:endCxn id="71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1" idx="6"/>
            <a:endCxn id="7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8" idx="4"/>
            <a:endCxn id="7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9" idx="4"/>
            <a:endCxn id="7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0" idx="4"/>
            <a:endCxn id="75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1" idx="4"/>
            <a:endCxn id="76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2" idx="4"/>
            <a:endCxn id="77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4" idx="6"/>
            <a:endCxn id="7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5" idx="6"/>
            <a:endCxn id="7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6" idx="6"/>
            <a:endCxn id="7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3" idx="4"/>
            <a:endCxn id="7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4" idx="4"/>
            <a:endCxn id="7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5" idx="4"/>
            <a:endCxn id="8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7" idx="4"/>
            <a:endCxn id="8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9" idx="6"/>
            <a:endCxn id="80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0" idx="6"/>
            <a:endCxn id="81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1" idx="6"/>
            <a:endCxn id="82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8" idx="4"/>
            <a:endCxn id="8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9" idx="4"/>
            <a:endCxn id="8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4"/>
            <a:endCxn id="8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1" idx="4"/>
            <a:endCxn id="86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2" idx="4"/>
            <a:endCxn id="87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4" idx="6"/>
            <a:endCxn id="85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5" idx="6"/>
            <a:endCxn id="8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6" idx="6"/>
            <a:endCxn id="8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145" name="TextBox 144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976847" y="198225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220932" y="46397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221316" y="5967835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cxnSp>
        <p:nvCxnSpPr>
          <p:cNvPr id="183" name="Straight Arrow Connector 182"/>
          <p:cNvCxnSpPr/>
          <p:nvPr/>
        </p:nvCxnSpPr>
        <p:spPr>
          <a:xfrm>
            <a:off x="3479447" y="1214064"/>
            <a:ext cx="0" cy="72615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3438144" y="126187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04800" y="855707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n-lt"/>
              </a:rPr>
              <a:t>South </a:t>
            </a:r>
            <a:r>
              <a:rPr lang="en-US" sz="2800" b="1" dirty="0">
                <a:latin typeface="+mn-lt"/>
              </a:rPr>
              <a:t>or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East</a:t>
            </a:r>
            <a:r>
              <a:rPr lang="en-US" sz="2800" b="1" dirty="0">
                <a:latin typeface="+mn-lt"/>
              </a:rPr>
              <a:t>?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04266" y="2257021"/>
            <a:ext cx="1696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5+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2800" dirty="0">
                <a:latin typeface="+mn-lt"/>
              </a:rPr>
              <a:t> &gt; 4+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2 </a:t>
            </a: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  <a:p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622276" y="198673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F61F6-DEA2-DD40-B685-598489F0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248508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Arrow Connector 116"/>
          <p:cNvCxnSpPr>
            <a:stCxn id="80" idx="6"/>
            <a:endCxn id="81" idx="2"/>
          </p:cNvCxnSpPr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3479447" y="1214064"/>
            <a:ext cx="0" cy="72615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3438144" y="126187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0</a:t>
            </a:r>
          </a:p>
        </p:txBody>
      </p:sp>
      <p:cxnSp>
        <p:nvCxnSpPr>
          <p:cNvPr id="116" name="Straight Arrow Connector 115"/>
          <p:cNvCxnSpPr>
            <a:stCxn id="79" idx="6"/>
            <a:endCxn id="80" idx="2"/>
          </p:cNvCxnSpPr>
          <p:nvPr/>
        </p:nvCxnSpPr>
        <p:spPr>
          <a:xfrm>
            <a:off x="3776963" y="4894951"/>
            <a:ext cx="726153" cy="72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4"/>
            <a:endCxn id="72" idx="0"/>
          </p:cNvCxnSpPr>
          <p:nvPr/>
        </p:nvCxnSpPr>
        <p:spPr>
          <a:xfrm>
            <a:off x="7457850" y="1214064"/>
            <a:ext cx="0" cy="72615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9" idx="6"/>
            <a:endCxn id="70" idx="2"/>
          </p:cNvCxnSpPr>
          <p:nvPr/>
        </p:nvCxnSpPr>
        <p:spPr>
          <a:xfrm>
            <a:off x="3776963" y="2240703"/>
            <a:ext cx="726153" cy="72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6"/>
            <a:endCxn id="71" idx="2"/>
          </p:cNvCxnSpPr>
          <p:nvPr/>
        </p:nvCxnSpPr>
        <p:spPr>
          <a:xfrm>
            <a:off x="5104087" y="2241423"/>
            <a:ext cx="726153" cy="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0" idx="4"/>
            <a:endCxn id="75" idx="0"/>
          </p:cNvCxnSpPr>
          <p:nvPr/>
        </p:nvCxnSpPr>
        <p:spPr>
          <a:xfrm>
            <a:off x="4803602" y="2541908"/>
            <a:ext cx="0" cy="72615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1" idx="4"/>
            <a:endCxn id="76" idx="0"/>
          </p:cNvCxnSpPr>
          <p:nvPr/>
        </p:nvCxnSpPr>
        <p:spPr>
          <a:xfrm>
            <a:off x="6130726" y="2541908"/>
            <a:ext cx="0" cy="72615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2" idx="4"/>
            <a:endCxn id="77" idx="0"/>
          </p:cNvCxnSpPr>
          <p:nvPr/>
        </p:nvCxnSpPr>
        <p:spPr>
          <a:xfrm>
            <a:off x="7457850" y="2541188"/>
            <a:ext cx="0" cy="72687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3" idx="6"/>
            <a:endCxn id="74" idx="2"/>
          </p:cNvCxnSpPr>
          <p:nvPr/>
        </p:nvCxnSpPr>
        <p:spPr>
          <a:xfrm flipV="1">
            <a:off x="2449839" y="3567827"/>
            <a:ext cx="726153" cy="72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78" idx="6"/>
            <a:endCxn id="79" idx="2"/>
          </p:cNvCxnSpPr>
          <p:nvPr/>
        </p:nvCxnSpPr>
        <p:spPr>
          <a:xfrm>
            <a:off x="2449839" y="4894951"/>
            <a:ext cx="726153" cy="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1" idx="6"/>
            <a:endCxn id="82" idx="2"/>
          </p:cNvCxnSpPr>
          <p:nvPr/>
        </p:nvCxnSpPr>
        <p:spPr>
          <a:xfrm flipV="1">
            <a:off x="6431211" y="4894951"/>
            <a:ext cx="726153" cy="72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1" idx="4"/>
            <a:endCxn id="86" idx="0"/>
          </p:cNvCxnSpPr>
          <p:nvPr/>
        </p:nvCxnSpPr>
        <p:spPr>
          <a:xfrm>
            <a:off x="6130726" y="5196156"/>
            <a:ext cx="0" cy="72615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2" idx="4"/>
            <a:endCxn id="87" idx="0"/>
          </p:cNvCxnSpPr>
          <p:nvPr/>
        </p:nvCxnSpPr>
        <p:spPr>
          <a:xfrm>
            <a:off x="7457850" y="5195436"/>
            <a:ext cx="0" cy="726873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3" idx="6"/>
            <a:endCxn id="84" idx="2"/>
          </p:cNvCxnSpPr>
          <p:nvPr/>
        </p:nvCxnSpPr>
        <p:spPr>
          <a:xfrm flipV="1">
            <a:off x="2456752" y="6220635"/>
            <a:ext cx="719240" cy="216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2573230" y="468232"/>
            <a:ext cx="4248441" cy="5772495"/>
            <a:chOff x="2573230" y="468232"/>
            <a:chExt cx="4248441" cy="5772495"/>
          </a:xfrm>
        </p:grpSpPr>
        <p:sp>
          <p:nvSpPr>
            <p:cNvPr id="145" name="TextBox 144"/>
            <p:cNvSpPr txBox="1"/>
            <p:nvPr/>
          </p:nvSpPr>
          <p:spPr>
            <a:xfrm>
              <a:off x="2583502" y="46823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911676" y="488025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32524" y="470566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559648" y="484465"/>
              <a:ext cx="26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87036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18390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231709" y="1795356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569663" y="179769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7323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918390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31709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571843" y="3122480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581892" y="445193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946000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31709" y="4449604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571843" y="4453201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58350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946000" y="5775288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6A6A6"/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77472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583468" y="5779062"/>
              <a:ext cx="238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63" name="Oval 6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88" name="Straight Arrow Connector 87"/>
          <p:cNvCxnSpPr>
            <a:stCxn id="63" idx="6"/>
            <a:endCxn id="6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6"/>
            <a:endCxn id="6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5" idx="6"/>
            <a:endCxn id="6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6" idx="6"/>
            <a:endCxn id="6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4"/>
            <a:endCxn id="7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4"/>
            <a:endCxn id="7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3" idx="4"/>
            <a:endCxn id="6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8" idx="6"/>
            <a:endCxn id="6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1" idx="6"/>
            <a:endCxn id="7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8" idx="4"/>
            <a:endCxn id="7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9" idx="4"/>
            <a:endCxn id="7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4" idx="6"/>
            <a:endCxn id="7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5" idx="6"/>
            <a:endCxn id="7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6" idx="6"/>
            <a:endCxn id="7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3" idx="4"/>
            <a:endCxn id="7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4" idx="4"/>
            <a:endCxn id="7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5" idx="4"/>
            <a:endCxn id="8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7" idx="4"/>
            <a:endCxn id="8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8" idx="4"/>
            <a:endCxn id="8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9" idx="4"/>
            <a:endCxn id="8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4"/>
            <a:endCxn id="8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4" idx="6"/>
            <a:endCxn id="85" idx="2"/>
          </p:cNvCxnSpPr>
          <p:nvPr/>
        </p:nvCxnSpPr>
        <p:spPr>
          <a:xfrm>
            <a:off x="3776963" y="6220635"/>
            <a:ext cx="726153" cy="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5" idx="6"/>
            <a:endCxn id="8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6" idx="6"/>
            <a:endCxn id="8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09511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768999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108319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94029" y="2601446"/>
            <a:ext cx="1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10831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44095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6A6A6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976847" y="20012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201976" y="46397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221316" y="5967835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622276" y="198673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7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5857850" y="198813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13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197480" y="19886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15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4546375" y="329454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17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886005" y="331404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202631" y="330888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24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203176" y="4653756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25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5872745" y="4653756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534205" y="465429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534750" y="596639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30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876806" y="5967342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202631" y="596272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762DEA-3DE2-C54F-9E51-4B8F0F59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555465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88" name="Straight Arrow Connector 87"/>
          <p:cNvCxnSpPr>
            <a:stCxn id="63" idx="6"/>
            <a:endCxn id="6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6"/>
            <a:endCxn id="6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5" idx="6"/>
            <a:endCxn id="6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6" idx="6"/>
            <a:endCxn id="6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4"/>
            <a:endCxn id="7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4"/>
            <a:endCxn id="7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3" idx="4"/>
            <a:endCxn id="6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8" idx="6"/>
            <a:endCxn id="6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1" idx="6"/>
            <a:endCxn id="7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8" idx="4"/>
            <a:endCxn id="7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9" idx="4"/>
            <a:endCxn id="7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4" idx="6"/>
            <a:endCxn id="7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5" idx="6"/>
            <a:endCxn id="7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6" idx="6"/>
            <a:endCxn id="7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3" idx="4"/>
            <a:endCxn id="7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4" idx="4"/>
            <a:endCxn id="7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5" idx="4"/>
            <a:endCxn id="8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7" idx="4"/>
            <a:endCxn id="8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8" idx="4"/>
            <a:endCxn id="8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9" idx="4"/>
            <a:endCxn id="8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4"/>
            <a:endCxn id="8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5" idx="6"/>
            <a:endCxn id="8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6" idx="6"/>
            <a:endCxn id="8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583502" y="46823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911676" y="488025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32524" y="47056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559648" y="48446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587036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569663" y="179769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918390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7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231709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571843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277472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583468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976847" y="20012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201976" y="46397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221316" y="5967835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22276" y="198673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7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546375" y="329454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17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534205" y="465429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534750" y="596639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857850" y="198813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13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86005" y="331404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872745" y="4653756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876806" y="5967342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197480" y="19886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202631" y="330888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203176" y="4653756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202631" y="596272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34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1491348"/>
            <a:ext cx="1876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Backtracking pointers</a:t>
            </a:r>
            <a:r>
              <a:rPr lang="en-US" sz="2400" dirty="0">
                <a:latin typeface="+mn-lt"/>
              </a:rPr>
              <a:t>:  </a:t>
            </a:r>
          </a:p>
          <a:p>
            <a:r>
              <a:rPr lang="en-US" sz="2400" dirty="0">
                <a:latin typeface="+mn-lt"/>
              </a:rPr>
              <a:t>the best way to get to each node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98B5F-CCB9-8848-8434-3D0FFDA8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758666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ChangeArrowheads="1"/>
          </p:cNvSpPr>
          <p:nvPr/>
        </p:nvSpPr>
        <p:spPr bwMode="auto">
          <a:xfrm>
            <a:off x="152400" y="1600200"/>
            <a:ext cx="859382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8032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3175" indent="0" eaLnBrk="1" hangingPunct="1">
              <a:spcBef>
                <a:spcPts val="575"/>
              </a:spcBef>
              <a:buClrTx/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</a:t>
            </a:r>
            <a:r>
              <a:rPr lang="en-US" altLang="en-US" sz="32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32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32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3200" i="0" dirty="0">
                <a:latin typeface="+mn-lt"/>
              </a:rPr>
              <a:t>: </a:t>
            </a:r>
            <a:r>
              <a:rPr lang="en-US" sz="3200" dirty="0">
                <a:latin typeface="+mn-lt"/>
              </a:rPr>
              <a:t>the length of a longest path from (0,0) to (</a:t>
            </a:r>
            <a:r>
              <a:rPr lang="en-US" sz="3200" i="1" dirty="0" err="1">
                <a:latin typeface="+mn-lt"/>
              </a:rPr>
              <a:t>i,j</a:t>
            </a:r>
            <a:r>
              <a:rPr lang="en-US" sz="3200" dirty="0">
                <a:latin typeface="+mn-lt"/>
              </a:rPr>
              <a:t>)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sz="3200" dirty="0">
              <a:latin typeface="+mn-lt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200" dirty="0">
                <a:latin typeface="+mn-lt"/>
                <a:cs typeface="Arial" pitchFamily="34" charset="0"/>
              </a:rPr>
              <a:t>                       </a:t>
            </a:r>
            <a:r>
              <a:rPr lang="en-US" altLang="en-US" sz="3200" i="1" dirty="0">
                <a:latin typeface="+mn-lt"/>
                <a:cs typeface="Arial" pitchFamily="34" charset="0"/>
              </a:rPr>
              <a:t>s</a:t>
            </a:r>
            <a:r>
              <a:rPr lang="en-US" altLang="en-US" sz="3200" i="1" baseline="-25000" dirty="0">
                <a:latin typeface="+mn-lt"/>
                <a:cs typeface="Arial" pitchFamily="34" charset="0"/>
              </a:rPr>
              <a:t>i-1, j  </a:t>
            </a:r>
            <a:r>
              <a:rPr lang="en-US" altLang="en-US" sz="32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32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↓</a:t>
            </a:r>
            <a:r>
              <a:rPr lang="en-US" altLang="en-US" sz="3200" dirty="0">
                <a:latin typeface="+mn-lt"/>
                <a:cs typeface="Arial" pitchFamily="34" charset="0"/>
              </a:rPr>
              <a:t>”into (</a:t>
            </a:r>
            <a:r>
              <a:rPr lang="en-US" altLang="en-US" sz="32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3200" dirty="0"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3200" dirty="0">
                <a:latin typeface="+mn-lt"/>
                <a:cs typeface="Arial" pitchFamily="34" charset="0"/>
              </a:rPr>
              <a:t>                       </a:t>
            </a:r>
            <a:r>
              <a:rPr lang="en-US" altLang="en-US" sz="32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32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3200" i="1" baseline="-25000" dirty="0">
                <a:latin typeface="+mn-lt"/>
                <a:cs typeface="Arial" pitchFamily="34" charset="0"/>
              </a:rPr>
              <a:t>, j-1 </a:t>
            </a:r>
            <a:r>
              <a:rPr lang="en-US" altLang="en-US" sz="3200" i="1" dirty="0">
                <a:latin typeface="+mn-lt"/>
                <a:cs typeface="Arial" pitchFamily="34" charset="0"/>
              </a:rPr>
              <a:t> </a:t>
            </a:r>
            <a:r>
              <a:rPr lang="en-US" altLang="en-US" sz="3200" dirty="0">
                <a:latin typeface="+mn-lt"/>
                <a:cs typeface="Arial" pitchFamily="34" charset="0"/>
              </a:rPr>
              <a:t>+ weight of edge “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→</a:t>
            </a:r>
            <a:r>
              <a:rPr lang="en-US" altLang="en-US" sz="3200" dirty="0">
                <a:latin typeface="+mn-lt"/>
                <a:cs typeface="Arial" pitchFamily="34" charset="0"/>
              </a:rPr>
              <a:t>”into (</a:t>
            </a:r>
            <a:r>
              <a:rPr lang="en-US" altLang="en-US" sz="3200" i="1" dirty="0" err="1">
                <a:latin typeface="+mn-lt"/>
                <a:cs typeface="Arial" pitchFamily="34" charset="0"/>
              </a:rPr>
              <a:t>i,j</a:t>
            </a:r>
            <a:r>
              <a:rPr lang="en-US" altLang="en-US" sz="3200" dirty="0">
                <a:latin typeface="+mn-lt"/>
                <a:cs typeface="Arial" pitchFamily="34" charset="0"/>
              </a:rPr>
              <a:t>)</a:t>
            </a:r>
          </a:p>
          <a:p>
            <a:pPr lvl="2" eaLnBrk="1" hangingPunct="1">
              <a:spcBef>
                <a:spcPts val="575"/>
              </a:spcBef>
              <a:buClrTx/>
            </a:pPr>
            <a:endParaRPr lang="en-US" altLang="en-US" sz="3200" i="0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sz="3200" i="0" dirty="0">
              <a:latin typeface="+mn-lt"/>
            </a:endParaRPr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>
          <a:xfrm>
            <a:off x="364222" y="381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Dynamic Programming Recurrence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25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32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3200" i="1" baseline="-25000" dirty="0">
                <a:latin typeface="+mn-lt"/>
                <a:cs typeface="Arial" pitchFamily="34" charset="0"/>
              </a:rPr>
              <a:t>, j </a:t>
            </a:r>
            <a:r>
              <a:rPr lang="en-US" altLang="en-US" sz="3200" dirty="0">
                <a:latin typeface="+mn-lt"/>
                <a:cs typeface="Arial" pitchFamily="34" charset="0"/>
              </a:rPr>
              <a:t>= max {</a:t>
            </a:r>
            <a:endParaRPr lang="en-US" sz="32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0B338F-246D-9E4F-A041-D2C4F523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85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Compare Biological Sequences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Sequence Comparison to Biological Insights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Alignment Game and the Longest Common Subsequence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Manhattan Tourist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Change Problem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Dynamic Programming and Backtracking Pointers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cs typeface="Arial" charset="0"/>
              </a:rPr>
              <a:t>From Manhattan to the Alignment Graph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From Global to Local Alignment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Penalizing Insertions and Deletions in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Space-Efficient Sequence Alignment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Multiple Sequence Alignment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A7AA5E-68E9-1A48-8B0A-28F7C23D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188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they look similar now?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LGYTCMFPV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ELHIVQKETYTAPDEIAHYI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EHG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TYIKLT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FHTIVNTASFAFDANFESLRLIVLGGEKIIPIDVIAFRKMYGHTEFINHYGPTEATIGA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VSAGDFARA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QLIVCPNEVKMDPASLYAII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KYD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TIFEAT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VIPLMEYIYEQKLDISQLQILIVGSDSCSMEDFKTLVSRFGSTIRIVNSYGVTEACIDS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ASSWEIYAP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TVVCIDYYTTIDIKALEAVF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QHH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RGAMLP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LKQCLVSAPTMISSLEILFAAGDRLSSQDAILARRAVGSGVYNAYGPTENTVLS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4495800"/>
            <a:ext cx="2753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11 conservative columns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2B692-2B54-7E4E-BA0B-A78D49CC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036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49438" y="468313"/>
            <a:ext cx="5908675" cy="6054725"/>
            <a:chOff x="1848868" y="468232"/>
            <a:chExt cx="5909467" cy="6055048"/>
          </a:xfrm>
        </p:grpSpPr>
        <p:sp>
          <p:nvSpPr>
            <p:cNvPr id="4" name="Oval 3"/>
            <p:cNvSpPr/>
            <p:nvPr/>
          </p:nvSpPr>
          <p:spPr>
            <a:xfrm>
              <a:off x="1848868" y="625402"/>
              <a:ext cx="601743" cy="60010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176196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03524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30852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56591" y="612702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48868" y="1941511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76196" y="1939923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03524" y="194151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830852" y="194151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156591" y="1939923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48868" y="3268731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176196" y="3267143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03524" y="326873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30852" y="326873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156591" y="3268731"/>
              <a:ext cx="601744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848868" y="4594364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176196" y="4594364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03524" y="4595952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30852" y="4595952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156591" y="4594364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855219" y="5921585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176196" y="5919998"/>
              <a:ext cx="600155" cy="60169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503524" y="5919998"/>
              <a:ext cx="600155" cy="60169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830852" y="5921585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156591" y="5921585"/>
              <a:ext cx="601744" cy="601695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cxnSp>
          <p:nvCxnSpPr>
            <p:cNvPr id="29" name="Straight Arrow Connector 28"/>
            <p:cNvCxnSpPr>
              <a:stCxn id="4" idx="6"/>
              <a:endCxn id="5" idx="2"/>
            </p:cNvCxnSpPr>
            <p:nvPr/>
          </p:nvCxnSpPr>
          <p:spPr>
            <a:xfrm flipV="1">
              <a:off x="2450611" y="914343"/>
              <a:ext cx="725585" cy="11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5" idx="6"/>
              <a:endCxn id="6" idx="2"/>
            </p:cNvCxnSpPr>
            <p:nvPr/>
          </p:nvCxnSpPr>
          <p:spPr>
            <a:xfrm>
              <a:off x="3776351" y="914343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6"/>
              <a:endCxn id="7" idx="2"/>
            </p:cNvCxnSpPr>
            <p:nvPr/>
          </p:nvCxnSpPr>
          <p:spPr>
            <a:xfrm>
              <a:off x="5103679" y="914343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6"/>
              <a:endCxn id="8" idx="2"/>
            </p:cNvCxnSpPr>
            <p:nvPr/>
          </p:nvCxnSpPr>
          <p:spPr>
            <a:xfrm flipV="1">
              <a:off x="6431007" y="914343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4"/>
              <a:endCxn id="13" idx="0"/>
            </p:cNvCxnSpPr>
            <p:nvPr/>
          </p:nvCxnSpPr>
          <p:spPr>
            <a:xfrm>
              <a:off x="7458257" y="1214397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4"/>
              <a:endCxn id="12" idx="0"/>
            </p:cNvCxnSpPr>
            <p:nvPr/>
          </p:nvCxnSpPr>
          <p:spPr>
            <a:xfrm>
              <a:off x="6130929" y="1214397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6" idx="4"/>
              <a:endCxn id="11" idx="0"/>
            </p:cNvCxnSpPr>
            <p:nvPr/>
          </p:nvCxnSpPr>
          <p:spPr>
            <a:xfrm>
              <a:off x="4803601" y="1214397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1" idx="1"/>
            </p:cNvCxnSpPr>
            <p:nvPr/>
          </p:nvCxnSpPr>
          <p:spPr>
            <a:xfrm>
              <a:off x="3120625" y="1562077"/>
              <a:ext cx="1470222" cy="46675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" idx="4"/>
              <a:endCxn id="9" idx="0"/>
            </p:cNvCxnSpPr>
            <p:nvPr/>
          </p:nvCxnSpPr>
          <p:spPr>
            <a:xfrm>
              <a:off x="2148945" y="1225509"/>
              <a:ext cx="0" cy="71600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0" idx="2"/>
            </p:cNvCxnSpPr>
            <p:nvPr/>
          </p:nvCxnSpPr>
          <p:spPr>
            <a:xfrm flipV="1">
              <a:off x="2450611" y="2239977"/>
              <a:ext cx="725585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0" idx="6"/>
              <a:endCxn id="11" idx="2"/>
            </p:cNvCxnSpPr>
            <p:nvPr/>
          </p:nvCxnSpPr>
          <p:spPr>
            <a:xfrm>
              <a:off x="3776351" y="2239977"/>
              <a:ext cx="72717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1" idx="6"/>
              <a:endCxn id="12" idx="2"/>
            </p:cNvCxnSpPr>
            <p:nvPr/>
          </p:nvCxnSpPr>
          <p:spPr>
            <a:xfrm>
              <a:off x="5103679" y="2241564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2" idx="6"/>
              <a:endCxn id="13" idx="2"/>
            </p:cNvCxnSpPr>
            <p:nvPr/>
          </p:nvCxnSpPr>
          <p:spPr>
            <a:xfrm flipV="1">
              <a:off x="6431007" y="2239977"/>
              <a:ext cx="72558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4"/>
              <a:endCxn id="14" idx="0"/>
            </p:cNvCxnSpPr>
            <p:nvPr/>
          </p:nvCxnSpPr>
          <p:spPr>
            <a:xfrm>
              <a:off x="2148945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4"/>
              <a:endCxn id="15" idx="0"/>
            </p:cNvCxnSpPr>
            <p:nvPr/>
          </p:nvCxnSpPr>
          <p:spPr>
            <a:xfrm>
              <a:off x="3476273" y="254161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4"/>
              <a:endCxn id="16" idx="0"/>
            </p:cNvCxnSpPr>
            <p:nvPr/>
          </p:nvCxnSpPr>
          <p:spPr>
            <a:xfrm>
              <a:off x="4803601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18" idx="1"/>
            </p:cNvCxnSpPr>
            <p:nvPr/>
          </p:nvCxnSpPr>
          <p:spPr>
            <a:xfrm>
              <a:off x="5705422" y="3055995"/>
              <a:ext cx="1540081" cy="30005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4"/>
              <a:endCxn id="18" idx="0"/>
            </p:cNvCxnSpPr>
            <p:nvPr/>
          </p:nvCxnSpPr>
          <p:spPr>
            <a:xfrm>
              <a:off x="7458257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6"/>
              <a:endCxn id="15" idx="2"/>
            </p:cNvCxnSpPr>
            <p:nvPr/>
          </p:nvCxnSpPr>
          <p:spPr>
            <a:xfrm flipV="1">
              <a:off x="2450611" y="3567197"/>
              <a:ext cx="725585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5" idx="6"/>
              <a:endCxn id="16" idx="2"/>
            </p:cNvCxnSpPr>
            <p:nvPr/>
          </p:nvCxnSpPr>
          <p:spPr>
            <a:xfrm>
              <a:off x="3776351" y="3567197"/>
              <a:ext cx="72717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7" idx="6"/>
              <a:endCxn id="18" idx="2"/>
            </p:cNvCxnSpPr>
            <p:nvPr/>
          </p:nvCxnSpPr>
          <p:spPr>
            <a:xfrm>
              <a:off x="6431007" y="3568784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4" idx="4"/>
              <a:endCxn id="19" idx="0"/>
            </p:cNvCxnSpPr>
            <p:nvPr/>
          </p:nvCxnSpPr>
          <p:spPr>
            <a:xfrm>
              <a:off x="2148945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5" idx="4"/>
              <a:endCxn id="20" idx="0"/>
            </p:cNvCxnSpPr>
            <p:nvPr/>
          </p:nvCxnSpPr>
          <p:spPr>
            <a:xfrm>
              <a:off x="3476273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2" idx="1"/>
            </p:cNvCxnSpPr>
            <p:nvPr/>
          </p:nvCxnSpPr>
          <p:spPr>
            <a:xfrm>
              <a:off x="3692202" y="3797397"/>
              <a:ext cx="2225973" cy="88587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7" idx="4"/>
              <a:endCxn id="22" idx="0"/>
            </p:cNvCxnSpPr>
            <p:nvPr/>
          </p:nvCxnSpPr>
          <p:spPr>
            <a:xfrm>
              <a:off x="6130929" y="386883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8" idx="4"/>
              <a:endCxn id="23" idx="0"/>
            </p:cNvCxnSpPr>
            <p:nvPr/>
          </p:nvCxnSpPr>
          <p:spPr>
            <a:xfrm>
              <a:off x="7458257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9" idx="6"/>
              <a:endCxn id="20" idx="2"/>
            </p:cNvCxnSpPr>
            <p:nvPr/>
          </p:nvCxnSpPr>
          <p:spPr>
            <a:xfrm>
              <a:off x="2450611" y="4894418"/>
              <a:ext cx="725585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0" idx="6"/>
              <a:endCxn id="21" idx="2"/>
            </p:cNvCxnSpPr>
            <p:nvPr/>
          </p:nvCxnSpPr>
          <p:spPr>
            <a:xfrm>
              <a:off x="3776351" y="4894418"/>
              <a:ext cx="72717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1" idx="6"/>
              <a:endCxn id="22" idx="2"/>
            </p:cNvCxnSpPr>
            <p:nvPr/>
          </p:nvCxnSpPr>
          <p:spPr>
            <a:xfrm>
              <a:off x="5103679" y="4896005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2" idx="6"/>
              <a:endCxn id="23" idx="2"/>
            </p:cNvCxnSpPr>
            <p:nvPr/>
          </p:nvCxnSpPr>
          <p:spPr>
            <a:xfrm flipV="1">
              <a:off x="6431007" y="4894418"/>
              <a:ext cx="72558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9" idx="4"/>
              <a:endCxn id="24" idx="0"/>
            </p:cNvCxnSpPr>
            <p:nvPr/>
          </p:nvCxnSpPr>
          <p:spPr>
            <a:xfrm>
              <a:off x="2148945" y="5196059"/>
              <a:ext cx="7939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0" idx="4"/>
              <a:endCxn id="25" idx="0"/>
            </p:cNvCxnSpPr>
            <p:nvPr/>
          </p:nvCxnSpPr>
          <p:spPr>
            <a:xfrm>
              <a:off x="3476273" y="5196059"/>
              <a:ext cx="0" cy="72393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1" idx="4"/>
              <a:endCxn id="26" idx="0"/>
            </p:cNvCxnSpPr>
            <p:nvPr/>
          </p:nvCxnSpPr>
          <p:spPr>
            <a:xfrm>
              <a:off x="4803601" y="5196059"/>
              <a:ext cx="0" cy="72393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2" idx="4"/>
              <a:endCxn id="27" idx="0"/>
            </p:cNvCxnSpPr>
            <p:nvPr/>
          </p:nvCxnSpPr>
          <p:spPr>
            <a:xfrm>
              <a:off x="6130929" y="5196059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3" idx="4"/>
              <a:endCxn id="28" idx="0"/>
            </p:cNvCxnSpPr>
            <p:nvPr/>
          </p:nvCxnSpPr>
          <p:spPr>
            <a:xfrm>
              <a:off x="7458257" y="5196059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24" idx="6"/>
              <a:endCxn id="25" idx="2"/>
            </p:cNvCxnSpPr>
            <p:nvPr/>
          </p:nvCxnSpPr>
          <p:spPr>
            <a:xfrm flipV="1">
              <a:off x="2456961" y="6220051"/>
              <a:ext cx="719234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5" idx="6"/>
              <a:endCxn id="26" idx="2"/>
            </p:cNvCxnSpPr>
            <p:nvPr/>
          </p:nvCxnSpPr>
          <p:spPr>
            <a:xfrm>
              <a:off x="3776351" y="6220051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6" idx="6"/>
              <a:endCxn id="27" idx="2"/>
            </p:cNvCxnSpPr>
            <p:nvPr/>
          </p:nvCxnSpPr>
          <p:spPr>
            <a:xfrm>
              <a:off x="5103679" y="6220051"/>
              <a:ext cx="727172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7" idx="6"/>
              <a:endCxn id="28" idx="2"/>
            </p:cNvCxnSpPr>
            <p:nvPr/>
          </p:nvCxnSpPr>
          <p:spPr>
            <a:xfrm>
              <a:off x="6431007" y="6223226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383"/>
            <p:cNvSpPr txBox="1">
              <a:spLocks noChangeArrowheads="1"/>
            </p:cNvSpPr>
            <p:nvPr/>
          </p:nvSpPr>
          <p:spPr bwMode="auto">
            <a:xfrm>
              <a:off x="2121664" y="1260516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69" name="TextBox 384"/>
            <p:cNvSpPr txBox="1">
              <a:spLocks noChangeArrowheads="1"/>
            </p:cNvSpPr>
            <p:nvPr/>
          </p:nvSpPr>
          <p:spPr bwMode="auto">
            <a:xfrm>
              <a:off x="7409511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70" name="TextBox 385"/>
            <p:cNvSpPr txBox="1">
              <a:spLocks noChangeArrowheads="1"/>
            </p:cNvSpPr>
            <p:nvPr/>
          </p:nvSpPr>
          <p:spPr bwMode="auto">
            <a:xfrm>
              <a:off x="6702569" y="383395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1" name="TextBox 386"/>
            <p:cNvSpPr txBox="1">
              <a:spLocks noChangeArrowheads="1"/>
            </p:cNvSpPr>
            <p:nvPr/>
          </p:nvSpPr>
          <p:spPr bwMode="auto">
            <a:xfrm>
              <a:off x="4768999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72" name="TextBox 387"/>
            <p:cNvSpPr txBox="1">
              <a:spLocks noChangeArrowheads="1"/>
            </p:cNvSpPr>
            <p:nvPr/>
          </p:nvSpPr>
          <p:spPr bwMode="auto">
            <a:xfrm>
              <a:off x="2114751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73" name="TextBox 388"/>
            <p:cNvSpPr txBox="1">
              <a:spLocks noChangeArrowheads="1"/>
            </p:cNvSpPr>
            <p:nvPr/>
          </p:nvSpPr>
          <p:spPr bwMode="auto">
            <a:xfrm>
              <a:off x="3441875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74" name="TextBox 389"/>
            <p:cNvSpPr txBox="1">
              <a:spLocks noChangeArrowheads="1"/>
            </p:cNvSpPr>
            <p:nvPr/>
          </p:nvSpPr>
          <p:spPr bwMode="auto">
            <a:xfrm>
              <a:off x="4768999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75" name="TextBox 390"/>
            <p:cNvSpPr txBox="1">
              <a:spLocks noChangeArrowheads="1"/>
            </p:cNvSpPr>
            <p:nvPr/>
          </p:nvSpPr>
          <p:spPr bwMode="auto">
            <a:xfrm>
              <a:off x="5072995" y="228356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76" name="TextBox 391"/>
            <p:cNvSpPr txBox="1">
              <a:spLocks noChangeArrowheads="1"/>
            </p:cNvSpPr>
            <p:nvPr/>
          </p:nvSpPr>
          <p:spPr bwMode="auto">
            <a:xfrm>
              <a:off x="7394029" y="2601446"/>
              <a:ext cx="170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7" name="TextBox 392"/>
            <p:cNvSpPr txBox="1">
              <a:spLocks noChangeArrowheads="1"/>
            </p:cNvSpPr>
            <p:nvPr/>
          </p:nvSpPr>
          <p:spPr bwMode="auto">
            <a:xfrm>
              <a:off x="2145484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8" name="TextBox 393"/>
            <p:cNvSpPr txBox="1">
              <a:spLocks noChangeArrowheads="1"/>
            </p:cNvSpPr>
            <p:nvPr/>
          </p:nvSpPr>
          <p:spPr bwMode="auto">
            <a:xfrm>
              <a:off x="3454071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9" name="TextBox 394"/>
            <p:cNvSpPr txBox="1">
              <a:spLocks noChangeArrowheads="1"/>
            </p:cNvSpPr>
            <p:nvPr/>
          </p:nvSpPr>
          <p:spPr bwMode="auto">
            <a:xfrm>
              <a:off x="2422189" y="88704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80" name="TextBox 395"/>
            <p:cNvSpPr txBox="1">
              <a:spLocks noChangeArrowheads="1"/>
            </p:cNvSpPr>
            <p:nvPr/>
          </p:nvSpPr>
          <p:spPr bwMode="auto">
            <a:xfrm>
              <a:off x="6108319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81" name="TextBox 396"/>
            <p:cNvSpPr txBox="1">
              <a:spLocks noChangeArrowheads="1"/>
            </p:cNvSpPr>
            <p:nvPr/>
          </p:nvSpPr>
          <p:spPr bwMode="auto">
            <a:xfrm>
              <a:off x="7399539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82" name="TextBox 397"/>
            <p:cNvSpPr txBox="1">
              <a:spLocks noChangeArrowheads="1"/>
            </p:cNvSpPr>
            <p:nvPr/>
          </p:nvSpPr>
          <p:spPr bwMode="auto">
            <a:xfrm>
              <a:off x="214548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grpSp>
          <p:nvGrpSpPr>
            <p:cNvPr id="83" name="Group 398"/>
            <p:cNvGrpSpPr>
              <a:grpSpLocks/>
            </p:cNvGrpSpPr>
            <p:nvPr/>
          </p:nvGrpSpPr>
          <p:grpSpPr bwMode="auto">
            <a:xfrm>
              <a:off x="2573230" y="468232"/>
              <a:ext cx="4248441" cy="5772495"/>
              <a:chOff x="2573230" y="468232"/>
              <a:chExt cx="4248441" cy="5772495"/>
            </a:xfrm>
          </p:grpSpPr>
          <p:sp>
            <p:nvSpPr>
              <p:cNvPr id="101" name="TextBox 399"/>
              <p:cNvSpPr txBox="1">
                <a:spLocks noChangeArrowheads="1"/>
              </p:cNvSpPr>
              <p:nvPr/>
            </p:nvSpPr>
            <p:spPr bwMode="auto">
              <a:xfrm>
                <a:off x="2684429" y="46823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02" name="TextBox 400"/>
              <p:cNvSpPr txBox="1">
                <a:spLocks noChangeArrowheads="1"/>
              </p:cNvSpPr>
              <p:nvPr/>
            </p:nvSpPr>
            <p:spPr bwMode="auto">
              <a:xfrm>
                <a:off x="3911676" y="488025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3" name="TextBox 401"/>
              <p:cNvSpPr txBox="1">
                <a:spLocks noChangeArrowheads="1"/>
              </p:cNvSpPr>
              <p:nvPr/>
            </p:nvSpPr>
            <p:spPr bwMode="auto">
              <a:xfrm>
                <a:off x="5232524" y="470566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104" name="TextBox 402"/>
              <p:cNvSpPr txBox="1">
                <a:spLocks noChangeArrowheads="1"/>
              </p:cNvSpPr>
              <p:nvPr/>
            </p:nvSpPr>
            <p:spPr bwMode="auto">
              <a:xfrm>
                <a:off x="6559648" y="484465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05" name="TextBox 403"/>
              <p:cNvSpPr txBox="1">
                <a:spLocks noChangeArrowheads="1"/>
              </p:cNvSpPr>
              <p:nvPr/>
            </p:nvSpPr>
            <p:spPr bwMode="auto">
              <a:xfrm>
                <a:off x="2587036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06" name="TextBox 404"/>
              <p:cNvSpPr txBox="1">
                <a:spLocks noChangeArrowheads="1"/>
              </p:cNvSpPr>
              <p:nvPr/>
            </p:nvSpPr>
            <p:spPr bwMode="auto">
              <a:xfrm>
                <a:off x="3918390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7" name="TextBox 405"/>
              <p:cNvSpPr txBox="1">
                <a:spLocks noChangeArrowheads="1"/>
              </p:cNvSpPr>
              <p:nvPr/>
            </p:nvSpPr>
            <p:spPr bwMode="auto">
              <a:xfrm>
                <a:off x="5231709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108" name="TextBox 406"/>
              <p:cNvSpPr txBox="1">
                <a:spLocks noChangeArrowheads="1"/>
              </p:cNvSpPr>
              <p:nvPr/>
            </p:nvSpPr>
            <p:spPr bwMode="auto">
              <a:xfrm>
                <a:off x="5546168" y="3249103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9" name="TextBox 407"/>
              <p:cNvSpPr txBox="1">
                <a:spLocks noChangeArrowheads="1"/>
              </p:cNvSpPr>
              <p:nvPr/>
            </p:nvSpPr>
            <p:spPr bwMode="auto">
              <a:xfrm>
                <a:off x="257323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10" name="TextBox 408"/>
              <p:cNvSpPr txBox="1">
                <a:spLocks noChangeArrowheads="1"/>
              </p:cNvSpPr>
              <p:nvPr/>
            </p:nvSpPr>
            <p:spPr bwMode="auto">
              <a:xfrm>
                <a:off x="391839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7</a:t>
                </a:r>
              </a:p>
            </p:txBody>
          </p:sp>
          <p:sp>
            <p:nvSpPr>
              <p:cNvPr id="111" name="TextBox 410"/>
              <p:cNvSpPr txBox="1">
                <a:spLocks noChangeArrowheads="1"/>
              </p:cNvSpPr>
              <p:nvPr/>
            </p:nvSpPr>
            <p:spPr bwMode="auto">
              <a:xfrm>
                <a:off x="6571843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2" name="TextBox 411"/>
              <p:cNvSpPr txBox="1">
                <a:spLocks noChangeArrowheads="1"/>
              </p:cNvSpPr>
              <p:nvPr/>
            </p:nvSpPr>
            <p:spPr bwMode="auto">
              <a:xfrm>
                <a:off x="2581892" y="445193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3" name="TextBox 412"/>
              <p:cNvSpPr txBox="1">
                <a:spLocks noChangeArrowheads="1"/>
              </p:cNvSpPr>
              <p:nvPr/>
            </p:nvSpPr>
            <p:spPr bwMode="auto">
              <a:xfrm>
                <a:off x="3946000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4" name="TextBox 413"/>
              <p:cNvSpPr txBox="1">
                <a:spLocks noChangeArrowheads="1"/>
              </p:cNvSpPr>
              <p:nvPr/>
            </p:nvSpPr>
            <p:spPr bwMode="auto">
              <a:xfrm>
                <a:off x="5231709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15" name="TextBox 414"/>
              <p:cNvSpPr txBox="1">
                <a:spLocks noChangeArrowheads="1"/>
              </p:cNvSpPr>
              <p:nvPr/>
            </p:nvSpPr>
            <p:spPr bwMode="auto">
              <a:xfrm>
                <a:off x="6571843" y="4453201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16" name="TextBox 415"/>
              <p:cNvSpPr txBox="1">
                <a:spLocks noChangeArrowheads="1"/>
              </p:cNvSpPr>
              <p:nvPr/>
            </p:nvSpPr>
            <p:spPr bwMode="auto">
              <a:xfrm>
                <a:off x="258350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117" name="TextBox 416"/>
              <p:cNvSpPr txBox="1">
                <a:spLocks noChangeArrowheads="1"/>
              </p:cNvSpPr>
              <p:nvPr/>
            </p:nvSpPr>
            <p:spPr bwMode="auto">
              <a:xfrm>
                <a:off x="3946000" y="577528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8" name="TextBox 417"/>
              <p:cNvSpPr txBox="1">
                <a:spLocks noChangeArrowheads="1"/>
              </p:cNvSpPr>
              <p:nvPr/>
            </p:nvSpPr>
            <p:spPr bwMode="auto">
              <a:xfrm>
                <a:off x="527747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19" name="TextBox 418"/>
              <p:cNvSpPr txBox="1">
                <a:spLocks noChangeArrowheads="1"/>
              </p:cNvSpPr>
              <p:nvPr/>
            </p:nvSpPr>
            <p:spPr bwMode="auto">
              <a:xfrm>
                <a:off x="6583468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</p:grpSp>
        <p:sp>
          <p:nvSpPr>
            <p:cNvPr id="84" name="TextBox 419"/>
            <p:cNvSpPr txBox="1">
              <a:spLocks noChangeArrowheads="1"/>
            </p:cNvSpPr>
            <p:nvPr/>
          </p:nvSpPr>
          <p:spPr bwMode="auto">
            <a:xfrm>
              <a:off x="3454071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85" name="TextBox 420"/>
            <p:cNvSpPr txBox="1">
              <a:spLocks noChangeArrowheads="1"/>
            </p:cNvSpPr>
            <p:nvPr/>
          </p:nvSpPr>
          <p:spPr bwMode="auto">
            <a:xfrm>
              <a:off x="476899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86" name="TextBox 421"/>
            <p:cNvSpPr txBox="1">
              <a:spLocks noChangeArrowheads="1"/>
            </p:cNvSpPr>
            <p:nvPr/>
          </p:nvSpPr>
          <p:spPr bwMode="auto">
            <a:xfrm>
              <a:off x="610831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87" name="TextBox 422"/>
            <p:cNvSpPr txBox="1">
              <a:spLocks noChangeArrowheads="1"/>
            </p:cNvSpPr>
            <p:nvPr/>
          </p:nvSpPr>
          <p:spPr bwMode="auto">
            <a:xfrm>
              <a:off x="744095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518883" y="1225509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103679" y="2822620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cxnSp>
          <p:nvCxnSpPr>
            <p:cNvPr id="90" name="Straight Arrow Connector 89"/>
            <p:cNvCxnSpPr>
              <a:endCxn id="88" idx="1"/>
            </p:cNvCxnSpPr>
            <p:nvPr/>
          </p:nvCxnSpPr>
          <p:spPr>
            <a:xfrm>
              <a:off x="2352172" y="1147718"/>
              <a:ext cx="255622" cy="16669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1" idx="5"/>
              <a:endCxn id="89" idx="1"/>
            </p:cNvCxnSpPr>
            <p:nvPr/>
          </p:nvCxnSpPr>
          <p:spPr>
            <a:xfrm>
              <a:off x="5016355" y="2454300"/>
              <a:ext cx="176237" cy="45563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17" idx="1"/>
            </p:cNvCxnSpPr>
            <p:nvPr/>
          </p:nvCxnSpPr>
          <p:spPr>
            <a:xfrm>
              <a:off x="5648264" y="3279844"/>
              <a:ext cx="269911" cy="7620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20" idx="1"/>
            </p:cNvCxnSpPr>
            <p:nvPr/>
          </p:nvCxnSpPr>
          <p:spPr>
            <a:xfrm>
              <a:off x="2342646" y="3802160"/>
              <a:ext cx="920873" cy="87952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22" idx="1"/>
            </p:cNvCxnSpPr>
            <p:nvPr/>
          </p:nvCxnSpPr>
          <p:spPr>
            <a:xfrm>
              <a:off x="5564116" y="3392563"/>
              <a:ext cx="354059" cy="129070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23" idx="1"/>
            </p:cNvCxnSpPr>
            <p:nvPr/>
          </p:nvCxnSpPr>
          <p:spPr>
            <a:xfrm>
              <a:off x="6330981" y="3789459"/>
              <a:ext cx="914523" cy="8922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11" idx="1"/>
            </p:cNvCxnSpPr>
            <p:nvPr/>
          </p:nvCxnSpPr>
          <p:spPr>
            <a:xfrm>
              <a:off x="3662036" y="1141368"/>
              <a:ext cx="928811" cy="88745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141"/>
            <p:cNvSpPr txBox="1">
              <a:spLocks noChangeArrowheads="1"/>
            </p:cNvSpPr>
            <p:nvPr/>
          </p:nvSpPr>
          <p:spPr bwMode="auto">
            <a:xfrm>
              <a:off x="6579045" y="1643748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98" name="TextBox 142"/>
            <p:cNvSpPr txBox="1">
              <a:spLocks noChangeArrowheads="1"/>
            </p:cNvSpPr>
            <p:nvPr/>
          </p:nvSpPr>
          <p:spPr bwMode="auto">
            <a:xfrm>
              <a:off x="5427066" y="37697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99" name="TextBox 143"/>
            <p:cNvSpPr txBox="1">
              <a:spLocks noChangeArrowheads="1"/>
            </p:cNvSpPr>
            <p:nvPr/>
          </p:nvSpPr>
          <p:spPr bwMode="auto">
            <a:xfrm>
              <a:off x="3465314" y="130553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00" name="TextBox 144"/>
            <p:cNvSpPr txBox="1">
              <a:spLocks noChangeArrowheads="1"/>
            </p:cNvSpPr>
            <p:nvPr/>
          </p:nvSpPr>
          <p:spPr bwMode="auto">
            <a:xfrm>
              <a:off x="5007202" y="3928569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</p:grpSp>
      <p:sp>
        <p:nvSpPr>
          <p:cNvPr id="120" name="Oval 119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23" name="Oval 122"/>
          <p:cNvSpPr/>
          <p:nvPr/>
        </p:nvSpPr>
        <p:spPr>
          <a:xfrm>
            <a:off x="1821711" y="19415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953542" y="199789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25" name="Oval 124"/>
          <p:cNvSpPr/>
          <p:nvPr/>
        </p:nvSpPr>
        <p:spPr>
          <a:xfrm>
            <a:off x="2525192" y="123590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657023" y="129228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27" name="Oval 126"/>
          <p:cNvSpPr/>
          <p:nvPr/>
        </p:nvSpPr>
        <p:spPr>
          <a:xfrm>
            <a:off x="3182078" y="62457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13909" y="68096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29" name="Oval 128"/>
          <p:cNvSpPr/>
          <p:nvPr/>
        </p:nvSpPr>
        <p:spPr>
          <a:xfrm>
            <a:off x="4502842" y="64925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34673" y="70564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31" name="TextBox 408"/>
          <p:cNvSpPr txBox="1">
            <a:spLocks noChangeArrowheads="1"/>
          </p:cNvSpPr>
          <p:nvPr/>
        </p:nvSpPr>
        <p:spPr bwMode="auto">
          <a:xfrm>
            <a:off x="4087091" y="1199515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7</a:t>
            </a:r>
          </a:p>
        </p:txBody>
      </p:sp>
      <p:sp>
        <p:nvSpPr>
          <p:cNvPr id="132" name="Oval 131"/>
          <p:cNvSpPr/>
          <p:nvPr/>
        </p:nvSpPr>
        <p:spPr>
          <a:xfrm>
            <a:off x="1845528" y="63180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977359" y="68818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887099"/>
            <a:ext cx="1821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How does the recurrence change for this graph? </a:t>
            </a: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V="1">
            <a:off x="2451329" y="915461"/>
            <a:ext cx="725488" cy="1111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 bwMode="auto">
          <a:xfrm flipV="1">
            <a:off x="3787397" y="915461"/>
            <a:ext cx="725488" cy="1111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 bwMode="auto">
          <a:xfrm flipV="1">
            <a:off x="2450713" y="2241998"/>
            <a:ext cx="725488" cy="1111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9" idx="0"/>
          </p:cNvCxnSpPr>
          <p:nvPr/>
        </p:nvCxnSpPr>
        <p:spPr bwMode="auto">
          <a:xfrm>
            <a:off x="2140514" y="1247021"/>
            <a:ext cx="9755" cy="69449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25" idx="1"/>
          </p:cNvCxnSpPr>
          <p:nvPr/>
        </p:nvCxnSpPr>
        <p:spPr bwMode="auto">
          <a:xfrm>
            <a:off x="2374430" y="1141413"/>
            <a:ext cx="238772" cy="18250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384"/>
          <p:cNvSpPr txBox="1">
            <a:spLocks noChangeArrowheads="1"/>
          </p:cNvSpPr>
          <p:nvPr/>
        </p:nvSpPr>
        <p:spPr bwMode="auto">
          <a:xfrm>
            <a:off x="6222955" y="1237496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40" name="TextBox 141"/>
          <p:cNvSpPr txBox="1">
            <a:spLocks noChangeArrowheads="1"/>
          </p:cNvSpPr>
          <p:nvPr/>
        </p:nvSpPr>
        <p:spPr bwMode="auto">
          <a:xfrm>
            <a:off x="6406698" y="2746302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122" name="Footer Placeholder 121">
            <a:extLst>
              <a:ext uri="{FF2B5EF4-FFF2-40B4-BE49-F238E27FC236}">
                <a16:creationId xmlns:a16="http://schemas.microsoft.com/office/drawing/2014/main" id="{64F76A48-CD73-7B47-BCF8-6DFDDF3D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/>
      <p:bldP spid="123" grpId="0" animBg="1"/>
      <p:bldP spid="124" grpId="0"/>
      <p:bldP spid="125" grpId="0" animBg="1"/>
      <p:bldP spid="126" grpId="0"/>
      <p:bldP spid="127" grpId="0" animBg="1"/>
      <p:bldP spid="128" grpId="0"/>
      <p:bldP spid="129" grpId="0" animBg="1"/>
      <p:bldP spid="130" grpId="0"/>
      <p:bldP spid="132" grpId="0" animBg="1"/>
      <p:bldP spid="13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49438" y="468313"/>
            <a:ext cx="5908675" cy="6054725"/>
            <a:chOff x="1848868" y="468232"/>
            <a:chExt cx="5909467" cy="6055048"/>
          </a:xfrm>
        </p:grpSpPr>
        <p:sp>
          <p:nvSpPr>
            <p:cNvPr id="4" name="Oval 3"/>
            <p:cNvSpPr/>
            <p:nvPr/>
          </p:nvSpPr>
          <p:spPr>
            <a:xfrm>
              <a:off x="1848868" y="625402"/>
              <a:ext cx="601743" cy="60010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176196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03524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30852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56591" y="612702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48868" y="1941511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76196" y="1939923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03524" y="194151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830852" y="194151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156591" y="1939923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48868" y="3268731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176196" y="3267143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03524" y="326873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30852" y="326873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156591" y="3268731"/>
              <a:ext cx="601744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848868" y="4594364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176196" y="4594364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03524" y="4595952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30852" y="4595952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156591" y="4594364"/>
              <a:ext cx="601744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855219" y="5921585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176196" y="5919998"/>
              <a:ext cx="600155" cy="60169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503524" y="5919998"/>
              <a:ext cx="600155" cy="601694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830852" y="5921585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156591" y="5921585"/>
              <a:ext cx="601744" cy="601695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cxnSp>
          <p:nvCxnSpPr>
            <p:cNvPr id="29" name="Straight Arrow Connector 28"/>
            <p:cNvCxnSpPr>
              <a:stCxn id="4" idx="6"/>
              <a:endCxn id="5" idx="2"/>
            </p:cNvCxnSpPr>
            <p:nvPr/>
          </p:nvCxnSpPr>
          <p:spPr>
            <a:xfrm flipV="1">
              <a:off x="2450611" y="914343"/>
              <a:ext cx="725585" cy="111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5" idx="6"/>
              <a:endCxn id="6" idx="2"/>
            </p:cNvCxnSpPr>
            <p:nvPr/>
          </p:nvCxnSpPr>
          <p:spPr>
            <a:xfrm>
              <a:off x="3776351" y="914343"/>
              <a:ext cx="727172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6"/>
              <a:endCxn id="7" idx="2"/>
            </p:cNvCxnSpPr>
            <p:nvPr/>
          </p:nvCxnSpPr>
          <p:spPr>
            <a:xfrm>
              <a:off x="5103679" y="914343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6"/>
              <a:endCxn id="8" idx="2"/>
            </p:cNvCxnSpPr>
            <p:nvPr/>
          </p:nvCxnSpPr>
          <p:spPr>
            <a:xfrm flipV="1">
              <a:off x="6431007" y="914343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4"/>
              <a:endCxn id="13" idx="0"/>
            </p:cNvCxnSpPr>
            <p:nvPr/>
          </p:nvCxnSpPr>
          <p:spPr>
            <a:xfrm>
              <a:off x="7458257" y="1214397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4"/>
              <a:endCxn id="12" idx="0"/>
            </p:cNvCxnSpPr>
            <p:nvPr/>
          </p:nvCxnSpPr>
          <p:spPr>
            <a:xfrm>
              <a:off x="6130929" y="1214397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6" idx="4"/>
              <a:endCxn id="11" idx="0"/>
            </p:cNvCxnSpPr>
            <p:nvPr/>
          </p:nvCxnSpPr>
          <p:spPr>
            <a:xfrm>
              <a:off x="4803601" y="1214397"/>
              <a:ext cx="0" cy="72711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1" idx="1"/>
            </p:cNvCxnSpPr>
            <p:nvPr/>
          </p:nvCxnSpPr>
          <p:spPr>
            <a:xfrm>
              <a:off x="3120625" y="1562077"/>
              <a:ext cx="1470222" cy="4667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" idx="4"/>
              <a:endCxn id="9" idx="0"/>
            </p:cNvCxnSpPr>
            <p:nvPr/>
          </p:nvCxnSpPr>
          <p:spPr>
            <a:xfrm>
              <a:off x="2148945" y="1225509"/>
              <a:ext cx="0" cy="716001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0" idx="2"/>
            </p:cNvCxnSpPr>
            <p:nvPr/>
          </p:nvCxnSpPr>
          <p:spPr>
            <a:xfrm flipV="1">
              <a:off x="2450611" y="2239977"/>
              <a:ext cx="725585" cy="158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0" idx="6"/>
              <a:endCxn id="11" idx="2"/>
            </p:cNvCxnSpPr>
            <p:nvPr/>
          </p:nvCxnSpPr>
          <p:spPr>
            <a:xfrm>
              <a:off x="3776351" y="2239977"/>
              <a:ext cx="727172" cy="158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1" idx="6"/>
              <a:endCxn id="12" idx="2"/>
            </p:cNvCxnSpPr>
            <p:nvPr/>
          </p:nvCxnSpPr>
          <p:spPr>
            <a:xfrm>
              <a:off x="5103679" y="2241564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2" idx="6"/>
              <a:endCxn id="13" idx="2"/>
            </p:cNvCxnSpPr>
            <p:nvPr/>
          </p:nvCxnSpPr>
          <p:spPr>
            <a:xfrm flipV="1">
              <a:off x="6431007" y="2239977"/>
              <a:ext cx="72558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4"/>
              <a:endCxn id="14" idx="0"/>
            </p:cNvCxnSpPr>
            <p:nvPr/>
          </p:nvCxnSpPr>
          <p:spPr>
            <a:xfrm>
              <a:off x="2148945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4"/>
              <a:endCxn id="15" idx="0"/>
            </p:cNvCxnSpPr>
            <p:nvPr/>
          </p:nvCxnSpPr>
          <p:spPr>
            <a:xfrm>
              <a:off x="3476273" y="254161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4"/>
              <a:endCxn id="16" idx="0"/>
            </p:cNvCxnSpPr>
            <p:nvPr/>
          </p:nvCxnSpPr>
          <p:spPr>
            <a:xfrm>
              <a:off x="4803601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18" idx="1"/>
            </p:cNvCxnSpPr>
            <p:nvPr/>
          </p:nvCxnSpPr>
          <p:spPr>
            <a:xfrm>
              <a:off x="5705422" y="3055995"/>
              <a:ext cx="1540081" cy="30005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4"/>
              <a:endCxn id="18" idx="0"/>
            </p:cNvCxnSpPr>
            <p:nvPr/>
          </p:nvCxnSpPr>
          <p:spPr>
            <a:xfrm>
              <a:off x="7458257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6"/>
              <a:endCxn id="15" idx="2"/>
            </p:cNvCxnSpPr>
            <p:nvPr/>
          </p:nvCxnSpPr>
          <p:spPr>
            <a:xfrm flipV="1">
              <a:off x="2450611" y="3567197"/>
              <a:ext cx="725585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5" idx="6"/>
              <a:endCxn id="16" idx="2"/>
            </p:cNvCxnSpPr>
            <p:nvPr/>
          </p:nvCxnSpPr>
          <p:spPr>
            <a:xfrm>
              <a:off x="3776351" y="3567197"/>
              <a:ext cx="72717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7" idx="6"/>
              <a:endCxn id="18" idx="2"/>
            </p:cNvCxnSpPr>
            <p:nvPr/>
          </p:nvCxnSpPr>
          <p:spPr>
            <a:xfrm>
              <a:off x="6431007" y="3568784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4" idx="4"/>
              <a:endCxn id="19" idx="0"/>
            </p:cNvCxnSpPr>
            <p:nvPr/>
          </p:nvCxnSpPr>
          <p:spPr>
            <a:xfrm>
              <a:off x="2148945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5" idx="4"/>
              <a:endCxn id="20" idx="0"/>
            </p:cNvCxnSpPr>
            <p:nvPr/>
          </p:nvCxnSpPr>
          <p:spPr>
            <a:xfrm>
              <a:off x="3476273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2" idx="1"/>
            </p:cNvCxnSpPr>
            <p:nvPr/>
          </p:nvCxnSpPr>
          <p:spPr>
            <a:xfrm>
              <a:off x="3692202" y="3797397"/>
              <a:ext cx="2225973" cy="88587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7" idx="4"/>
              <a:endCxn id="22" idx="0"/>
            </p:cNvCxnSpPr>
            <p:nvPr/>
          </p:nvCxnSpPr>
          <p:spPr>
            <a:xfrm>
              <a:off x="6130929" y="386883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8" idx="4"/>
              <a:endCxn id="23" idx="0"/>
            </p:cNvCxnSpPr>
            <p:nvPr/>
          </p:nvCxnSpPr>
          <p:spPr>
            <a:xfrm>
              <a:off x="7458257" y="3868838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9" idx="6"/>
              <a:endCxn id="20" idx="2"/>
            </p:cNvCxnSpPr>
            <p:nvPr/>
          </p:nvCxnSpPr>
          <p:spPr>
            <a:xfrm>
              <a:off x="2450611" y="4894418"/>
              <a:ext cx="725585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0" idx="6"/>
              <a:endCxn id="21" idx="2"/>
            </p:cNvCxnSpPr>
            <p:nvPr/>
          </p:nvCxnSpPr>
          <p:spPr>
            <a:xfrm>
              <a:off x="3776351" y="4894418"/>
              <a:ext cx="72717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1" idx="6"/>
              <a:endCxn id="22" idx="2"/>
            </p:cNvCxnSpPr>
            <p:nvPr/>
          </p:nvCxnSpPr>
          <p:spPr>
            <a:xfrm>
              <a:off x="5103679" y="4896005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2" idx="6"/>
              <a:endCxn id="23" idx="2"/>
            </p:cNvCxnSpPr>
            <p:nvPr/>
          </p:nvCxnSpPr>
          <p:spPr>
            <a:xfrm flipV="1">
              <a:off x="6431007" y="4894418"/>
              <a:ext cx="72558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9" idx="4"/>
              <a:endCxn id="24" idx="0"/>
            </p:cNvCxnSpPr>
            <p:nvPr/>
          </p:nvCxnSpPr>
          <p:spPr>
            <a:xfrm>
              <a:off x="2148945" y="5196059"/>
              <a:ext cx="7939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0" idx="4"/>
              <a:endCxn id="25" idx="0"/>
            </p:cNvCxnSpPr>
            <p:nvPr/>
          </p:nvCxnSpPr>
          <p:spPr>
            <a:xfrm>
              <a:off x="3476273" y="5196059"/>
              <a:ext cx="0" cy="72393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1" idx="4"/>
              <a:endCxn id="26" idx="0"/>
            </p:cNvCxnSpPr>
            <p:nvPr/>
          </p:nvCxnSpPr>
          <p:spPr>
            <a:xfrm>
              <a:off x="4803601" y="5196059"/>
              <a:ext cx="0" cy="72393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2" idx="4"/>
              <a:endCxn id="27" idx="0"/>
            </p:cNvCxnSpPr>
            <p:nvPr/>
          </p:nvCxnSpPr>
          <p:spPr>
            <a:xfrm>
              <a:off x="6130929" y="5196059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3" idx="4"/>
              <a:endCxn id="28" idx="0"/>
            </p:cNvCxnSpPr>
            <p:nvPr/>
          </p:nvCxnSpPr>
          <p:spPr>
            <a:xfrm>
              <a:off x="7458257" y="5196059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24" idx="6"/>
              <a:endCxn id="25" idx="2"/>
            </p:cNvCxnSpPr>
            <p:nvPr/>
          </p:nvCxnSpPr>
          <p:spPr>
            <a:xfrm flipV="1">
              <a:off x="2456961" y="6220051"/>
              <a:ext cx="719234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5" idx="6"/>
              <a:endCxn id="26" idx="2"/>
            </p:cNvCxnSpPr>
            <p:nvPr/>
          </p:nvCxnSpPr>
          <p:spPr>
            <a:xfrm>
              <a:off x="3776351" y="6220051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6" idx="6"/>
              <a:endCxn id="27" idx="2"/>
            </p:cNvCxnSpPr>
            <p:nvPr/>
          </p:nvCxnSpPr>
          <p:spPr>
            <a:xfrm>
              <a:off x="5103679" y="6220051"/>
              <a:ext cx="727172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7" idx="6"/>
              <a:endCxn id="28" idx="2"/>
            </p:cNvCxnSpPr>
            <p:nvPr/>
          </p:nvCxnSpPr>
          <p:spPr>
            <a:xfrm>
              <a:off x="6431007" y="6223226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383"/>
            <p:cNvSpPr txBox="1">
              <a:spLocks noChangeArrowheads="1"/>
            </p:cNvSpPr>
            <p:nvPr/>
          </p:nvSpPr>
          <p:spPr bwMode="auto">
            <a:xfrm>
              <a:off x="2121664" y="1260516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69" name="TextBox 384"/>
            <p:cNvSpPr txBox="1">
              <a:spLocks noChangeArrowheads="1"/>
            </p:cNvSpPr>
            <p:nvPr/>
          </p:nvSpPr>
          <p:spPr bwMode="auto">
            <a:xfrm>
              <a:off x="7409511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70" name="TextBox 385"/>
            <p:cNvSpPr txBox="1">
              <a:spLocks noChangeArrowheads="1"/>
            </p:cNvSpPr>
            <p:nvPr/>
          </p:nvSpPr>
          <p:spPr bwMode="auto">
            <a:xfrm>
              <a:off x="6702569" y="383395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1" name="TextBox 386"/>
            <p:cNvSpPr txBox="1">
              <a:spLocks noChangeArrowheads="1"/>
            </p:cNvSpPr>
            <p:nvPr/>
          </p:nvSpPr>
          <p:spPr bwMode="auto">
            <a:xfrm>
              <a:off x="4768999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72" name="TextBox 387"/>
            <p:cNvSpPr txBox="1">
              <a:spLocks noChangeArrowheads="1"/>
            </p:cNvSpPr>
            <p:nvPr/>
          </p:nvSpPr>
          <p:spPr bwMode="auto">
            <a:xfrm>
              <a:off x="2114751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73" name="TextBox 388"/>
            <p:cNvSpPr txBox="1">
              <a:spLocks noChangeArrowheads="1"/>
            </p:cNvSpPr>
            <p:nvPr/>
          </p:nvSpPr>
          <p:spPr bwMode="auto">
            <a:xfrm>
              <a:off x="3441875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74" name="TextBox 389"/>
            <p:cNvSpPr txBox="1">
              <a:spLocks noChangeArrowheads="1"/>
            </p:cNvSpPr>
            <p:nvPr/>
          </p:nvSpPr>
          <p:spPr bwMode="auto">
            <a:xfrm>
              <a:off x="4768999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75" name="TextBox 390"/>
            <p:cNvSpPr txBox="1">
              <a:spLocks noChangeArrowheads="1"/>
            </p:cNvSpPr>
            <p:nvPr/>
          </p:nvSpPr>
          <p:spPr bwMode="auto">
            <a:xfrm>
              <a:off x="5072995" y="228356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76" name="TextBox 391"/>
            <p:cNvSpPr txBox="1">
              <a:spLocks noChangeArrowheads="1"/>
            </p:cNvSpPr>
            <p:nvPr/>
          </p:nvSpPr>
          <p:spPr bwMode="auto">
            <a:xfrm>
              <a:off x="7394029" y="2601446"/>
              <a:ext cx="170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7" name="TextBox 392"/>
            <p:cNvSpPr txBox="1">
              <a:spLocks noChangeArrowheads="1"/>
            </p:cNvSpPr>
            <p:nvPr/>
          </p:nvSpPr>
          <p:spPr bwMode="auto">
            <a:xfrm>
              <a:off x="2145484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8" name="TextBox 393"/>
            <p:cNvSpPr txBox="1">
              <a:spLocks noChangeArrowheads="1"/>
            </p:cNvSpPr>
            <p:nvPr/>
          </p:nvSpPr>
          <p:spPr bwMode="auto">
            <a:xfrm>
              <a:off x="3454071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9" name="TextBox 394"/>
            <p:cNvSpPr txBox="1">
              <a:spLocks noChangeArrowheads="1"/>
            </p:cNvSpPr>
            <p:nvPr/>
          </p:nvSpPr>
          <p:spPr bwMode="auto">
            <a:xfrm>
              <a:off x="2480286" y="914299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80" name="TextBox 395"/>
            <p:cNvSpPr txBox="1">
              <a:spLocks noChangeArrowheads="1"/>
            </p:cNvSpPr>
            <p:nvPr/>
          </p:nvSpPr>
          <p:spPr bwMode="auto">
            <a:xfrm>
              <a:off x="6108319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81" name="TextBox 396"/>
            <p:cNvSpPr txBox="1">
              <a:spLocks noChangeArrowheads="1"/>
            </p:cNvSpPr>
            <p:nvPr/>
          </p:nvSpPr>
          <p:spPr bwMode="auto">
            <a:xfrm>
              <a:off x="7399539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82" name="TextBox 397"/>
            <p:cNvSpPr txBox="1">
              <a:spLocks noChangeArrowheads="1"/>
            </p:cNvSpPr>
            <p:nvPr/>
          </p:nvSpPr>
          <p:spPr bwMode="auto">
            <a:xfrm>
              <a:off x="214548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grpSp>
          <p:nvGrpSpPr>
            <p:cNvPr id="83" name="Group 398"/>
            <p:cNvGrpSpPr>
              <a:grpSpLocks/>
            </p:cNvGrpSpPr>
            <p:nvPr/>
          </p:nvGrpSpPr>
          <p:grpSpPr bwMode="auto">
            <a:xfrm>
              <a:off x="2573230" y="468232"/>
              <a:ext cx="4248441" cy="5772495"/>
              <a:chOff x="2573230" y="468232"/>
              <a:chExt cx="4248441" cy="5772495"/>
            </a:xfrm>
          </p:grpSpPr>
          <p:sp>
            <p:nvSpPr>
              <p:cNvPr id="101" name="TextBox 399"/>
              <p:cNvSpPr txBox="1">
                <a:spLocks noChangeArrowheads="1"/>
              </p:cNvSpPr>
              <p:nvPr/>
            </p:nvSpPr>
            <p:spPr bwMode="auto">
              <a:xfrm>
                <a:off x="2684429" y="46823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02" name="TextBox 400"/>
              <p:cNvSpPr txBox="1">
                <a:spLocks noChangeArrowheads="1"/>
              </p:cNvSpPr>
              <p:nvPr/>
            </p:nvSpPr>
            <p:spPr bwMode="auto">
              <a:xfrm>
                <a:off x="3911676" y="488025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3" name="TextBox 401"/>
              <p:cNvSpPr txBox="1">
                <a:spLocks noChangeArrowheads="1"/>
              </p:cNvSpPr>
              <p:nvPr/>
            </p:nvSpPr>
            <p:spPr bwMode="auto">
              <a:xfrm>
                <a:off x="5232524" y="470566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104" name="TextBox 402"/>
              <p:cNvSpPr txBox="1">
                <a:spLocks noChangeArrowheads="1"/>
              </p:cNvSpPr>
              <p:nvPr/>
            </p:nvSpPr>
            <p:spPr bwMode="auto">
              <a:xfrm>
                <a:off x="6559648" y="484465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05" name="TextBox 403"/>
              <p:cNvSpPr txBox="1">
                <a:spLocks noChangeArrowheads="1"/>
              </p:cNvSpPr>
              <p:nvPr/>
            </p:nvSpPr>
            <p:spPr bwMode="auto">
              <a:xfrm>
                <a:off x="2587036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06" name="TextBox 404"/>
              <p:cNvSpPr txBox="1">
                <a:spLocks noChangeArrowheads="1"/>
              </p:cNvSpPr>
              <p:nvPr/>
            </p:nvSpPr>
            <p:spPr bwMode="auto">
              <a:xfrm>
                <a:off x="3918390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7" name="TextBox 405"/>
              <p:cNvSpPr txBox="1">
                <a:spLocks noChangeArrowheads="1"/>
              </p:cNvSpPr>
              <p:nvPr/>
            </p:nvSpPr>
            <p:spPr bwMode="auto">
              <a:xfrm>
                <a:off x="5231709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108" name="TextBox 406"/>
              <p:cNvSpPr txBox="1">
                <a:spLocks noChangeArrowheads="1"/>
              </p:cNvSpPr>
              <p:nvPr/>
            </p:nvSpPr>
            <p:spPr bwMode="auto">
              <a:xfrm>
                <a:off x="5546168" y="3249103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9" name="TextBox 407"/>
              <p:cNvSpPr txBox="1">
                <a:spLocks noChangeArrowheads="1"/>
              </p:cNvSpPr>
              <p:nvPr/>
            </p:nvSpPr>
            <p:spPr bwMode="auto">
              <a:xfrm>
                <a:off x="257323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10" name="TextBox 408"/>
              <p:cNvSpPr txBox="1">
                <a:spLocks noChangeArrowheads="1"/>
              </p:cNvSpPr>
              <p:nvPr/>
            </p:nvSpPr>
            <p:spPr bwMode="auto">
              <a:xfrm>
                <a:off x="391839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latin typeface="Helvetica" charset="0"/>
                    <a:cs typeface="Helvetica" charset="0"/>
                  </a:rPr>
                  <a:t>7</a:t>
                </a:r>
              </a:p>
            </p:txBody>
          </p:sp>
          <p:sp>
            <p:nvSpPr>
              <p:cNvPr id="111" name="TextBox 410"/>
              <p:cNvSpPr txBox="1">
                <a:spLocks noChangeArrowheads="1"/>
              </p:cNvSpPr>
              <p:nvPr/>
            </p:nvSpPr>
            <p:spPr bwMode="auto">
              <a:xfrm>
                <a:off x="6571843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2" name="TextBox 411"/>
              <p:cNvSpPr txBox="1">
                <a:spLocks noChangeArrowheads="1"/>
              </p:cNvSpPr>
              <p:nvPr/>
            </p:nvSpPr>
            <p:spPr bwMode="auto">
              <a:xfrm>
                <a:off x="2581892" y="445193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3" name="TextBox 412"/>
              <p:cNvSpPr txBox="1">
                <a:spLocks noChangeArrowheads="1"/>
              </p:cNvSpPr>
              <p:nvPr/>
            </p:nvSpPr>
            <p:spPr bwMode="auto">
              <a:xfrm>
                <a:off x="3946000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4" name="TextBox 413"/>
              <p:cNvSpPr txBox="1">
                <a:spLocks noChangeArrowheads="1"/>
              </p:cNvSpPr>
              <p:nvPr/>
            </p:nvSpPr>
            <p:spPr bwMode="auto">
              <a:xfrm>
                <a:off x="5231709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15" name="TextBox 414"/>
              <p:cNvSpPr txBox="1">
                <a:spLocks noChangeArrowheads="1"/>
              </p:cNvSpPr>
              <p:nvPr/>
            </p:nvSpPr>
            <p:spPr bwMode="auto">
              <a:xfrm>
                <a:off x="6571843" y="4453201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16" name="TextBox 415"/>
              <p:cNvSpPr txBox="1">
                <a:spLocks noChangeArrowheads="1"/>
              </p:cNvSpPr>
              <p:nvPr/>
            </p:nvSpPr>
            <p:spPr bwMode="auto">
              <a:xfrm>
                <a:off x="258350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117" name="TextBox 416"/>
              <p:cNvSpPr txBox="1">
                <a:spLocks noChangeArrowheads="1"/>
              </p:cNvSpPr>
              <p:nvPr/>
            </p:nvSpPr>
            <p:spPr bwMode="auto">
              <a:xfrm>
                <a:off x="3946000" y="577528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8" name="TextBox 417"/>
              <p:cNvSpPr txBox="1">
                <a:spLocks noChangeArrowheads="1"/>
              </p:cNvSpPr>
              <p:nvPr/>
            </p:nvSpPr>
            <p:spPr bwMode="auto">
              <a:xfrm>
                <a:off x="527747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19" name="TextBox 418"/>
              <p:cNvSpPr txBox="1">
                <a:spLocks noChangeArrowheads="1"/>
              </p:cNvSpPr>
              <p:nvPr/>
            </p:nvSpPr>
            <p:spPr bwMode="auto">
              <a:xfrm>
                <a:off x="6583468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</p:grpSp>
        <p:sp>
          <p:nvSpPr>
            <p:cNvPr id="84" name="TextBox 419"/>
            <p:cNvSpPr txBox="1">
              <a:spLocks noChangeArrowheads="1"/>
            </p:cNvSpPr>
            <p:nvPr/>
          </p:nvSpPr>
          <p:spPr bwMode="auto">
            <a:xfrm>
              <a:off x="3454071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85" name="TextBox 420"/>
            <p:cNvSpPr txBox="1">
              <a:spLocks noChangeArrowheads="1"/>
            </p:cNvSpPr>
            <p:nvPr/>
          </p:nvSpPr>
          <p:spPr bwMode="auto">
            <a:xfrm>
              <a:off x="476899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86" name="TextBox 421"/>
            <p:cNvSpPr txBox="1">
              <a:spLocks noChangeArrowheads="1"/>
            </p:cNvSpPr>
            <p:nvPr/>
          </p:nvSpPr>
          <p:spPr bwMode="auto">
            <a:xfrm>
              <a:off x="610831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87" name="TextBox 422"/>
            <p:cNvSpPr txBox="1">
              <a:spLocks noChangeArrowheads="1"/>
            </p:cNvSpPr>
            <p:nvPr/>
          </p:nvSpPr>
          <p:spPr bwMode="auto">
            <a:xfrm>
              <a:off x="744095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518883" y="1225509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103679" y="2822620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cxnSp>
          <p:nvCxnSpPr>
            <p:cNvPr id="90" name="Straight Arrow Connector 89"/>
            <p:cNvCxnSpPr>
              <a:endCxn id="88" idx="1"/>
            </p:cNvCxnSpPr>
            <p:nvPr/>
          </p:nvCxnSpPr>
          <p:spPr>
            <a:xfrm>
              <a:off x="2352172" y="1147718"/>
              <a:ext cx="255622" cy="166696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1" idx="5"/>
              <a:endCxn id="89" idx="1"/>
            </p:cNvCxnSpPr>
            <p:nvPr/>
          </p:nvCxnSpPr>
          <p:spPr>
            <a:xfrm>
              <a:off x="5016355" y="2454300"/>
              <a:ext cx="176237" cy="45563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17" idx="1"/>
            </p:cNvCxnSpPr>
            <p:nvPr/>
          </p:nvCxnSpPr>
          <p:spPr>
            <a:xfrm>
              <a:off x="5648264" y="3279844"/>
              <a:ext cx="269911" cy="7620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20" idx="1"/>
            </p:cNvCxnSpPr>
            <p:nvPr/>
          </p:nvCxnSpPr>
          <p:spPr>
            <a:xfrm>
              <a:off x="2342646" y="3802160"/>
              <a:ext cx="920873" cy="87952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22" idx="1"/>
            </p:cNvCxnSpPr>
            <p:nvPr/>
          </p:nvCxnSpPr>
          <p:spPr>
            <a:xfrm>
              <a:off x="5564116" y="3392563"/>
              <a:ext cx="354059" cy="129070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23" idx="1"/>
            </p:cNvCxnSpPr>
            <p:nvPr/>
          </p:nvCxnSpPr>
          <p:spPr>
            <a:xfrm>
              <a:off x="6330981" y="3789459"/>
              <a:ext cx="914523" cy="8922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11" idx="1"/>
            </p:cNvCxnSpPr>
            <p:nvPr/>
          </p:nvCxnSpPr>
          <p:spPr>
            <a:xfrm>
              <a:off x="3662036" y="1141368"/>
              <a:ext cx="929379" cy="88802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141"/>
            <p:cNvSpPr txBox="1">
              <a:spLocks noChangeArrowheads="1"/>
            </p:cNvSpPr>
            <p:nvPr/>
          </p:nvSpPr>
          <p:spPr bwMode="auto">
            <a:xfrm>
              <a:off x="6579045" y="1643748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98" name="TextBox 142"/>
            <p:cNvSpPr txBox="1">
              <a:spLocks noChangeArrowheads="1"/>
            </p:cNvSpPr>
            <p:nvPr/>
          </p:nvSpPr>
          <p:spPr bwMode="auto">
            <a:xfrm>
              <a:off x="5427066" y="37697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99" name="TextBox 143"/>
            <p:cNvSpPr txBox="1">
              <a:spLocks noChangeArrowheads="1"/>
            </p:cNvSpPr>
            <p:nvPr/>
          </p:nvSpPr>
          <p:spPr bwMode="auto">
            <a:xfrm>
              <a:off x="3465314" y="130553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00" name="TextBox 144"/>
            <p:cNvSpPr txBox="1">
              <a:spLocks noChangeArrowheads="1"/>
            </p:cNvSpPr>
            <p:nvPr/>
          </p:nvSpPr>
          <p:spPr bwMode="auto">
            <a:xfrm>
              <a:off x="5007202" y="3928569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</p:grpSp>
      <p:sp>
        <p:nvSpPr>
          <p:cNvPr id="120" name="Oval 119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23" name="Oval 122"/>
          <p:cNvSpPr/>
          <p:nvPr/>
        </p:nvSpPr>
        <p:spPr>
          <a:xfrm>
            <a:off x="1821711" y="19415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953542" y="199789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25" name="Oval 124"/>
          <p:cNvSpPr/>
          <p:nvPr/>
        </p:nvSpPr>
        <p:spPr>
          <a:xfrm>
            <a:off x="2525192" y="123590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657023" y="129228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27" name="Oval 126"/>
          <p:cNvSpPr/>
          <p:nvPr/>
        </p:nvSpPr>
        <p:spPr>
          <a:xfrm>
            <a:off x="3182078" y="62457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13909" y="68096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29" name="Oval 128"/>
          <p:cNvSpPr/>
          <p:nvPr/>
        </p:nvSpPr>
        <p:spPr>
          <a:xfrm>
            <a:off x="4502842" y="64925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34673" y="70564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626977" y="2021453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4266" y="855707"/>
            <a:ext cx="174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4 choices: </a:t>
            </a:r>
          </a:p>
          <a:p>
            <a:pPr algn="ctr"/>
            <a:r>
              <a:rPr lang="en-US" sz="2800" dirty="0">
                <a:latin typeface="+mn-lt"/>
              </a:rPr>
              <a:t>5 +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2</a:t>
            </a:r>
            <a:r>
              <a:rPr lang="en-US" sz="2800" dirty="0">
                <a:latin typeface="+mn-lt"/>
              </a:rPr>
              <a:t> </a:t>
            </a:r>
          </a:p>
          <a:p>
            <a:pPr algn="ctr"/>
            <a:r>
              <a:rPr lang="en-US" sz="2800" dirty="0">
                <a:latin typeface="+mn-lt"/>
              </a:rPr>
              <a:t>3 + 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7</a:t>
            </a:r>
          </a:p>
          <a:p>
            <a:pPr algn="ctr"/>
            <a:r>
              <a:rPr lang="en-US" sz="2800" dirty="0">
                <a:latin typeface="+mn-lt"/>
              </a:rPr>
              <a:t>5 +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4</a:t>
            </a:r>
          </a:p>
          <a:p>
            <a:pPr algn="ctr"/>
            <a:r>
              <a:rPr lang="en-US" sz="2800" dirty="0">
                <a:latin typeface="+mn-lt"/>
              </a:rPr>
              <a:t>4 + 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134" name="TextBox 408"/>
          <p:cNvSpPr txBox="1">
            <a:spLocks noChangeArrowheads="1"/>
          </p:cNvSpPr>
          <p:nvPr/>
        </p:nvSpPr>
        <p:spPr bwMode="auto">
          <a:xfrm>
            <a:off x="4087091" y="1199515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7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33350" y="33556"/>
            <a:ext cx="8915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+mn-lt"/>
              </a:rPr>
              <a:t>s</a:t>
            </a:r>
            <a:r>
              <a:rPr lang="en-US" sz="2800" i="1" baseline="-25000" dirty="0" err="1">
                <a:latin typeface="+mn-lt"/>
              </a:rPr>
              <a:t>a</a:t>
            </a:r>
            <a:r>
              <a:rPr lang="en-US" sz="2800" i="1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= </a:t>
            </a:r>
            <a:r>
              <a:rPr lang="en-US" sz="2800" dirty="0" err="1">
                <a:latin typeface="+mn-lt"/>
              </a:rPr>
              <a:t>max</a:t>
            </a:r>
            <a:r>
              <a:rPr lang="en-US" sz="2800" baseline="-25000" dirty="0" err="1">
                <a:latin typeface="+mn-lt"/>
              </a:rPr>
              <a:t>all</a:t>
            </a:r>
            <a:r>
              <a:rPr lang="en-US" sz="2800" baseline="-25000" dirty="0">
                <a:latin typeface="+mn-lt"/>
              </a:rPr>
              <a:t> predecessors </a:t>
            </a:r>
            <a:r>
              <a:rPr lang="en-US" sz="2800" i="1" baseline="-25000" dirty="0">
                <a:latin typeface="+mn-lt"/>
              </a:rPr>
              <a:t>b</a:t>
            </a:r>
            <a:r>
              <a:rPr lang="en-US" sz="2800" baseline="-25000" dirty="0">
                <a:latin typeface="+mn-lt"/>
              </a:rPr>
              <a:t> of node </a:t>
            </a:r>
            <a:r>
              <a:rPr lang="en-US" sz="2800" i="1" baseline="-25000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{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i="1" baseline="-25000" dirty="0" err="1">
                <a:latin typeface="+mn-lt"/>
              </a:rPr>
              <a:t>b</a:t>
            </a:r>
            <a:r>
              <a:rPr lang="en-US" sz="2800" dirty="0">
                <a:latin typeface="+mn-lt"/>
              </a:rPr>
              <a:t>+ weight of edge from </a:t>
            </a:r>
            <a:r>
              <a:rPr lang="en-US" sz="2800" i="1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 to </a:t>
            </a:r>
            <a:r>
              <a:rPr lang="en-US" sz="2800" i="1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}</a:t>
            </a:r>
          </a:p>
        </p:txBody>
      </p:sp>
      <p:sp>
        <p:nvSpPr>
          <p:cNvPr id="138" name="Oval 137"/>
          <p:cNvSpPr/>
          <p:nvPr/>
        </p:nvSpPr>
        <p:spPr>
          <a:xfrm>
            <a:off x="4525463" y="191339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56626" y="1969776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3692597" y="1152476"/>
            <a:ext cx="929254" cy="8879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384"/>
          <p:cNvSpPr txBox="1">
            <a:spLocks noChangeArrowheads="1"/>
          </p:cNvSpPr>
          <p:nvPr/>
        </p:nvSpPr>
        <p:spPr bwMode="auto">
          <a:xfrm>
            <a:off x="6222955" y="1237496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37" name="TextBox 141"/>
          <p:cNvSpPr txBox="1">
            <a:spLocks noChangeArrowheads="1"/>
          </p:cNvSpPr>
          <p:nvPr/>
        </p:nvSpPr>
        <p:spPr bwMode="auto">
          <a:xfrm>
            <a:off x="6406698" y="2746302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984026" y="69292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D17D06-CB9C-DC47-80A3-3597726F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8" grpId="0" animBg="1"/>
      <p:bldP spid="13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49438" y="468313"/>
            <a:ext cx="5908675" cy="6054725"/>
            <a:chOff x="1848868" y="468232"/>
            <a:chExt cx="5909467" cy="6055048"/>
          </a:xfrm>
        </p:grpSpPr>
        <p:sp>
          <p:nvSpPr>
            <p:cNvPr id="4" name="Oval 3"/>
            <p:cNvSpPr/>
            <p:nvPr/>
          </p:nvSpPr>
          <p:spPr>
            <a:xfrm>
              <a:off x="1848868" y="625402"/>
              <a:ext cx="601743" cy="60010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176196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03524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30852" y="614290"/>
              <a:ext cx="600155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56591" y="612702"/>
              <a:ext cx="601744" cy="601695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48868" y="1941511"/>
              <a:ext cx="601743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76196" y="1939923"/>
              <a:ext cx="600155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03524" y="1941511"/>
              <a:ext cx="600155" cy="60010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830852" y="1941511"/>
              <a:ext cx="600155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156591" y="1939923"/>
              <a:ext cx="601744" cy="601695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48868" y="3268731"/>
              <a:ext cx="601743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176196" y="3267143"/>
              <a:ext cx="600155" cy="601695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03524" y="3268731"/>
              <a:ext cx="600155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30852" y="3268731"/>
              <a:ext cx="600155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156591" y="3268731"/>
              <a:ext cx="601744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848868" y="4594364"/>
              <a:ext cx="601743" cy="601695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176196" y="4594364"/>
              <a:ext cx="600155" cy="601695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03524" y="4595952"/>
              <a:ext cx="600155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30852" y="4595952"/>
              <a:ext cx="600155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156591" y="4594364"/>
              <a:ext cx="601744" cy="601695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855219" y="5921585"/>
              <a:ext cx="601743" cy="601695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176196" y="5919998"/>
              <a:ext cx="600155" cy="601694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503524" y="5919998"/>
              <a:ext cx="600155" cy="601694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830852" y="5921585"/>
              <a:ext cx="600155" cy="601695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156591" y="5921585"/>
              <a:ext cx="601744" cy="601695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9" name="Straight Arrow Connector 28"/>
            <p:cNvCxnSpPr>
              <a:stCxn id="4" idx="6"/>
              <a:endCxn id="5" idx="2"/>
            </p:cNvCxnSpPr>
            <p:nvPr/>
          </p:nvCxnSpPr>
          <p:spPr>
            <a:xfrm flipV="1">
              <a:off x="2450611" y="914343"/>
              <a:ext cx="725585" cy="111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5" idx="6"/>
              <a:endCxn id="6" idx="2"/>
            </p:cNvCxnSpPr>
            <p:nvPr/>
          </p:nvCxnSpPr>
          <p:spPr>
            <a:xfrm>
              <a:off x="3776351" y="914343"/>
              <a:ext cx="727172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6"/>
              <a:endCxn id="7" idx="2"/>
            </p:cNvCxnSpPr>
            <p:nvPr/>
          </p:nvCxnSpPr>
          <p:spPr>
            <a:xfrm>
              <a:off x="5103679" y="914343"/>
              <a:ext cx="727172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6"/>
              <a:endCxn id="8" idx="2"/>
            </p:cNvCxnSpPr>
            <p:nvPr/>
          </p:nvCxnSpPr>
          <p:spPr>
            <a:xfrm flipV="1">
              <a:off x="6431007" y="914343"/>
              <a:ext cx="725584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4"/>
              <a:endCxn id="13" idx="0"/>
            </p:cNvCxnSpPr>
            <p:nvPr/>
          </p:nvCxnSpPr>
          <p:spPr>
            <a:xfrm>
              <a:off x="7458257" y="1214397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4"/>
              <a:endCxn id="12" idx="0"/>
            </p:cNvCxnSpPr>
            <p:nvPr/>
          </p:nvCxnSpPr>
          <p:spPr>
            <a:xfrm>
              <a:off x="6130929" y="1214397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6" idx="4"/>
              <a:endCxn id="11" idx="0"/>
            </p:cNvCxnSpPr>
            <p:nvPr/>
          </p:nvCxnSpPr>
          <p:spPr>
            <a:xfrm>
              <a:off x="4803601" y="1214397"/>
              <a:ext cx="0" cy="7271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1" idx="1"/>
            </p:cNvCxnSpPr>
            <p:nvPr/>
          </p:nvCxnSpPr>
          <p:spPr>
            <a:xfrm>
              <a:off x="3120625" y="1562077"/>
              <a:ext cx="1470222" cy="466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" idx="4"/>
              <a:endCxn id="9" idx="0"/>
            </p:cNvCxnSpPr>
            <p:nvPr/>
          </p:nvCxnSpPr>
          <p:spPr>
            <a:xfrm>
              <a:off x="2148945" y="1225509"/>
              <a:ext cx="0" cy="716001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0" idx="2"/>
            </p:cNvCxnSpPr>
            <p:nvPr/>
          </p:nvCxnSpPr>
          <p:spPr>
            <a:xfrm flipV="1">
              <a:off x="2450611" y="2239977"/>
              <a:ext cx="725585" cy="158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0" idx="6"/>
              <a:endCxn id="11" idx="2"/>
            </p:cNvCxnSpPr>
            <p:nvPr/>
          </p:nvCxnSpPr>
          <p:spPr>
            <a:xfrm>
              <a:off x="3776351" y="2239977"/>
              <a:ext cx="727172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1" idx="6"/>
              <a:endCxn id="12" idx="2"/>
            </p:cNvCxnSpPr>
            <p:nvPr/>
          </p:nvCxnSpPr>
          <p:spPr>
            <a:xfrm>
              <a:off x="5103679" y="2241564"/>
              <a:ext cx="727172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2" idx="6"/>
              <a:endCxn id="13" idx="2"/>
            </p:cNvCxnSpPr>
            <p:nvPr/>
          </p:nvCxnSpPr>
          <p:spPr>
            <a:xfrm flipV="1">
              <a:off x="6431007" y="2239977"/>
              <a:ext cx="725584" cy="158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4"/>
              <a:endCxn id="14" idx="0"/>
            </p:cNvCxnSpPr>
            <p:nvPr/>
          </p:nvCxnSpPr>
          <p:spPr>
            <a:xfrm>
              <a:off x="2148945" y="2541618"/>
              <a:ext cx="0" cy="727114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4"/>
              <a:endCxn id="15" idx="0"/>
            </p:cNvCxnSpPr>
            <p:nvPr/>
          </p:nvCxnSpPr>
          <p:spPr>
            <a:xfrm>
              <a:off x="3476273" y="2541618"/>
              <a:ext cx="0" cy="725526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4"/>
              <a:endCxn id="16" idx="0"/>
            </p:cNvCxnSpPr>
            <p:nvPr/>
          </p:nvCxnSpPr>
          <p:spPr>
            <a:xfrm>
              <a:off x="4803601" y="254161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18" idx="1"/>
            </p:cNvCxnSpPr>
            <p:nvPr/>
          </p:nvCxnSpPr>
          <p:spPr>
            <a:xfrm>
              <a:off x="5705422" y="3055995"/>
              <a:ext cx="1540081" cy="30005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4"/>
              <a:endCxn id="18" idx="0"/>
            </p:cNvCxnSpPr>
            <p:nvPr/>
          </p:nvCxnSpPr>
          <p:spPr>
            <a:xfrm>
              <a:off x="7458257" y="2541618"/>
              <a:ext cx="0" cy="727114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6"/>
              <a:endCxn id="15" idx="2"/>
            </p:cNvCxnSpPr>
            <p:nvPr/>
          </p:nvCxnSpPr>
          <p:spPr>
            <a:xfrm flipV="1">
              <a:off x="2450611" y="3567197"/>
              <a:ext cx="725585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5" idx="6"/>
              <a:endCxn id="16" idx="2"/>
            </p:cNvCxnSpPr>
            <p:nvPr/>
          </p:nvCxnSpPr>
          <p:spPr>
            <a:xfrm>
              <a:off x="3776351" y="3567197"/>
              <a:ext cx="727172" cy="158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7" idx="6"/>
              <a:endCxn id="18" idx="2"/>
            </p:cNvCxnSpPr>
            <p:nvPr/>
          </p:nvCxnSpPr>
          <p:spPr>
            <a:xfrm>
              <a:off x="6431007" y="3568784"/>
              <a:ext cx="7255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4" idx="4"/>
              <a:endCxn id="19" idx="0"/>
            </p:cNvCxnSpPr>
            <p:nvPr/>
          </p:nvCxnSpPr>
          <p:spPr>
            <a:xfrm>
              <a:off x="2148945" y="3868838"/>
              <a:ext cx="0" cy="725526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5" idx="4"/>
              <a:endCxn id="20" idx="0"/>
            </p:cNvCxnSpPr>
            <p:nvPr/>
          </p:nvCxnSpPr>
          <p:spPr>
            <a:xfrm>
              <a:off x="3476273" y="3868838"/>
              <a:ext cx="0" cy="725526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2" idx="1"/>
            </p:cNvCxnSpPr>
            <p:nvPr/>
          </p:nvCxnSpPr>
          <p:spPr>
            <a:xfrm>
              <a:off x="3692202" y="3797397"/>
              <a:ext cx="2225973" cy="88587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7" idx="4"/>
              <a:endCxn id="22" idx="0"/>
            </p:cNvCxnSpPr>
            <p:nvPr/>
          </p:nvCxnSpPr>
          <p:spPr>
            <a:xfrm>
              <a:off x="6130929" y="3868838"/>
              <a:ext cx="0" cy="72711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8" idx="4"/>
              <a:endCxn id="23" idx="0"/>
            </p:cNvCxnSpPr>
            <p:nvPr/>
          </p:nvCxnSpPr>
          <p:spPr>
            <a:xfrm>
              <a:off x="7458257" y="3868838"/>
              <a:ext cx="0" cy="725526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9" idx="6"/>
              <a:endCxn id="20" idx="2"/>
            </p:cNvCxnSpPr>
            <p:nvPr/>
          </p:nvCxnSpPr>
          <p:spPr>
            <a:xfrm>
              <a:off x="2450611" y="4894418"/>
              <a:ext cx="725585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0" idx="6"/>
              <a:endCxn id="21" idx="2"/>
            </p:cNvCxnSpPr>
            <p:nvPr/>
          </p:nvCxnSpPr>
          <p:spPr>
            <a:xfrm>
              <a:off x="3776351" y="4894418"/>
              <a:ext cx="727172" cy="158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1" idx="6"/>
              <a:endCxn id="22" idx="2"/>
            </p:cNvCxnSpPr>
            <p:nvPr/>
          </p:nvCxnSpPr>
          <p:spPr>
            <a:xfrm>
              <a:off x="5103679" y="4896005"/>
              <a:ext cx="727172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2" idx="6"/>
              <a:endCxn id="23" idx="2"/>
            </p:cNvCxnSpPr>
            <p:nvPr/>
          </p:nvCxnSpPr>
          <p:spPr>
            <a:xfrm flipV="1">
              <a:off x="6431007" y="4894418"/>
              <a:ext cx="725584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9" idx="4"/>
              <a:endCxn id="24" idx="0"/>
            </p:cNvCxnSpPr>
            <p:nvPr/>
          </p:nvCxnSpPr>
          <p:spPr>
            <a:xfrm>
              <a:off x="2148945" y="5196059"/>
              <a:ext cx="7939" cy="725526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0" idx="4"/>
              <a:endCxn id="25" idx="0"/>
            </p:cNvCxnSpPr>
            <p:nvPr/>
          </p:nvCxnSpPr>
          <p:spPr>
            <a:xfrm>
              <a:off x="3476273" y="5196059"/>
              <a:ext cx="0" cy="723939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1" idx="4"/>
              <a:endCxn id="26" idx="0"/>
            </p:cNvCxnSpPr>
            <p:nvPr/>
          </p:nvCxnSpPr>
          <p:spPr>
            <a:xfrm>
              <a:off x="4803601" y="5196059"/>
              <a:ext cx="0" cy="723939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2" idx="4"/>
              <a:endCxn id="27" idx="0"/>
            </p:cNvCxnSpPr>
            <p:nvPr/>
          </p:nvCxnSpPr>
          <p:spPr>
            <a:xfrm>
              <a:off x="6130929" y="5196059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3" idx="4"/>
              <a:endCxn id="28" idx="0"/>
            </p:cNvCxnSpPr>
            <p:nvPr/>
          </p:nvCxnSpPr>
          <p:spPr>
            <a:xfrm>
              <a:off x="7458257" y="5196059"/>
              <a:ext cx="0" cy="72552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24" idx="6"/>
              <a:endCxn id="25" idx="2"/>
            </p:cNvCxnSpPr>
            <p:nvPr/>
          </p:nvCxnSpPr>
          <p:spPr>
            <a:xfrm flipV="1">
              <a:off x="2456961" y="6220051"/>
              <a:ext cx="719234" cy="31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5" idx="6"/>
              <a:endCxn id="26" idx="2"/>
            </p:cNvCxnSpPr>
            <p:nvPr/>
          </p:nvCxnSpPr>
          <p:spPr>
            <a:xfrm>
              <a:off x="3776351" y="6220051"/>
              <a:ext cx="7271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6" idx="6"/>
              <a:endCxn id="27" idx="2"/>
            </p:cNvCxnSpPr>
            <p:nvPr/>
          </p:nvCxnSpPr>
          <p:spPr>
            <a:xfrm>
              <a:off x="5103679" y="6220051"/>
              <a:ext cx="727172" cy="3175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7" idx="6"/>
              <a:endCxn id="28" idx="2"/>
            </p:cNvCxnSpPr>
            <p:nvPr/>
          </p:nvCxnSpPr>
          <p:spPr>
            <a:xfrm>
              <a:off x="6431007" y="6223226"/>
              <a:ext cx="725584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383"/>
            <p:cNvSpPr txBox="1">
              <a:spLocks noChangeArrowheads="1"/>
            </p:cNvSpPr>
            <p:nvPr/>
          </p:nvSpPr>
          <p:spPr bwMode="auto">
            <a:xfrm>
              <a:off x="2121664" y="1260516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69" name="TextBox 384"/>
            <p:cNvSpPr txBox="1">
              <a:spLocks noChangeArrowheads="1"/>
            </p:cNvSpPr>
            <p:nvPr/>
          </p:nvSpPr>
          <p:spPr bwMode="auto">
            <a:xfrm>
              <a:off x="7409511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70" name="TextBox 385"/>
            <p:cNvSpPr txBox="1">
              <a:spLocks noChangeArrowheads="1"/>
            </p:cNvSpPr>
            <p:nvPr/>
          </p:nvSpPr>
          <p:spPr bwMode="auto">
            <a:xfrm>
              <a:off x="6702569" y="383395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1" name="TextBox 386"/>
            <p:cNvSpPr txBox="1">
              <a:spLocks noChangeArrowheads="1"/>
            </p:cNvSpPr>
            <p:nvPr/>
          </p:nvSpPr>
          <p:spPr bwMode="auto">
            <a:xfrm>
              <a:off x="4768999" y="126051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72" name="TextBox 387"/>
            <p:cNvSpPr txBox="1">
              <a:spLocks noChangeArrowheads="1"/>
            </p:cNvSpPr>
            <p:nvPr/>
          </p:nvSpPr>
          <p:spPr bwMode="auto">
            <a:xfrm>
              <a:off x="2114751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73" name="TextBox 388"/>
            <p:cNvSpPr txBox="1">
              <a:spLocks noChangeArrowheads="1"/>
            </p:cNvSpPr>
            <p:nvPr/>
          </p:nvSpPr>
          <p:spPr bwMode="auto">
            <a:xfrm>
              <a:off x="3441875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74" name="TextBox 389"/>
            <p:cNvSpPr txBox="1">
              <a:spLocks noChangeArrowheads="1"/>
            </p:cNvSpPr>
            <p:nvPr/>
          </p:nvSpPr>
          <p:spPr bwMode="auto">
            <a:xfrm>
              <a:off x="4768999" y="26032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75" name="TextBox 390"/>
            <p:cNvSpPr txBox="1">
              <a:spLocks noChangeArrowheads="1"/>
            </p:cNvSpPr>
            <p:nvPr/>
          </p:nvSpPr>
          <p:spPr bwMode="auto">
            <a:xfrm>
              <a:off x="5072995" y="228356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76" name="TextBox 391"/>
            <p:cNvSpPr txBox="1">
              <a:spLocks noChangeArrowheads="1"/>
            </p:cNvSpPr>
            <p:nvPr/>
          </p:nvSpPr>
          <p:spPr bwMode="auto">
            <a:xfrm>
              <a:off x="7394029" y="2601446"/>
              <a:ext cx="170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7" name="TextBox 392"/>
            <p:cNvSpPr txBox="1">
              <a:spLocks noChangeArrowheads="1"/>
            </p:cNvSpPr>
            <p:nvPr/>
          </p:nvSpPr>
          <p:spPr bwMode="auto">
            <a:xfrm>
              <a:off x="2145484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8" name="TextBox 393"/>
            <p:cNvSpPr txBox="1">
              <a:spLocks noChangeArrowheads="1"/>
            </p:cNvSpPr>
            <p:nvPr/>
          </p:nvSpPr>
          <p:spPr bwMode="auto">
            <a:xfrm>
              <a:off x="3454071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79" name="TextBox 394"/>
            <p:cNvSpPr txBox="1">
              <a:spLocks noChangeArrowheads="1"/>
            </p:cNvSpPr>
            <p:nvPr/>
          </p:nvSpPr>
          <p:spPr bwMode="auto">
            <a:xfrm>
              <a:off x="2480286" y="914299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80" name="TextBox 395"/>
            <p:cNvSpPr txBox="1">
              <a:spLocks noChangeArrowheads="1"/>
            </p:cNvSpPr>
            <p:nvPr/>
          </p:nvSpPr>
          <p:spPr bwMode="auto">
            <a:xfrm>
              <a:off x="6108319" y="39303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81" name="TextBox 396"/>
            <p:cNvSpPr txBox="1">
              <a:spLocks noChangeArrowheads="1"/>
            </p:cNvSpPr>
            <p:nvPr/>
          </p:nvSpPr>
          <p:spPr bwMode="auto">
            <a:xfrm>
              <a:off x="7399539" y="39285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82" name="TextBox 397"/>
            <p:cNvSpPr txBox="1">
              <a:spLocks noChangeArrowheads="1"/>
            </p:cNvSpPr>
            <p:nvPr/>
          </p:nvSpPr>
          <p:spPr bwMode="auto">
            <a:xfrm>
              <a:off x="214548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grpSp>
          <p:nvGrpSpPr>
            <p:cNvPr id="83" name="Group 398"/>
            <p:cNvGrpSpPr>
              <a:grpSpLocks/>
            </p:cNvGrpSpPr>
            <p:nvPr/>
          </p:nvGrpSpPr>
          <p:grpSpPr bwMode="auto">
            <a:xfrm>
              <a:off x="2573230" y="468232"/>
              <a:ext cx="4248441" cy="5772495"/>
              <a:chOff x="2573230" y="468232"/>
              <a:chExt cx="4248441" cy="5772495"/>
            </a:xfrm>
          </p:grpSpPr>
          <p:sp>
            <p:nvSpPr>
              <p:cNvPr id="101" name="TextBox 399"/>
              <p:cNvSpPr txBox="1">
                <a:spLocks noChangeArrowheads="1"/>
              </p:cNvSpPr>
              <p:nvPr/>
            </p:nvSpPr>
            <p:spPr bwMode="auto">
              <a:xfrm>
                <a:off x="2684429" y="46823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02" name="TextBox 400"/>
              <p:cNvSpPr txBox="1">
                <a:spLocks noChangeArrowheads="1"/>
              </p:cNvSpPr>
              <p:nvPr/>
            </p:nvSpPr>
            <p:spPr bwMode="auto">
              <a:xfrm>
                <a:off x="3911676" y="488025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3" name="TextBox 401"/>
              <p:cNvSpPr txBox="1">
                <a:spLocks noChangeArrowheads="1"/>
              </p:cNvSpPr>
              <p:nvPr/>
            </p:nvSpPr>
            <p:spPr bwMode="auto">
              <a:xfrm>
                <a:off x="5232524" y="470566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104" name="TextBox 402"/>
              <p:cNvSpPr txBox="1">
                <a:spLocks noChangeArrowheads="1"/>
              </p:cNvSpPr>
              <p:nvPr/>
            </p:nvSpPr>
            <p:spPr bwMode="auto">
              <a:xfrm>
                <a:off x="6559648" y="484465"/>
                <a:ext cx="2620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05" name="TextBox 403"/>
              <p:cNvSpPr txBox="1">
                <a:spLocks noChangeArrowheads="1"/>
              </p:cNvSpPr>
              <p:nvPr/>
            </p:nvSpPr>
            <p:spPr bwMode="auto">
              <a:xfrm>
                <a:off x="2587036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06" name="TextBox 404"/>
              <p:cNvSpPr txBox="1">
                <a:spLocks noChangeArrowheads="1"/>
              </p:cNvSpPr>
              <p:nvPr/>
            </p:nvSpPr>
            <p:spPr bwMode="auto">
              <a:xfrm>
                <a:off x="3918390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7" name="TextBox 405"/>
              <p:cNvSpPr txBox="1">
                <a:spLocks noChangeArrowheads="1"/>
              </p:cNvSpPr>
              <p:nvPr/>
            </p:nvSpPr>
            <p:spPr bwMode="auto">
              <a:xfrm>
                <a:off x="5231709" y="1795356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4</a:t>
                </a:r>
              </a:p>
            </p:txBody>
          </p:sp>
          <p:sp>
            <p:nvSpPr>
              <p:cNvPr id="108" name="TextBox 406"/>
              <p:cNvSpPr txBox="1">
                <a:spLocks noChangeArrowheads="1"/>
              </p:cNvSpPr>
              <p:nvPr/>
            </p:nvSpPr>
            <p:spPr bwMode="auto">
              <a:xfrm>
                <a:off x="5546168" y="3249103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09" name="TextBox 407"/>
              <p:cNvSpPr txBox="1">
                <a:spLocks noChangeArrowheads="1"/>
              </p:cNvSpPr>
              <p:nvPr/>
            </p:nvSpPr>
            <p:spPr bwMode="auto">
              <a:xfrm>
                <a:off x="257323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10" name="TextBox 408"/>
              <p:cNvSpPr txBox="1">
                <a:spLocks noChangeArrowheads="1"/>
              </p:cNvSpPr>
              <p:nvPr/>
            </p:nvSpPr>
            <p:spPr bwMode="auto">
              <a:xfrm>
                <a:off x="3918390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latin typeface="Helvetica" charset="0"/>
                    <a:cs typeface="Helvetica" charset="0"/>
                  </a:rPr>
                  <a:t>7</a:t>
                </a:r>
              </a:p>
            </p:txBody>
          </p:sp>
          <p:sp>
            <p:nvSpPr>
              <p:cNvPr id="111" name="TextBox 410"/>
              <p:cNvSpPr txBox="1">
                <a:spLocks noChangeArrowheads="1"/>
              </p:cNvSpPr>
              <p:nvPr/>
            </p:nvSpPr>
            <p:spPr bwMode="auto">
              <a:xfrm>
                <a:off x="6571843" y="3122480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2" name="TextBox 411"/>
              <p:cNvSpPr txBox="1">
                <a:spLocks noChangeArrowheads="1"/>
              </p:cNvSpPr>
              <p:nvPr/>
            </p:nvSpPr>
            <p:spPr bwMode="auto">
              <a:xfrm>
                <a:off x="2581892" y="445193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3" name="TextBox 412"/>
              <p:cNvSpPr txBox="1">
                <a:spLocks noChangeArrowheads="1"/>
              </p:cNvSpPr>
              <p:nvPr/>
            </p:nvSpPr>
            <p:spPr bwMode="auto">
              <a:xfrm>
                <a:off x="3946000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4" name="TextBox 413"/>
              <p:cNvSpPr txBox="1">
                <a:spLocks noChangeArrowheads="1"/>
              </p:cNvSpPr>
              <p:nvPr/>
            </p:nvSpPr>
            <p:spPr bwMode="auto">
              <a:xfrm>
                <a:off x="5231709" y="4449604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115" name="TextBox 414"/>
              <p:cNvSpPr txBox="1">
                <a:spLocks noChangeArrowheads="1"/>
              </p:cNvSpPr>
              <p:nvPr/>
            </p:nvSpPr>
            <p:spPr bwMode="auto">
              <a:xfrm>
                <a:off x="6571843" y="4453201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16" name="TextBox 415"/>
              <p:cNvSpPr txBox="1">
                <a:spLocks noChangeArrowheads="1"/>
              </p:cNvSpPr>
              <p:nvPr/>
            </p:nvSpPr>
            <p:spPr bwMode="auto">
              <a:xfrm>
                <a:off x="258350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117" name="TextBox 416"/>
              <p:cNvSpPr txBox="1">
                <a:spLocks noChangeArrowheads="1"/>
              </p:cNvSpPr>
              <p:nvPr/>
            </p:nvSpPr>
            <p:spPr bwMode="auto">
              <a:xfrm>
                <a:off x="3946000" y="5775288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3</a:t>
                </a:r>
              </a:p>
            </p:txBody>
          </p:sp>
          <p:sp>
            <p:nvSpPr>
              <p:cNvPr id="118" name="TextBox 417"/>
              <p:cNvSpPr txBox="1">
                <a:spLocks noChangeArrowheads="1"/>
              </p:cNvSpPr>
              <p:nvPr/>
            </p:nvSpPr>
            <p:spPr bwMode="auto">
              <a:xfrm>
                <a:off x="5277472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  <p:sp>
            <p:nvSpPr>
              <p:cNvPr id="119" name="TextBox 418"/>
              <p:cNvSpPr txBox="1">
                <a:spLocks noChangeArrowheads="1"/>
              </p:cNvSpPr>
              <p:nvPr/>
            </p:nvSpPr>
            <p:spPr bwMode="auto">
              <a:xfrm>
                <a:off x="6583468" y="5779062"/>
                <a:ext cx="2382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</p:grpSp>
        <p:sp>
          <p:nvSpPr>
            <p:cNvPr id="84" name="TextBox 419"/>
            <p:cNvSpPr txBox="1">
              <a:spLocks noChangeArrowheads="1"/>
            </p:cNvSpPr>
            <p:nvPr/>
          </p:nvSpPr>
          <p:spPr bwMode="auto">
            <a:xfrm>
              <a:off x="3454071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85" name="TextBox 420"/>
            <p:cNvSpPr txBox="1">
              <a:spLocks noChangeArrowheads="1"/>
            </p:cNvSpPr>
            <p:nvPr/>
          </p:nvSpPr>
          <p:spPr bwMode="auto">
            <a:xfrm>
              <a:off x="476899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86" name="TextBox 421"/>
            <p:cNvSpPr txBox="1">
              <a:spLocks noChangeArrowheads="1"/>
            </p:cNvSpPr>
            <p:nvPr/>
          </p:nvSpPr>
          <p:spPr bwMode="auto">
            <a:xfrm>
              <a:off x="6108319" y="523870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87" name="TextBox 422"/>
            <p:cNvSpPr txBox="1">
              <a:spLocks noChangeArrowheads="1"/>
            </p:cNvSpPr>
            <p:nvPr/>
          </p:nvSpPr>
          <p:spPr bwMode="auto">
            <a:xfrm>
              <a:off x="7440954" y="523372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518883" y="1225509"/>
              <a:ext cx="601743" cy="60169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103679" y="2822620"/>
              <a:ext cx="601743" cy="600107"/>
            </a:xfrm>
            <a:prstGeom prst="ellipse">
              <a:avLst/>
            </a:prstGeom>
            <a:solidFill>
              <a:srgbClr val="D9D9D9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90" name="Straight Arrow Connector 89"/>
            <p:cNvCxnSpPr>
              <a:endCxn id="88" idx="1"/>
            </p:cNvCxnSpPr>
            <p:nvPr/>
          </p:nvCxnSpPr>
          <p:spPr>
            <a:xfrm>
              <a:off x="2352172" y="1147718"/>
              <a:ext cx="255622" cy="166696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1" idx="5"/>
              <a:endCxn id="89" idx="1"/>
            </p:cNvCxnSpPr>
            <p:nvPr/>
          </p:nvCxnSpPr>
          <p:spPr>
            <a:xfrm>
              <a:off x="5016355" y="2454300"/>
              <a:ext cx="176237" cy="45563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17" idx="1"/>
            </p:cNvCxnSpPr>
            <p:nvPr/>
          </p:nvCxnSpPr>
          <p:spPr>
            <a:xfrm>
              <a:off x="5648264" y="3279844"/>
              <a:ext cx="269911" cy="76204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20" idx="1"/>
            </p:cNvCxnSpPr>
            <p:nvPr/>
          </p:nvCxnSpPr>
          <p:spPr>
            <a:xfrm>
              <a:off x="2342646" y="3802160"/>
              <a:ext cx="920873" cy="87952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22" idx="1"/>
            </p:cNvCxnSpPr>
            <p:nvPr/>
          </p:nvCxnSpPr>
          <p:spPr>
            <a:xfrm>
              <a:off x="5564116" y="3392563"/>
              <a:ext cx="354059" cy="129070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23" idx="1"/>
            </p:cNvCxnSpPr>
            <p:nvPr/>
          </p:nvCxnSpPr>
          <p:spPr>
            <a:xfrm>
              <a:off x="6330981" y="3789459"/>
              <a:ext cx="914523" cy="8922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11" idx="1"/>
            </p:cNvCxnSpPr>
            <p:nvPr/>
          </p:nvCxnSpPr>
          <p:spPr>
            <a:xfrm>
              <a:off x="3662036" y="1141368"/>
              <a:ext cx="929379" cy="88802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141"/>
            <p:cNvSpPr txBox="1">
              <a:spLocks noChangeArrowheads="1"/>
            </p:cNvSpPr>
            <p:nvPr/>
          </p:nvSpPr>
          <p:spPr bwMode="auto">
            <a:xfrm>
              <a:off x="6579045" y="1643748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98" name="TextBox 142"/>
            <p:cNvSpPr txBox="1">
              <a:spLocks noChangeArrowheads="1"/>
            </p:cNvSpPr>
            <p:nvPr/>
          </p:nvSpPr>
          <p:spPr bwMode="auto">
            <a:xfrm>
              <a:off x="5427066" y="37697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99" name="TextBox 143"/>
            <p:cNvSpPr txBox="1">
              <a:spLocks noChangeArrowheads="1"/>
            </p:cNvSpPr>
            <p:nvPr/>
          </p:nvSpPr>
          <p:spPr bwMode="auto">
            <a:xfrm>
              <a:off x="3465314" y="130553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00" name="TextBox 144"/>
            <p:cNvSpPr txBox="1">
              <a:spLocks noChangeArrowheads="1"/>
            </p:cNvSpPr>
            <p:nvPr/>
          </p:nvSpPr>
          <p:spPr bwMode="auto">
            <a:xfrm>
              <a:off x="5007202" y="3928569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</p:grpSp>
      <p:sp>
        <p:nvSpPr>
          <p:cNvPr id="120" name="Oval 119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23" name="Oval 122"/>
          <p:cNvSpPr/>
          <p:nvPr/>
        </p:nvSpPr>
        <p:spPr>
          <a:xfrm>
            <a:off x="1821711" y="19415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953542" y="199789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25" name="Oval 124"/>
          <p:cNvSpPr/>
          <p:nvPr/>
        </p:nvSpPr>
        <p:spPr>
          <a:xfrm>
            <a:off x="2525192" y="123590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657023" y="129228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27" name="Oval 126"/>
          <p:cNvSpPr/>
          <p:nvPr/>
        </p:nvSpPr>
        <p:spPr>
          <a:xfrm>
            <a:off x="3182078" y="62457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13909" y="68096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29" name="Oval 128"/>
          <p:cNvSpPr/>
          <p:nvPr/>
        </p:nvSpPr>
        <p:spPr>
          <a:xfrm>
            <a:off x="4502842" y="64925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34673" y="70564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626977" y="2021453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4266" y="855707"/>
            <a:ext cx="174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4 choices: </a:t>
            </a:r>
          </a:p>
          <a:p>
            <a:pPr algn="ctr"/>
            <a:r>
              <a:rPr lang="en-US" sz="2800" dirty="0">
                <a:latin typeface="+mn-lt"/>
              </a:rPr>
              <a:t>5 +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2</a:t>
            </a:r>
            <a:r>
              <a:rPr lang="en-US" sz="2800" dirty="0">
                <a:latin typeface="+mn-lt"/>
              </a:rPr>
              <a:t> </a:t>
            </a:r>
          </a:p>
          <a:p>
            <a:pPr algn="ctr"/>
            <a:r>
              <a:rPr lang="en-US" sz="2800" dirty="0">
                <a:latin typeface="+mn-lt"/>
              </a:rPr>
              <a:t>3 + 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7</a:t>
            </a:r>
          </a:p>
          <a:p>
            <a:pPr algn="ctr"/>
            <a:r>
              <a:rPr lang="en-US" sz="2800" dirty="0">
                <a:latin typeface="+mn-lt"/>
              </a:rPr>
              <a:t>5 +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4</a:t>
            </a:r>
          </a:p>
          <a:p>
            <a:pPr algn="ctr"/>
            <a:r>
              <a:rPr lang="en-US" sz="2800" dirty="0">
                <a:latin typeface="+mn-lt"/>
              </a:rPr>
              <a:t>4 + 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134" name="TextBox 408"/>
          <p:cNvSpPr txBox="1">
            <a:spLocks noChangeArrowheads="1"/>
          </p:cNvSpPr>
          <p:nvPr/>
        </p:nvSpPr>
        <p:spPr bwMode="auto">
          <a:xfrm>
            <a:off x="4087091" y="1199515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7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33350" y="33556"/>
            <a:ext cx="8915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+mn-lt"/>
              </a:rPr>
              <a:t>s</a:t>
            </a:r>
            <a:r>
              <a:rPr lang="en-US" sz="2800" i="1" baseline="-25000" dirty="0" err="1">
                <a:latin typeface="+mn-lt"/>
              </a:rPr>
              <a:t>a</a:t>
            </a:r>
            <a:r>
              <a:rPr lang="en-US" sz="2800" i="1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= </a:t>
            </a:r>
            <a:r>
              <a:rPr lang="en-US" sz="2800" dirty="0" err="1">
                <a:latin typeface="+mn-lt"/>
              </a:rPr>
              <a:t>max</a:t>
            </a:r>
            <a:r>
              <a:rPr lang="en-US" sz="2800" baseline="-25000" dirty="0" err="1">
                <a:latin typeface="+mn-lt"/>
              </a:rPr>
              <a:t>all</a:t>
            </a:r>
            <a:r>
              <a:rPr lang="en-US" sz="2800" baseline="-25000" dirty="0">
                <a:latin typeface="+mn-lt"/>
              </a:rPr>
              <a:t> predecessors </a:t>
            </a:r>
            <a:r>
              <a:rPr lang="en-US" sz="2800" i="1" baseline="-25000" dirty="0">
                <a:latin typeface="+mn-lt"/>
              </a:rPr>
              <a:t>b</a:t>
            </a:r>
            <a:r>
              <a:rPr lang="en-US" sz="2800" baseline="-25000" dirty="0">
                <a:latin typeface="+mn-lt"/>
              </a:rPr>
              <a:t> of node </a:t>
            </a:r>
            <a:r>
              <a:rPr lang="en-US" sz="2800" i="1" baseline="-25000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{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i="1" baseline="-25000" dirty="0" err="1">
                <a:latin typeface="+mn-lt"/>
              </a:rPr>
              <a:t>b</a:t>
            </a:r>
            <a:r>
              <a:rPr lang="en-US" sz="2800" dirty="0">
                <a:latin typeface="+mn-lt"/>
              </a:rPr>
              <a:t>+ weight of edge from </a:t>
            </a:r>
            <a:r>
              <a:rPr lang="en-US" sz="2800" i="1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 to </a:t>
            </a:r>
            <a:r>
              <a:rPr lang="en-US" sz="2800" i="1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}</a:t>
            </a:r>
          </a:p>
        </p:txBody>
      </p:sp>
      <p:sp>
        <p:nvSpPr>
          <p:cNvPr id="138" name="Oval 137"/>
          <p:cNvSpPr/>
          <p:nvPr/>
        </p:nvSpPr>
        <p:spPr>
          <a:xfrm>
            <a:off x="4525463" y="191339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56626" y="1969776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3692597" y="1152476"/>
            <a:ext cx="929254" cy="8879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7288963" y="668309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65380" y="68643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884363" y="5988965"/>
            <a:ext cx="62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980077" y="466343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8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976902" y="3307963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56711" y="1997894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181850" y="1991392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18</a:t>
            </a:r>
          </a:p>
        </p:txBody>
      </p:sp>
      <p:sp>
        <p:nvSpPr>
          <p:cNvPr id="146" name="TextBox 384"/>
          <p:cNvSpPr txBox="1">
            <a:spLocks noChangeArrowheads="1"/>
          </p:cNvSpPr>
          <p:nvPr/>
        </p:nvSpPr>
        <p:spPr bwMode="auto">
          <a:xfrm>
            <a:off x="6222955" y="1237496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120905" y="2887390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156450" y="3333498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19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840837" y="3307963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538716" y="3324566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17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194907" y="3328488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53" name="TextBox 141"/>
          <p:cNvSpPr txBox="1">
            <a:spLocks noChangeArrowheads="1"/>
          </p:cNvSpPr>
          <p:nvPr/>
        </p:nvSpPr>
        <p:spPr bwMode="auto">
          <a:xfrm>
            <a:off x="6406698" y="2746302"/>
            <a:ext cx="238171" cy="4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204075" y="4659618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867824" y="4672450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17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540807" y="4663177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17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201128" y="4663429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84026" y="69292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94761" y="5979439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29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878512" y="5995495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536768" y="5994851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25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220043" y="5994851"/>
            <a:ext cx="6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7841BE-08B4-0C49-B94B-AF74935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421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ChangeArrowheads="1"/>
          </p:cNvSpPr>
          <p:nvPr/>
        </p:nvSpPr>
        <p:spPr bwMode="auto">
          <a:xfrm>
            <a:off x="440422" y="11430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8032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3175" indent="0" eaLnBrk="1" hangingPunct="1">
              <a:spcBef>
                <a:spcPts val="575"/>
              </a:spcBef>
              <a:buClrTx/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i="0" dirty="0">
                <a:latin typeface="+mn-lt"/>
              </a:rPr>
              <a:t>: </a:t>
            </a:r>
            <a:r>
              <a:rPr lang="en-US" sz="2800" dirty="0">
                <a:latin typeface="+mn-lt"/>
              </a:rPr>
              <a:t>the length of a longest path from (0,0) to (</a:t>
            </a:r>
            <a:r>
              <a:rPr lang="en-US" sz="2800" i="1" dirty="0" err="1">
                <a:latin typeface="+mn-lt"/>
              </a:rPr>
              <a:t>i,j</a:t>
            </a:r>
            <a:r>
              <a:rPr lang="en-US" sz="2800" dirty="0">
                <a:latin typeface="+mn-lt"/>
              </a:rPr>
              <a:t>)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/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00B05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00B050"/>
                </a:solidFill>
                <a:latin typeface="+mn-lt"/>
                <a:cs typeface="Arial" pitchFamily="34" charset="0"/>
              </a:rPr>
              <a:t>i-1, j  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↓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solidFill>
                  <a:srgbClr val="00B050"/>
                </a:solidFill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, j-1 </a:t>
            </a:r>
            <a:r>
              <a:rPr lang="en-US" altLang="en-US" sz="28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→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i-1, j-1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cs typeface="Arial" pitchFamily="34" charset="0"/>
              </a:rPr>
              <a:t>+ weight of edge “</a:t>
            </a:r>
            <a:r>
              <a:rPr lang="en-US" altLang="en-US" sz="2800" b="1" dirty="0">
                <a:solidFill>
                  <a:srgbClr val="FF0000"/>
                </a:solidFill>
                <a:cs typeface="Arial" pitchFamily="34" charset="0"/>
              </a:rPr>
              <a:t>↘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cs typeface="Arial" pitchFamily="34" charset="0"/>
              </a:rPr>
              <a:t>” into (</a:t>
            </a:r>
            <a:r>
              <a:rPr lang="en-US" altLang="en-US" sz="2800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i,j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cs typeface="Arial" pitchFamily="34" charset="0"/>
              </a:rPr>
              <a:t>)</a:t>
            </a:r>
          </a:p>
          <a:p>
            <a:pPr lvl="2"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en-US" sz="2800" dirty="0">
              <a:latin typeface="+mn-lt"/>
              <a:cs typeface="Arial" pitchFamily="34" charset="0"/>
            </a:endParaRPr>
          </a:p>
          <a:p>
            <a:pPr marL="460375" lvl="2" indent="0" eaLnBrk="1" hangingPunct="1">
              <a:spcBef>
                <a:spcPts val="575"/>
              </a:spcBef>
              <a:buClrTx/>
              <a:buNone/>
            </a:pPr>
            <a:endParaRPr lang="en-US" altLang="en-US" i="0" dirty="0"/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/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>
          <a:xfrm>
            <a:off x="364222" y="2286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Dynamic Programming Recurrence for the Alignment Graph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362" y="262560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>
                <a:latin typeface="+mn-lt"/>
                <a:cs typeface="Arial" pitchFamily="34" charset="0"/>
              </a:rPr>
              <a:t>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dirty="0">
                <a:latin typeface="+mn-lt"/>
                <a:cs typeface="Arial" pitchFamily="34" charset="0"/>
              </a:rPr>
              <a:t>= max 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662" y="2429765"/>
            <a:ext cx="38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>
                <a:latin typeface="+mn-lt"/>
                <a:cs typeface="Arial" pitchFamily="34" charset="0"/>
              </a:rPr>
              <a:t>{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1246"/>
            <a:ext cx="2671607" cy="29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4800600"/>
            <a:ext cx="272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red edges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↘ </a:t>
            </a:r>
            <a:r>
              <a:rPr lang="en-US" sz="2000" dirty="0">
                <a:latin typeface="+mn-lt"/>
              </a:rPr>
              <a:t>– weight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1</a:t>
            </a:r>
          </a:p>
          <a:p>
            <a:r>
              <a:rPr lang="en-US" sz="2000" dirty="0">
                <a:latin typeface="+mn-lt"/>
              </a:rPr>
              <a:t>other edges  – weight 0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7BC5D-CE07-1A47-AFB7-50551AB9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880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ChangeArrowheads="1"/>
          </p:cNvSpPr>
          <p:nvPr/>
        </p:nvSpPr>
        <p:spPr bwMode="auto">
          <a:xfrm>
            <a:off x="440422" y="11430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803275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marL="3175" indent="0" eaLnBrk="1" hangingPunct="1">
              <a:spcBef>
                <a:spcPts val="575"/>
              </a:spcBef>
              <a:buClrTx/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i="0" dirty="0">
                <a:latin typeface="+mn-lt"/>
              </a:rPr>
              <a:t>: </a:t>
            </a:r>
            <a:r>
              <a:rPr lang="en-US" sz="2800" dirty="0">
                <a:latin typeface="+mn-lt"/>
              </a:rPr>
              <a:t>the length of a longest path from (0,0) to (</a:t>
            </a:r>
            <a:r>
              <a:rPr lang="en-US" sz="2800" i="1" dirty="0" err="1">
                <a:latin typeface="+mn-lt"/>
              </a:rPr>
              <a:t>i,j</a:t>
            </a:r>
            <a:r>
              <a:rPr lang="en-US" sz="2800" dirty="0">
                <a:latin typeface="+mn-lt"/>
              </a:rPr>
              <a:t>)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/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00B05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00B050"/>
                </a:solidFill>
                <a:latin typeface="+mn-lt"/>
                <a:cs typeface="Arial" pitchFamily="34" charset="0"/>
              </a:rPr>
              <a:t>i-1, j  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itchFamily="34" charset="0"/>
              </a:rPr>
              <a:t>+ 0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, j-1 </a:t>
            </a:r>
            <a:r>
              <a:rPr lang="en-US" altLang="en-US" sz="28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Arial" pitchFamily="34" charset="0"/>
              </a:rPr>
              <a:t>+ 0</a:t>
            </a: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en-US" sz="2800" i="1" dirty="0">
                <a:latin typeface="+mn-lt"/>
                <a:cs typeface="Arial" pitchFamily="34" charset="0"/>
              </a:rPr>
              <a:t>                           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i-1, j-1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cs typeface="Arial" pitchFamily="34" charset="0"/>
              </a:rPr>
              <a:t>+ 1, if 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v</a:t>
            </a:r>
            <a:r>
              <a:rPr lang="en-US" altLang="en-US" sz="2800" i="1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2800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=</a:t>
            </a:r>
            <a:r>
              <a:rPr lang="en-US" altLang="en-US" sz="2800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w</a:t>
            </a:r>
            <a:r>
              <a:rPr lang="en-US" altLang="en-US" sz="2800" i="1" baseline="-25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j</a:t>
            </a:r>
            <a:endParaRPr lang="en-US" altLang="en-US" sz="2800" i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lvl="2"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en-US" sz="2800" dirty="0">
              <a:latin typeface="+mn-lt"/>
              <a:cs typeface="Arial" pitchFamily="34" charset="0"/>
            </a:endParaRPr>
          </a:p>
          <a:p>
            <a:pPr marL="460375" lvl="2" indent="0" eaLnBrk="1" hangingPunct="1">
              <a:spcBef>
                <a:spcPts val="575"/>
              </a:spcBef>
              <a:buClrTx/>
              <a:buNone/>
            </a:pPr>
            <a:endParaRPr lang="en-US" altLang="en-US" i="0" dirty="0"/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/>
          </a:p>
        </p:txBody>
      </p:sp>
      <p:sp>
        <p:nvSpPr>
          <p:cNvPr id="79875" name="Title 8"/>
          <p:cNvSpPr>
            <a:spLocks noGrp="1"/>
          </p:cNvSpPr>
          <p:nvPr>
            <p:ph type="title"/>
          </p:nvPr>
        </p:nvSpPr>
        <p:spPr>
          <a:xfrm>
            <a:off x="364222" y="2286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Dynamic Programming Recurrence for the Longest Common Subsequence Problem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362" y="262560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>
                <a:latin typeface="+mn-lt"/>
                <a:cs typeface="Arial" pitchFamily="34" charset="0"/>
              </a:rPr>
              <a:t>  </a:t>
            </a:r>
            <a:r>
              <a:rPr lang="en-US" altLang="en-US" sz="2800" i="1" dirty="0" err="1">
                <a:latin typeface="+mn-lt"/>
                <a:cs typeface="Arial" pitchFamily="34" charset="0"/>
              </a:rPr>
              <a:t>s</a:t>
            </a:r>
            <a:r>
              <a:rPr lang="en-US" altLang="en-US" sz="2800" i="1" baseline="-25000" dirty="0" err="1">
                <a:latin typeface="+mn-lt"/>
                <a:cs typeface="Arial" pitchFamily="34" charset="0"/>
              </a:rPr>
              <a:t>i</a:t>
            </a:r>
            <a:r>
              <a:rPr lang="en-US" altLang="en-US" sz="2800" i="1" baseline="-25000" dirty="0">
                <a:latin typeface="+mn-lt"/>
                <a:cs typeface="Arial" pitchFamily="34" charset="0"/>
              </a:rPr>
              <a:t>, j</a:t>
            </a:r>
            <a:r>
              <a:rPr lang="en-US" altLang="en-US" sz="2800" dirty="0">
                <a:latin typeface="+mn-lt"/>
                <a:cs typeface="Arial" pitchFamily="34" charset="0"/>
              </a:rPr>
              <a:t>= max 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662" y="2429765"/>
            <a:ext cx="38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>
                <a:latin typeface="+mn-lt"/>
                <a:cs typeface="Arial" pitchFamily="34" charset="0"/>
              </a:rPr>
              <a:t>{</a:t>
            </a:r>
            <a:r>
              <a:rPr lang="en-US" altLang="en-US" sz="2800" dirty="0">
                <a:latin typeface="+mn-lt"/>
                <a:cs typeface="Arial" pitchFamily="34" charset="0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1246"/>
            <a:ext cx="2671607" cy="29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4800600"/>
            <a:ext cx="272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red edges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↘ </a:t>
            </a:r>
            <a:r>
              <a:rPr lang="en-US" sz="2000" dirty="0">
                <a:latin typeface="+mn-lt"/>
              </a:rPr>
              <a:t>– weight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1</a:t>
            </a:r>
          </a:p>
          <a:p>
            <a:r>
              <a:rPr lang="en-US" sz="2000" dirty="0">
                <a:latin typeface="+mn-lt"/>
              </a:rPr>
              <a:t>other edges  – weight 0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DE928-D2A8-624F-A285-BCD867F9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976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1397" y="-25866"/>
            <a:ext cx="5889625" cy="6808788"/>
            <a:chOff x="1166813" y="-71438"/>
            <a:chExt cx="5889625" cy="6808788"/>
          </a:xfrm>
        </p:grpSpPr>
        <p:sp>
          <p:nvSpPr>
            <p:cNvPr id="12" name="Oval 11"/>
            <p:cNvSpPr/>
            <p:nvPr/>
          </p:nvSpPr>
          <p:spPr>
            <a:xfrm>
              <a:off x="1544638" y="47942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01875" y="47307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057525" y="4730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814763" y="4730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544638" y="1230313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301875" y="1230313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57525" y="123031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14763" y="123031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544638" y="198755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301875" y="198755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57525" y="19875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4763" y="19875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44638" y="274320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301875" y="27432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57525" y="2744788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14763" y="2744788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544638" y="350520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301875" y="34988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059113" y="349885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816350" y="349885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544638" y="42545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301875" y="42545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059113" y="425450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816350" y="42545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544638" y="50117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301875" y="50117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059113" y="501173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16350" y="501173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544638" y="57689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301875" y="57689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059113" y="576897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16350" y="576897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572000" y="47783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29238" y="47148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086475" y="471488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6842125" y="47148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572000" y="122872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329238" y="1228725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086475" y="122872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842125" y="122872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4572000" y="1985963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5329238" y="198596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6086475" y="1985963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6842125" y="198596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4572000" y="274320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329238" y="2743200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6086475" y="2743200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6842125" y="274320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576763" y="3506788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332413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089650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6846888" y="3500438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4576763" y="425767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332413" y="4257675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089650" y="42576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6846888" y="42576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4576763" y="501491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332413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6089650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6846888" y="5014913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576763" y="5770563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332413" y="5770563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089650" y="57721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6846888" y="5772150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819275" y="-71438"/>
              <a:ext cx="430213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2566988" y="-71438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3332163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4041775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4846638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5621338" y="-71438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6357938" y="-71438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166813" y="58578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1166813" y="1344613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1166813" y="212248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1166813" y="2881313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1166813" y="3602038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166813" y="4371975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1166813" y="5141913"/>
              <a:ext cx="430212" cy="58578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grpSp>
          <p:nvGrpSpPr>
            <p:cNvPr id="44112" name="Group 8"/>
            <p:cNvGrpSpPr>
              <a:grpSpLocks/>
            </p:cNvGrpSpPr>
            <p:nvPr/>
          </p:nvGrpSpPr>
          <p:grpSpPr bwMode="auto">
            <a:xfrm>
              <a:off x="1649413" y="576263"/>
              <a:ext cx="5302250" cy="5300662"/>
              <a:chOff x="1648760" y="576453"/>
              <a:chExt cx="5302779" cy="5299724"/>
            </a:xfrm>
          </p:grpSpPr>
          <p:cxnSp>
            <p:nvCxnSpPr>
              <p:cNvPr id="45" name="Straight Arrow Connector 44"/>
              <p:cNvCxnSpPr>
                <a:stCxn id="12" idx="6"/>
                <a:endCxn id="21" idx="2"/>
              </p:cNvCxnSpPr>
              <p:nvPr/>
            </p:nvCxnSpPr>
            <p:spPr>
              <a:xfrm flipV="1">
                <a:off x="1753545" y="578040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21" idx="6"/>
                <a:endCxn id="22" idx="2"/>
              </p:cNvCxnSpPr>
              <p:nvPr/>
            </p:nvCxnSpPr>
            <p:spPr>
              <a:xfrm>
                <a:off x="2510858" y="57804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22" idx="6"/>
                <a:endCxn id="23" idx="2"/>
              </p:cNvCxnSpPr>
              <p:nvPr/>
            </p:nvCxnSpPr>
            <p:spPr>
              <a:xfrm>
                <a:off x="3266583" y="57804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023897" y="578040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676424" y="689145"/>
                <a:ext cx="0" cy="54124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23" idx="4"/>
                <a:endCxn id="28" idx="0"/>
              </p:cNvCxnSpPr>
              <p:nvPr/>
            </p:nvCxnSpPr>
            <p:spPr>
              <a:xfrm>
                <a:off x="3919111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22" idx="4"/>
                <a:endCxn id="27" idx="0"/>
              </p:cNvCxnSpPr>
              <p:nvPr/>
            </p:nvCxnSpPr>
            <p:spPr>
              <a:xfrm>
                <a:off x="3163386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21" idx="4"/>
                <a:endCxn id="26" idx="0"/>
              </p:cNvCxnSpPr>
              <p:nvPr/>
            </p:nvCxnSpPr>
            <p:spPr>
              <a:xfrm>
                <a:off x="2406073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12" idx="4"/>
                <a:endCxn id="25" idx="0"/>
              </p:cNvCxnSpPr>
              <p:nvPr/>
            </p:nvCxnSpPr>
            <p:spPr>
              <a:xfrm>
                <a:off x="1648760" y="689145"/>
                <a:ext cx="0" cy="54124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25" idx="6"/>
                <a:endCxn id="26" idx="2"/>
              </p:cNvCxnSpPr>
              <p:nvPr/>
            </p:nvCxnSpPr>
            <p:spPr>
              <a:xfrm flipV="1">
                <a:off x="1753545" y="133355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26" idx="6"/>
                <a:endCxn id="27" idx="2"/>
              </p:cNvCxnSpPr>
              <p:nvPr/>
            </p:nvCxnSpPr>
            <p:spPr>
              <a:xfrm>
                <a:off x="2510858" y="1333556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27" idx="6"/>
                <a:endCxn id="28" idx="2"/>
              </p:cNvCxnSpPr>
              <p:nvPr/>
            </p:nvCxnSpPr>
            <p:spPr>
              <a:xfrm>
                <a:off x="3266583" y="1335144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28" idx="6"/>
                <a:endCxn id="190" idx="2"/>
              </p:cNvCxnSpPr>
              <p:nvPr/>
            </p:nvCxnSpPr>
            <p:spPr>
              <a:xfrm flipV="1">
                <a:off x="4023897" y="133355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25" idx="4"/>
                <a:endCxn id="30" idx="0"/>
              </p:cNvCxnSpPr>
              <p:nvPr/>
            </p:nvCxnSpPr>
            <p:spPr>
              <a:xfrm>
                <a:off x="1648760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26" idx="4"/>
                <a:endCxn id="31" idx="0"/>
              </p:cNvCxnSpPr>
              <p:nvPr/>
            </p:nvCxnSpPr>
            <p:spPr>
              <a:xfrm>
                <a:off x="2406073" y="143831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27" idx="4"/>
                <a:endCxn id="32" idx="0"/>
              </p:cNvCxnSpPr>
              <p:nvPr/>
            </p:nvCxnSpPr>
            <p:spPr>
              <a:xfrm>
                <a:off x="3163386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28" idx="4"/>
                <a:endCxn id="33" idx="0"/>
              </p:cNvCxnSpPr>
              <p:nvPr/>
            </p:nvCxnSpPr>
            <p:spPr>
              <a:xfrm>
                <a:off x="3919111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1753545" y="2090660"/>
                <a:ext cx="547742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31" idx="6"/>
                <a:endCxn id="32" idx="2"/>
              </p:cNvCxnSpPr>
              <p:nvPr/>
            </p:nvCxnSpPr>
            <p:spPr>
              <a:xfrm>
                <a:off x="2510858" y="2090660"/>
                <a:ext cx="547743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32" idx="6"/>
                <a:endCxn id="33" idx="2"/>
              </p:cNvCxnSpPr>
              <p:nvPr/>
            </p:nvCxnSpPr>
            <p:spPr>
              <a:xfrm>
                <a:off x="3266583" y="209224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33" idx="6"/>
                <a:endCxn id="195" idx="2"/>
              </p:cNvCxnSpPr>
              <p:nvPr/>
            </p:nvCxnSpPr>
            <p:spPr>
              <a:xfrm flipV="1">
                <a:off x="4023897" y="2090660"/>
                <a:ext cx="547742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30" idx="4"/>
                <a:endCxn id="35" idx="0"/>
              </p:cNvCxnSpPr>
              <p:nvPr/>
            </p:nvCxnSpPr>
            <p:spPr>
              <a:xfrm>
                <a:off x="1648760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31" idx="4"/>
                <a:endCxn id="36" idx="0"/>
              </p:cNvCxnSpPr>
              <p:nvPr/>
            </p:nvCxnSpPr>
            <p:spPr>
              <a:xfrm>
                <a:off x="2406073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32" idx="4"/>
                <a:endCxn id="37" idx="0"/>
              </p:cNvCxnSpPr>
              <p:nvPr/>
            </p:nvCxnSpPr>
            <p:spPr>
              <a:xfrm>
                <a:off x="3163386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33" idx="4"/>
                <a:endCxn id="38" idx="0"/>
              </p:cNvCxnSpPr>
              <p:nvPr/>
            </p:nvCxnSpPr>
            <p:spPr>
              <a:xfrm>
                <a:off x="3919111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676424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35" idx="6"/>
                <a:endCxn id="36" idx="2"/>
              </p:cNvCxnSpPr>
              <p:nvPr/>
            </p:nvCxnSpPr>
            <p:spPr>
              <a:xfrm>
                <a:off x="1753545" y="284776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36" idx="6"/>
                <a:endCxn id="37" idx="2"/>
              </p:cNvCxnSpPr>
              <p:nvPr/>
            </p:nvCxnSpPr>
            <p:spPr>
              <a:xfrm>
                <a:off x="2510858" y="2847763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37" idx="6"/>
              </p:cNvCxnSpPr>
              <p:nvPr/>
            </p:nvCxnSpPr>
            <p:spPr>
              <a:xfrm>
                <a:off x="3266583" y="2849351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38" idx="6"/>
              </p:cNvCxnSpPr>
              <p:nvPr/>
            </p:nvCxnSpPr>
            <p:spPr>
              <a:xfrm flipV="1">
                <a:off x="4023897" y="2847763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35" idx="4"/>
              </p:cNvCxnSpPr>
              <p:nvPr/>
            </p:nvCxnSpPr>
            <p:spPr>
              <a:xfrm>
                <a:off x="1648760" y="2952519"/>
                <a:ext cx="3175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36" idx="4"/>
              </p:cNvCxnSpPr>
              <p:nvPr/>
            </p:nvCxnSpPr>
            <p:spPr>
              <a:xfrm>
                <a:off x="2406073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37" idx="4"/>
              </p:cNvCxnSpPr>
              <p:nvPr/>
            </p:nvCxnSpPr>
            <p:spPr>
              <a:xfrm>
                <a:off x="3163386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38" idx="4"/>
              </p:cNvCxnSpPr>
              <p:nvPr/>
            </p:nvCxnSpPr>
            <p:spPr>
              <a:xfrm>
                <a:off x="3919111" y="2952519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4676424" y="295251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1756721" y="3604867"/>
                <a:ext cx="544566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510858" y="360486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3266583" y="360486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023897" y="360486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5" idx="6"/>
                <a:endCxn id="104" idx="2"/>
              </p:cNvCxnSpPr>
              <p:nvPr/>
            </p:nvCxnSpPr>
            <p:spPr>
              <a:xfrm flipV="1">
                <a:off x="1753545" y="3603279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04" idx="6"/>
                <a:endCxn id="105" idx="2"/>
              </p:cNvCxnSpPr>
              <p:nvPr/>
            </p:nvCxnSpPr>
            <p:spPr>
              <a:xfrm>
                <a:off x="2510858" y="3603279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05" idx="6"/>
                <a:endCxn id="106" idx="2"/>
              </p:cNvCxnSpPr>
              <p:nvPr/>
            </p:nvCxnSpPr>
            <p:spPr>
              <a:xfrm>
                <a:off x="3268172" y="3603279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4023897" y="3601693"/>
                <a:ext cx="549330" cy="793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4676424" y="3712798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06" idx="4"/>
                <a:endCxn id="111" idx="0"/>
              </p:cNvCxnSpPr>
              <p:nvPr/>
            </p:nvCxnSpPr>
            <p:spPr>
              <a:xfrm>
                <a:off x="3920699" y="370644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05" idx="4"/>
                <a:endCxn id="110" idx="0"/>
              </p:cNvCxnSpPr>
              <p:nvPr/>
            </p:nvCxnSpPr>
            <p:spPr>
              <a:xfrm>
                <a:off x="3163386" y="370644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04" idx="4"/>
                <a:endCxn id="109" idx="0"/>
              </p:cNvCxnSpPr>
              <p:nvPr/>
            </p:nvCxnSpPr>
            <p:spPr>
              <a:xfrm>
                <a:off x="2406073" y="370644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stCxn id="95" idx="4"/>
                <a:endCxn id="108" idx="0"/>
              </p:cNvCxnSpPr>
              <p:nvPr/>
            </p:nvCxnSpPr>
            <p:spPr>
              <a:xfrm>
                <a:off x="1648760" y="3712798"/>
                <a:ext cx="0" cy="54282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08" idx="6"/>
                <a:endCxn id="109" idx="2"/>
              </p:cNvCxnSpPr>
              <p:nvPr/>
            </p:nvCxnSpPr>
            <p:spPr>
              <a:xfrm flipV="1">
                <a:off x="1753545" y="435879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09" idx="6"/>
                <a:endCxn id="110" idx="2"/>
              </p:cNvCxnSpPr>
              <p:nvPr/>
            </p:nvCxnSpPr>
            <p:spPr>
              <a:xfrm>
                <a:off x="2510858" y="4358796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10" idx="6"/>
                <a:endCxn id="111" idx="2"/>
              </p:cNvCxnSpPr>
              <p:nvPr/>
            </p:nvCxnSpPr>
            <p:spPr>
              <a:xfrm>
                <a:off x="3268172" y="436038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111" idx="6"/>
              </p:cNvCxnSpPr>
              <p:nvPr/>
            </p:nvCxnSpPr>
            <p:spPr>
              <a:xfrm flipV="1">
                <a:off x="4023897" y="4358796"/>
                <a:ext cx="549330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08" idx="4"/>
                <a:endCxn id="113" idx="0"/>
              </p:cNvCxnSpPr>
              <p:nvPr/>
            </p:nvCxnSpPr>
            <p:spPr>
              <a:xfrm>
                <a:off x="1648760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109" idx="4"/>
                <a:endCxn id="114" idx="0"/>
              </p:cNvCxnSpPr>
              <p:nvPr/>
            </p:nvCxnSpPr>
            <p:spPr>
              <a:xfrm>
                <a:off x="2406073" y="446355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110" idx="4"/>
                <a:endCxn id="115" idx="0"/>
              </p:cNvCxnSpPr>
              <p:nvPr/>
            </p:nvCxnSpPr>
            <p:spPr>
              <a:xfrm>
                <a:off x="3163386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111" idx="4"/>
                <a:endCxn id="116" idx="0"/>
              </p:cNvCxnSpPr>
              <p:nvPr/>
            </p:nvCxnSpPr>
            <p:spPr>
              <a:xfrm>
                <a:off x="3920699" y="4463552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13" idx="6"/>
                <a:endCxn id="114" idx="2"/>
              </p:cNvCxnSpPr>
              <p:nvPr/>
            </p:nvCxnSpPr>
            <p:spPr>
              <a:xfrm flipV="1">
                <a:off x="1753545" y="511590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14" idx="6"/>
                <a:endCxn id="115" idx="2"/>
              </p:cNvCxnSpPr>
              <p:nvPr/>
            </p:nvCxnSpPr>
            <p:spPr>
              <a:xfrm>
                <a:off x="2510858" y="511590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stCxn id="115" idx="6"/>
                <a:endCxn id="116" idx="2"/>
              </p:cNvCxnSpPr>
              <p:nvPr/>
            </p:nvCxnSpPr>
            <p:spPr>
              <a:xfrm>
                <a:off x="3268172" y="511590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116" idx="6"/>
              </p:cNvCxnSpPr>
              <p:nvPr/>
            </p:nvCxnSpPr>
            <p:spPr>
              <a:xfrm>
                <a:off x="4023897" y="511590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13" idx="4"/>
                <a:endCxn id="118" idx="0"/>
              </p:cNvCxnSpPr>
              <p:nvPr/>
            </p:nvCxnSpPr>
            <p:spPr>
              <a:xfrm>
                <a:off x="1648760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114" idx="4"/>
                <a:endCxn id="119" idx="0"/>
              </p:cNvCxnSpPr>
              <p:nvPr/>
            </p:nvCxnSpPr>
            <p:spPr>
              <a:xfrm>
                <a:off x="2406073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stCxn id="115" idx="4"/>
                <a:endCxn id="120" idx="0"/>
              </p:cNvCxnSpPr>
              <p:nvPr/>
            </p:nvCxnSpPr>
            <p:spPr>
              <a:xfrm>
                <a:off x="3163386" y="522065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116" idx="4"/>
                <a:endCxn id="121" idx="0"/>
              </p:cNvCxnSpPr>
              <p:nvPr/>
            </p:nvCxnSpPr>
            <p:spPr>
              <a:xfrm>
                <a:off x="3920699" y="522065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4676424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18" idx="6"/>
                <a:endCxn id="119" idx="2"/>
              </p:cNvCxnSpPr>
              <p:nvPr/>
            </p:nvCxnSpPr>
            <p:spPr>
              <a:xfrm>
                <a:off x="1753545" y="587300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19" idx="6"/>
                <a:endCxn id="120" idx="2"/>
              </p:cNvCxnSpPr>
              <p:nvPr/>
            </p:nvCxnSpPr>
            <p:spPr>
              <a:xfrm>
                <a:off x="2510858" y="5873003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20" idx="6"/>
                <a:endCxn id="121" idx="2"/>
              </p:cNvCxnSpPr>
              <p:nvPr/>
            </p:nvCxnSpPr>
            <p:spPr>
              <a:xfrm>
                <a:off x="3268172" y="587300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121" idx="6"/>
              </p:cNvCxnSpPr>
              <p:nvPr/>
            </p:nvCxnSpPr>
            <p:spPr>
              <a:xfrm flipV="1">
                <a:off x="4023897" y="5873003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>
                <a:stCxn id="177" idx="6"/>
                <a:endCxn id="186" idx="2"/>
              </p:cNvCxnSpPr>
              <p:nvPr/>
            </p:nvCxnSpPr>
            <p:spPr>
              <a:xfrm flipV="1">
                <a:off x="4781209" y="576453"/>
                <a:ext cx="547743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186" idx="6"/>
                <a:endCxn id="187" idx="2"/>
              </p:cNvCxnSpPr>
              <p:nvPr/>
            </p:nvCxnSpPr>
            <p:spPr>
              <a:xfrm>
                <a:off x="5536935" y="576453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187" idx="6"/>
                <a:endCxn id="188" idx="2"/>
              </p:cNvCxnSpPr>
              <p:nvPr/>
            </p:nvCxnSpPr>
            <p:spPr>
              <a:xfrm>
                <a:off x="6294248" y="57645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188" idx="4"/>
                <a:endCxn id="193" idx="0"/>
              </p:cNvCxnSpPr>
              <p:nvPr/>
            </p:nvCxnSpPr>
            <p:spPr>
              <a:xfrm>
                <a:off x="6946776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>
                <a:stCxn id="187" idx="4"/>
                <a:endCxn id="192" idx="0"/>
              </p:cNvCxnSpPr>
              <p:nvPr/>
            </p:nvCxnSpPr>
            <p:spPr>
              <a:xfrm>
                <a:off x="6189463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>
                <a:stCxn id="186" idx="4"/>
                <a:endCxn id="191" idx="0"/>
              </p:cNvCxnSpPr>
              <p:nvPr/>
            </p:nvCxnSpPr>
            <p:spPr>
              <a:xfrm>
                <a:off x="5433738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>
                <a:stCxn id="177" idx="4"/>
                <a:endCxn id="190" idx="0"/>
              </p:cNvCxnSpPr>
              <p:nvPr/>
            </p:nvCxnSpPr>
            <p:spPr>
              <a:xfrm>
                <a:off x="4676424" y="687558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190" idx="6"/>
                <a:endCxn id="191" idx="2"/>
              </p:cNvCxnSpPr>
              <p:nvPr/>
            </p:nvCxnSpPr>
            <p:spPr>
              <a:xfrm flipV="1">
                <a:off x="4781209" y="1333556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191" idx="6"/>
                <a:endCxn id="192" idx="2"/>
              </p:cNvCxnSpPr>
              <p:nvPr/>
            </p:nvCxnSpPr>
            <p:spPr>
              <a:xfrm>
                <a:off x="5536935" y="1333556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192" idx="6"/>
                <a:endCxn id="193" idx="2"/>
              </p:cNvCxnSpPr>
              <p:nvPr/>
            </p:nvCxnSpPr>
            <p:spPr>
              <a:xfrm>
                <a:off x="6294248" y="1333556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>
                <a:stCxn id="190" idx="4"/>
                <a:endCxn id="195" idx="0"/>
              </p:cNvCxnSpPr>
              <p:nvPr/>
            </p:nvCxnSpPr>
            <p:spPr>
              <a:xfrm>
                <a:off x="4676424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>
                <a:stCxn id="191" idx="4"/>
                <a:endCxn id="196" idx="0"/>
              </p:cNvCxnSpPr>
              <p:nvPr/>
            </p:nvCxnSpPr>
            <p:spPr>
              <a:xfrm>
                <a:off x="5433738" y="143672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>
                <a:stCxn id="192" idx="4"/>
                <a:endCxn id="197" idx="0"/>
              </p:cNvCxnSpPr>
              <p:nvPr/>
            </p:nvCxnSpPr>
            <p:spPr>
              <a:xfrm>
                <a:off x="6189463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193" idx="4"/>
                <a:endCxn id="198" idx="0"/>
              </p:cNvCxnSpPr>
              <p:nvPr/>
            </p:nvCxnSpPr>
            <p:spPr>
              <a:xfrm>
                <a:off x="6946776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195" idx="6"/>
                <a:endCxn id="196" idx="2"/>
              </p:cNvCxnSpPr>
              <p:nvPr/>
            </p:nvCxnSpPr>
            <p:spPr>
              <a:xfrm flipV="1">
                <a:off x="4781209" y="209066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196" idx="6"/>
                <a:endCxn id="197" idx="2"/>
              </p:cNvCxnSpPr>
              <p:nvPr/>
            </p:nvCxnSpPr>
            <p:spPr>
              <a:xfrm>
                <a:off x="5536935" y="209066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197" idx="6"/>
                <a:endCxn id="198" idx="2"/>
              </p:cNvCxnSpPr>
              <p:nvPr/>
            </p:nvCxnSpPr>
            <p:spPr>
              <a:xfrm>
                <a:off x="6294248" y="209066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>
                <a:stCxn id="195" idx="4"/>
                <a:endCxn id="200" idx="0"/>
              </p:cNvCxnSpPr>
              <p:nvPr/>
            </p:nvCxnSpPr>
            <p:spPr>
              <a:xfrm>
                <a:off x="4676424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>
                <a:stCxn id="196" idx="4"/>
                <a:endCxn id="201" idx="0"/>
              </p:cNvCxnSpPr>
              <p:nvPr/>
            </p:nvCxnSpPr>
            <p:spPr>
              <a:xfrm>
                <a:off x="5433738" y="219382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>
                <a:stCxn id="197" idx="4"/>
                <a:endCxn id="202" idx="0"/>
              </p:cNvCxnSpPr>
              <p:nvPr/>
            </p:nvCxnSpPr>
            <p:spPr>
              <a:xfrm>
                <a:off x="6189463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>
                <a:stCxn id="198" idx="4"/>
                <a:endCxn id="203" idx="0"/>
              </p:cNvCxnSpPr>
              <p:nvPr/>
            </p:nvCxnSpPr>
            <p:spPr>
              <a:xfrm>
                <a:off x="6946776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>
                <a:stCxn id="200" idx="6"/>
                <a:endCxn id="201" idx="2"/>
              </p:cNvCxnSpPr>
              <p:nvPr/>
            </p:nvCxnSpPr>
            <p:spPr>
              <a:xfrm>
                <a:off x="4781209" y="2846176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>
                <a:stCxn id="201" idx="6"/>
                <a:endCxn id="202" idx="2"/>
              </p:cNvCxnSpPr>
              <p:nvPr/>
            </p:nvCxnSpPr>
            <p:spPr>
              <a:xfrm>
                <a:off x="5536935" y="2846176"/>
                <a:ext cx="549330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202" idx="6"/>
              </p:cNvCxnSpPr>
              <p:nvPr/>
            </p:nvCxnSpPr>
            <p:spPr>
              <a:xfrm>
                <a:off x="6294248" y="284776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>
                <a:stCxn id="200" idx="4"/>
              </p:cNvCxnSpPr>
              <p:nvPr/>
            </p:nvCxnSpPr>
            <p:spPr>
              <a:xfrm>
                <a:off x="4676424" y="2950933"/>
                <a:ext cx="3175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>
                <a:stCxn id="201" idx="4"/>
              </p:cNvCxnSpPr>
              <p:nvPr/>
            </p:nvCxnSpPr>
            <p:spPr>
              <a:xfrm>
                <a:off x="5433738" y="295093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>
                <a:stCxn id="202" idx="4"/>
              </p:cNvCxnSpPr>
              <p:nvPr/>
            </p:nvCxnSpPr>
            <p:spPr>
              <a:xfrm>
                <a:off x="6189463" y="2952519"/>
                <a:ext cx="0" cy="54600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>
                <a:stCxn id="203" idx="4"/>
              </p:cNvCxnSpPr>
              <p:nvPr/>
            </p:nvCxnSpPr>
            <p:spPr>
              <a:xfrm>
                <a:off x="6946776" y="2952519"/>
                <a:ext cx="0" cy="54600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flipV="1">
                <a:off x="4784385" y="3603279"/>
                <a:ext cx="544567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>
                <a:off x="5536935" y="3603279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6294248" y="3603279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/>
              <p:cNvCxnSpPr>
                <a:stCxn id="259" idx="6"/>
                <a:endCxn id="268" idx="2"/>
              </p:cNvCxnSpPr>
              <p:nvPr/>
            </p:nvCxnSpPr>
            <p:spPr>
              <a:xfrm flipV="1">
                <a:off x="4784385" y="3604867"/>
                <a:ext cx="549330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>
                <a:stCxn id="268" idx="6"/>
                <a:endCxn id="269" idx="2"/>
              </p:cNvCxnSpPr>
              <p:nvPr/>
            </p:nvCxnSpPr>
            <p:spPr>
              <a:xfrm>
                <a:off x="5541698" y="360486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>
                <a:stCxn id="269" idx="6"/>
                <a:endCxn id="270" idx="2"/>
              </p:cNvCxnSpPr>
              <p:nvPr/>
            </p:nvCxnSpPr>
            <p:spPr>
              <a:xfrm>
                <a:off x="6299011" y="360486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/>
              <p:cNvCxnSpPr>
                <a:stCxn id="270" idx="4"/>
                <a:endCxn id="275" idx="0"/>
              </p:cNvCxnSpPr>
              <p:nvPr/>
            </p:nvCxnSpPr>
            <p:spPr>
              <a:xfrm>
                <a:off x="6951539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>
                <a:stCxn id="269" idx="4"/>
                <a:endCxn id="274" idx="0"/>
              </p:cNvCxnSpPr>
              <p:nvPr/>
            </p:nvCxnSpPr>
            <p:spPr>
              <a:xfrm>
                <a:off x="6194225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>
                <a:stCxn id="268" idx="4"/>
                <a:endCxn id="273" idx="0"/>
              </p:cNvCxnSpPr>
              <p:nvPr/>
            </p:nvCxnSpPr>
            <p:spPr>
              <a:xfrm>
                <a:off x="5436913" y="370962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>
                <a:stCxn id="259" idx="4"/>
                <a:endCxn id="272" idx="0"/>
              </p:cNvCxnSpPr>
              <p:nvPr/>
            </p:nvCxnSpPr>
            <p:spPr>
              <a:xfrm>
                <a:off x="4681188" y="3715972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>
                <a:stCxn id="272" idx="6"/>
                <a:endCxn id="273" idx="2"/>
              </p:cNvCxnSpPr>
              <p:nvPr/>
            </p:nvCxnSpPr>
            <p:spPr>
              <a:xfrm flipV="1">
                <a:off x="4784385" y="436197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>
                <a:stCxn id="273" idx="6"/>
                <a:endCxn id="274" idx="2"/>
              </p:cNvCxnSpPr>
              <p:nvPr/>
            </p:nvCxnSpPr>
            <p:spPr>
              <a:xfrm>
                <a:off x="5541698" y="436197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>
                <a:stCxn id="274" idx="6"/>
                <a:endCxn id="275" idx="2"/>
              </p:cNvCxnSpPr>
              <p:nvPr/>
            </p:nvCxnSpPr>
            <p:spPr>
              <a:xfrm>
                <a:off x="6299011" y="436197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272" idx="4"/>
                <a:endCxn id="277" idx="0"/>
              </p:cNvCxnSpPr>
              <p:nvPr/>
            </p:nvCxnSpPr>
            <p:spPr>
              <a:xfrm>
                <a:off x="4681188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273" idx="4"/>
                <a:endCxn id="278" idx="0"/>
              </p:cNvCxnSpPr>
              <p:nvPr/>
            </p:nvCxnSpPr>
            <p:spPr>
              <a:xfrm>
                <a:off x="5436913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274" idx="4"/>
                <a:endCxn id="279" idx="0"/>
              </p:cNvCxnSpPr>
              <p:nvPr/>
            </p:nvCxnSpPr>
            <p:spPr>
              <a:xfrm>
                <a:off x="6194225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275" idx="4"/>
                <a:endCxn id="280" idx="0"/>
              </p:cNvCxnSpPr>
              <p:nvPr/>
            </p:nvCxnSpPr>
            <p:spPr>
              <a:xfrm>
                <a:off x="6951539" y="446672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>
                <a:stCxn id="277" idx="6"/>
                <a:endCxn id="278" idx="2"/>
              </p:cNvCxnSpPr>
              <p:nvPr/>
            </p:nvCxnSpPr>
            <p:spPr>
              <a:xfrm flipV="1">
                <a:off x="4784385" y="5119074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>
                <a:stCxn id="278" idx="6"/>
                <a:endCxn id="279" idx="2"/>
              </p:cNvCxnSpPr>
              <p:nvPr/>
            </p:nvCxnSpPr>
            <p:spPr>
              <a:xfrm>
                <a:off x="5541698" y="5119074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Arrow Connector 311"/>
              <p:cNvCxnSpPr>
                <a:stCxn id="279" idx="6"/>
                <a:endCxn id="280" idx="2"/>
              </p:cNvCxnSpPr>
              <p:nvPr/>
            </p:nvCxnSpPr>
            <p:spPr>
              <a:xfrm>
                <a:off x="6299011" y="5119074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/>
              <p:cNvCxnSpPr>
                <a:stCxn id="277" idx="4"/>
                <a:endCxn id="282" idx="0"/>
              </p:cNvCxnSpPr>
              <p:nvPr/>
            </p:nvCxnSpPr>
            <p:spPr>
              <a:xfrm>
                <a:off x="4681188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>
                <a:stCxn id="278" idx="4"/>
                <a:endCxn id="283" idx="0"/>
              </p:cNvCxnSpPr>
              <p:nvPr/>
            </p:nvCxnSpPr>
            <p:spPr>
              <a:xfrm>
                <a:off x="5436913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/>
              <p:cNvCxnSpPr>
                <a:stCxn id="279" idx="4"/>
                <a:endCxn id="284" idx="0"/>
              </p:cNvCxnSpPr>
              <p:nvPr/>
            </p:nvCxnSpPr>
            <p:spPr>
              <a:xfrm>
                <a:off x="6194225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>
                <a:stCxn id="280" idx="4"/>
                <a:endCxn id="285" idx="0"/>
              </p:cNvCxnSpPr>
              <p:nvPr/>
            </p:nvCxnSpPr>
            <p:spPr>
              <a:xfrm>
                <a:off x="6951539" y="522383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>
                <a:stCxn id="282" idx="6"/>
                <a:endCxn id="283" idx="2"/>
              </p:cNvCxnSpPr>
              <p:nvPr/>
            </p:nvCxnSpPr>
            <p:spPr>
              <a:xfrm>
                <a:off x="4784385" y="587617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>
                <a:stCxn id="283" idx="6"/>
                <a:endCxn id="284" idx="2"/>
              </p:cNvCxnSpPr>
              <p:nvPr/>
            </p:nvCxnSpPr>
            <p:spPr>
              <a:xfrm>
                <a:off x="5541698" y="587617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>
                <a:stCxn id="284" idx="6"/>
                <a:endCxn id="285" idx="2"/>
              </p:cNvCxnSpPr>
              <p:nvPr/>
            </p:nvCxnSpPr>
            <p:spPr>
              <a:xfrm>
                <a:off x="6299011" y="587617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>
                <a:stCxn id="12" idx="5"/>
                <a:endCxn id="26" idx="1"/>
              </p:cNvCxnSpPr>
              <p:nvPr/>
            </p:nvCxnSpPr>
            <p:spPr>
              <a:xfrm>
                <a:off x="1723379" y="657401"/>
                <a:ext cx="608074" cy="603143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stCxn id="21" idx="5"/>
                <a:endCxn id="27" idx="1"/>
              </p:cNvCxnSpPr>
              <p:nvPr/>
            </p:nvCxnSpPr>
            <p:spPr>
              <a:xfrm>
                <a:off x="2479105" y="65105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stCxn id="22" idx="5"/>
                <a:endCxn id="28" idx="1"/>
              </p:cNvCxnSpPr>
              <p:nvPr/>
            </p:nvCxnSpPr>
            <p:spPr>
              <a:xfrm>
                <a:off x="3236418" y="65105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>
                <a:stCxn id="23" idx="5"/>
                <a:endCxn id="190" idx="1"/>
              </p:cNvCxnSpPr>
              <p:nvPr/>
            </p:nvCxnSpPr>
            <p:spPr>
              <a:xfrm>
                <a:off x="3993731" y="651052"/>
                <a:ext cx="608074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>
                <a:stCxn id="177" idx="5"/>
                <a:endCxn id="191" idx="1"/>
              </p:cNvCxnSpPr>
              <p:nvPr/>
            </p:nvCxnSpPr>
            <p:spPr>
              <a:xfrm>
                <a:off x="4749456" y="657401"/>
                <a:ext cx="609661" cy="60155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>
                <a:stCxn id="186" idx="5"/>
                <a:endCxn id="192" idx="1"/>
              </p:cNvCxnSpPr>
              <p:nvPr/>
            </p:nvCxnSpPr>
            <p:spPr>
              <a:xfrm>
                <a:off x="5506770" y="651052"/>
                <a:ext cx="609661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>
                <a:stCxn id="187" idx="5"/>
                <a:endCxn id="193" idx="1"/>
              </p:cNvCxnSpPr>
              <p:nvPr/>
            </p:nvCxnSpPr>
            <p:spPr>
              <a:xfrm>
                <a:off x="6264082" y="651052"/>
                <a:ext cx="609661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>
                <a:stCxn id="25" idx="5"/>
                <a:endCxn id="31" idx="1"/>
              </p:cNvCxnSpPr>
              <p:nvPr/>
            </p:nvCxnSpPr>
            <p:spPr>
              <a:xfrm>
                <a:off x="1723379" y="1408156"/>
                <a:ext cx="608074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26" idx="5"/>
                <a:endCxn id="32" idx="1"/>
              </p:cNvCxnSpPr>
              <p:nvPr/>
            </p:nvCxnSpPr>
            <p:spPr>
              <a:xfrm>
                <a:off x="2479105" y="1408156"/>
                <a:ext cx="609661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>
                <a:stCxn id="27" idx="5"/>
                <a:endCxn id="33" idx="1"/>
              </p:cNvCxnSpPr>
              <p:nvPr/>
            </p:nvCxnSpPr>
            <p:spPr>
              <a:xfrm>
                <a:off x="3236418" y="140815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>
                <a:stCxn id="28" idx="5"/>
                <a:endCxn id="195" idx="1"/>
              </p:cNvCxnSpPr>
              <p:nvPr/>
            </p:nvCxnSpPr>
            <p:spPr>
              <a:xfrm>
                <a:off x="3993731" y="1408156"/>
                <a:ext cx="608074" cy="60790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>
                <a:stCxn id="190" idx="5"/>
                <a:endCxn id="196" idx="1"/>
              </p:cNvCxnSpPr>
              <p:nvPr/>
            </p:nvCxnSpPr>
            <p:spPr>
              <a:xfrm>
                <a:off x="4749456" y="1406568"/>
                <a:ext cx="609661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>
                <a:stCxn id="191" idx="5"/>
                <a:endCxn id="197" idx="1"/>
              </p:cNvCxnSpPr>
              <p:nvPr/>
            </p:nvCxnSpPr>
            <p:spPr>
              <a:xfrm>
                <a:off x="5506770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>
                <a:stCxn id="192" idx="5"/>
                <a:endCxn id="198" idx="1"/>
              </p:cNvCxnSpPr>
              <p:nvPr/>
            </p:nvCxnSpPr>
            <p:spPr>
              <a:xfrm>
                <a:off x="6264082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>
                <a:stCxn id="30" idx="5"/>
                <a:endCxn id="36" idx="1"/>
              </p:cNvCxnSpPr>
              <p:nvPr/>
            </p:nvCxnSpPr>
            <p:spPr>
              <a:xfrm>
                <a:off x="1723379" y="2165259"/>
                <a:ext cx="608074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>
                <a:stCxn id="31" idx="5"/>
                <a:endCxn id="37" idx="1"/>
              </p:cNvCxnSpPr>
              <p:nvPr/>
            </p:nvCxnSpPr>
            <p:spPr>
              <a:xfrm>
                <a:off x="2479105" y="2165259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>
                <a:stCxn id="32" idx="5"/>
                <a:endCxn id="38" idx="1"/>
              </p:cNvCxnSpPr>
              <p:nvPr/>
            </p:nvCxnSpPr>
            <p:spPr>
              <a:xfrm>
                <a:off x="3236418" y="2165259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>
                <a:stCxn id="33" idx="5"/>
                <a:endCxn id="200" idx="1"/>
              </p:cNvCxnSpPr>
              <p:nvPr/>
            </p:nvCxnSpPr>
            <p:spPr>
              <a:xfrm>
                <a:off x="3993731" y="2165259"/>
                <a:ext cx="608074" cy="607905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>
                <a:stCxn id="195" idx="5"/>
                <a:endCxn id="201" idx="1"/>
              </p:cNvCxnSpPr>
              <p:nvPr/>
            </p:nvCxnSpPr>
            <p:spPr>
              <a:xfrm>
                <a:off x="4749456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>
                <a:stCxn id="196" idx="5"/>
                <a:endCxn id="202" idx="1"/>
              </p:cNvCxnSpPr>
              <p:nvPr/>
            </p:nvCxnSpPr>
            <p:spPr>
              <a:xfrm>
                <a:off x="5506770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>
                <a:stCxn id="197" idx="5"/>
                <a:endCxn id="203" idx="1"/>
              </p:cNvCxnSpPr>
              <p:nvPr/>
            </p:nvCxnSpPr>
            <p:spPr>
              <a:xfrm>
                <a:off x="6264082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>
                <a:stCxn id="35" idx="5"/>
                <a:endCxn id="104" idx="1"/>
              </p:cNvCxnSpPr>
              <p:nvPr/>
            </p:nvCxnSpPr>
            <p:spPr>
              <a:xfrm>
                <a:off x="1723379" y="2922363"/>
                <a:ext cx="609661" cy="60631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>
                <a:stCxn id="36" idx="5"/>
                <a:endCxn id="105" idx="1"/>
              </p:cNvCxnSpPr>
              <p:nvPr/>
            </p:nvCxnSpPr>
            <p:spPr>
              <a:xfrm>
                <a:off x="2479105" y="2922363"/>
                <a:ext cx="609661" cy="606318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Arrow Connector 405"/>
              <p:cNvCxnSpPr>
                <a:stCxn id="37" idx="5"/>
                <a:endCxn id="106" idx="1"/>
              </p:cNvCxnSpPr>
              <p:nvPr/>
            </p:nvCxnSpPr>
            <p:spPr>
              <a:xfrm>
                <a:off x="3236418" y="2922363"/>
                <a:ext cx="609661" cy="60631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>
                <a:stCxn id="38" idx="5"/>
                <a:endCxn id="259" idx="1"/>
              </p:cNvCxnSpPr>
              <p:nvPr/>
            </p:nvCxnSpPr>
            <p:spPr>
              <a:xfrm>
                <a:off x="3993731" y="2922363"/>
                <a:ext cx="612836" cy="6158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>
                <a:stCxn id="200" idx="5"/>
                <a:endCxn id="268" idx="1"/>
              </p:cNvCxnSpPr>
              <p:nvPr/>
            </p:nvCxnSpPr>
            <p:spPr>
              <a:xfrm>
                <a:off x="4749456" y="2920775"/>
                <a:ext cx="614424" cy="611080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>
                <a:stCxn id="201" idx="5"/>
                <a:endCxn id="269" idx="1"/>
              </p:cNvCxnSpPr>
              <p:nvPr/>
            </p:nvCxnSpPr>
            <p:spPr>
              <a:xfrm>
                <a:off x="5506770" y="2920775"/>
                <a:ext cx="614423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>
                <a:stCxn id="202" idx="5"/>
                <a:endCxn id="270" idx="1"/>
              </p:cNvCxnSpPr>
              <p:nvPr/>
            </p:nvCxnSpPr>
            <p:spPr>
              <a:xfrm>
                <a:off x="6264082" y="2920775"/>
                <a:ext cx="612836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>
                <a:stCxn id="95" idx="5"/>
                <a:endCxn id="109" idx="1"/>
              </p:cNvCxnSpPr>
              <p:nvPr/>
            </p:nvCxnSpPr>
            <p:spPr>
              <a:xfrm>
                <a:off x="1723379" y="3682640"/>
                <a:ext cx="609661" cy="60314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>
                <a:stCxn id="104" idx="5"/>
                <a:endCxn id="110" idx="1"/>
              </p:cNvCxnSpPr>
              <p:nvPr/>
            </p:nvCxnSpPr>
            <p:spPr>
              <a:xfrm>
                <a:off x="2480693" y="3676291"/>
                <a:ext cx="608073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>
                <a:stCxn id="105" idx="5"/>
                <a:endCxn id="111" idx="1"/>
              </p:cNvCxnSpPr>
              <p:nvPr/>
            </p:nvCxnSpPr>
            <p:spPr>
              <a:xfrm>
                <a:off x="3236418" y="3676291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>
                <a:stCxn id="106" idx="5"/>
                <a:endCxn id="272" idx="1"/>
              </p:cNvCxnSpPr>
              <p:nvPr/>
            </p:nvCxnSpPr>
            <p:spPr>
              <a:xfrm>
                <a:off x="3993731" y="3676291"/>
                <a:ext cx="612836" cy="61266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>
                <a:stCxn id="259" idx="5"/>
                <a:endCxn id="273" idx="1"/>
              </p:cNvCxnSpPr>
              <p:nvPr/>
            </p:nvCxnSpPr>
            <p:spPr>
              <a:xfrm>
                <a:off x="4754220" y="3685815"/>
                <a:ext cx="609661" cy="601557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>
                <a:stCxn id="268" idx="5"/>
                <a:endCxn id="274" idx="1"/>
              </p:cNvCxnSpPr>
              <p:nvPr/>
            </p:nvCxnSpPr>
            <p:spPr>
              <a:xfrm>
                <a:off x="5511532" y="367946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>
                <a:stCxn id="269" idx="5"/>
                <a:endCxn id="275" idx="1"/>
              </p:cNvCxnSpPr>
              <p:nvPr/>
            </p:nvCxnSpPr>
            <p:spPr>
              <a:xfrm>
                <a:off x="6268846" y="3679466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>
                <a:stCxn id="108" idx="5"/>
                <a:endCxn id="114" idx="1"/>
              </p:cNvCxnSpPr>
              <p:nvPr/>
            </p:nvCxnSpPr>
            <p:spPr>
              <a:xfrm>
                <a:off x="1723379" y="4433395"/>
                <a:ext cx="609661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>
                <a:stCxn id="109" idx="5"/>
                <a:endCxn id="115" idx="1"/>
              </p:cNvCxnSpPr>
              <p:nvPr/>
            </p:nvCxnSpPr>
            <p:spPr>
              <a:xfrm>
                <a:off x="2480693" y="4433395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>
                <a:stCxn id="110" idx="5"/>
                <a:endCxn id="116" idx="1"/>
              </p:cNvCxnSpPr>
              <p:nvPr/>
            </p:nvCxnSpPr>
            <p:spPr>
              <a:xfrm>
                <a:off x="3236418" y="4433395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>
                <a:stCxn id="111" idx="5"/>
                <a:endCxn id="277" idx="1"/>
              </p:cNvCxnSpPr>
              <p:nvPr/>
            </p:nvCxnSpPr>
            <p:spPr>
              <a:xfrm>
                <a:off x="3993731" y="4433395"/>
                <a:ext cx="612836" cy="61266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Arrow Connector 446"/>
              <p:cNvCxnSpPr>
                <a:stCxn id="272" idx="5"/>
                <a:endCxn id="278" idx="1"/>
              </p:cNvCxnSpPr>
              <p:nvPr/>
            </p:nvCxnSpPr>
            <p:spPr>
              <a:xfrm>
                <a:off x="4754220" y="4436570"/>
                <a:ext cx="609661" cy="60790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>
                <a:stCxn id="273" idx="5"/>
                <a:endCxn id="279" idx="1"/>
              </p:cNvCxnSpPr>
              <p:nvPr/>
            </p:nvCxnSpPr>
            <p:spPr>
              <a:xfrm>
                <a:off x="5511532" y="4434982"/>
                <a:ext cx="609661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Arrow Connector 450"/>
              <p:cNvCxnSpPr>
                <a:stCxn id="274" idx="5"/>
                <a:endCxn id="280" idx="1"/>
              </p:cNvCxnSpPr>
              <p:nvPr/>
            </p:nvCxnSpPr>
            <p:spPr>
              <a:xfrm>
                <a:off x="6268846" y="4436570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>
                <a:stCxn id="113" idx="5"/>
                <a:endCxn id="119" idx="1"/>
              </p:cNvCxnSpPr>
              <p:nvPr/>
            </p:nvCxnSpPr>
            <p:spPr>
              <a:xfrm>
                <a:off x="1723379" y="519049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Arrow Connector 456"/>
              <p:cNvCxnSpPr>
                <a:stCxn id="114" idx="5"/>
                <a:endCxn id="120" idx="1"/>
              </p:cNvCxnSpPr>
              <p:nvPr/>
            </p:nvCxnSpPr>
            <p:spPr>
              <a:xfrm>
                <a:off x="2480693" y="5190498"/>
                <a:ext cx="608073" cy="609492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Arrow Connector 459"/>
              <p:cNvCxnSpPr>
                <a:stCxn id="115" idx="5"/>
                <a:endCxn id="121" idx="1"/>
              </p:cNvCxnSpPr>
              <p:nvPr/>
            </p:nvCxnSpPr>
            <p:spPr>
              <a:xfrm>
                <a:off x="3236418" y="519049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Arrow Connector 461"/>
              <p:cNvCxnSpPr>
                <a:stCxn id="116" idx="5"/>
                <a:endCxn id="282" idx="1"/>
              </p:cNvCxnSpPr>
              <p:nvPr/>
            </p:nvCxnSpPr>
            <p:spPr>
              <a:xfrm>
                <a:off x="3993731" y="5190498"/>
                <a:ext cx="612836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Arrow Connector 465"/>
              <p:cNvCxnSpPr>
                <a:stCxn id="277" idx="5"/>
                <a:endCxn id="283" idx="1"/>
              </p:cNvCxnSpPr>
              <p:nvPr/>
            </p:nvCxnSpPr>
            <p:spPr>
              <a:xfrm>
                <a:off x="4754220" y="5193673"/>
                <a:ext cx="609661" cy="607905"/>
              </a:xfrm>
              <a:prstGeom prst="straightConnector1">
                <a:avLst/>
              </a:prstGeom>
              <a:ln w="444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/>
              <p:cNvCxnSpPr>
                <a:stCxn id="278" idx="5"/>
                <a:endCxn id="284" idx="1"/>
              </p:cNvCxnSpPr>
              <p:nvPr/>
            </p:nvCxnSpPr>
            <p:spPr>
              <a:xfrm>
                <a:off x="5511532" y="519208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Arrow Connector 470"/>
              <p:cNvCxnSpPr>
                <a:stCxn id="279" idx="5"/>
                <a:endCxn id="285" idx="1"/>
              </p:cNvCxnSpPr>
              <p:nvPr/>
            </p:nvCxnSpPr>
            <p:spPr>
              <a:xfrm>
                <a:off x="6268846" y="5193673"/>
                <a:ext cx="608073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Arrow Connector 253"/>
            <p:cNvCxnSpPr/>
            <p:nvPr/>
          </p:nvCxnSpPr>
          <p:spPr>
            <a:xfrm>
              <a:off x="1647825" y="5976938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>
              <a:off x="1752600" y="6629400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>
              <a:off x="2508250" y="6629400"/>
              <a:ext cx="549275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>
              <a:off x="3265488" y="6629400"/>
              <a:ext cx="549275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V="1">
              <a:off x="4022725" y="6629400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>
              <a:off x="6192838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>
              <a:off x="6950075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>
              <a:off x="4783138" y="6632575"/>
              <a:ext cx="547687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>
              <a:off x="5540375" y="6632575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6297613" y="6632575"/>
              <a:ext cx="547687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>
              <a:off x="2478088" y="5946775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3235325" y="5946775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>
              <a:off x="3992563" y="5946775"/>
              <a:ext cx="612775" cy="6111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>
              <a:off x="4752975" y="5949950"/>
              <a:ext cx="609600" cy="608013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>
              <a:off x="5510213" y="5949950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/>
            <p:nvPr/>
          </p:nvSpPr>
          <p:spPr>
            <a:xfrm>
              <a:off x="1543050" y="652462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2300288" y="652462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3057525" y="6526213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3814763" y="6526213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575175" y="652780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5330825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088063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845300" y="652780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1166813" y="5916613"/>
              <a:ext cx="430212" cy="58578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cxnSp>
          <p:nvCxnSpPr>
            <p:cNvPr id="309" name="Straight Arrow Connector 308"/>
            <p:cNvCxnSpPr/>
            <p:nvPr/>
          </p:nvCxnSpPr>
          <p:spPr>
            <a:xfrm>
              <a:off x="2405063" y="5976938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3162300" y="5976938"/>
              <a:ext cx="0" cy="54927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>
              <a:off x="3917950" y="5976938"/>
              <a:ext cx="0" cy="54927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678363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>
              <a:off x="5435600" y="5980113"/>
              <a:ext cx="0" cy="5476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6265863" y="5943600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1731963" y="5951538"/>
              <a:ext cx="609600" cy="608012"/>
            </a:xfrm>
            <a:prstGeom prst="straightConnector1">
              <a:avLst/>
            </a:prstGeom>
            <a:ln w="4445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TextBox 326"/>
          <p:cNvSpPr txBox="1"/>
          <p:nvPr/>
        </p:nvSpPr>
        <p:spPr>
          <a:xfrm>
            <a:off x="-1" y="949690"/>
            <a:ext cx="3161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backtracking pointers </a:t>
            </a:r>
            <a:r>
              <a:rPr lang="en-US" sz="2400" dirty="0">
                <a:latin typeface="+mn-lt"/>
              </a:rPr>
              <a:t>for the Longest Common Subsequence</a:t>
            </a:r>
          </a:p>
          <a:p>
            <a:r>
              <a:rPr lang="en-US" sz="2400" dirty="0">
                <a:latin typeface="+mn-lt"/>
              </a:rPr>
              <a:t> </a:t>
            </a:r>
          </a:p>
          <a:p>
            <a:r>
              <a:rPr lang="en-US" sz="2400" dirty="0">
                <a:latin typeface="+mn-lt"/>
              </a:rPr>
              <a:t>red edges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↘ </a:t>
            </a:r>
            <a:r>
              <a:rPr lang="en-US" sz="2400" dirty="0">
                <a:latin typeface="+mn-lt"/>
              </a:rPr>
              <a:t>– weight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1</a:t>
            </a:r>
          </a:p>
          <a:p>
            <a:r>
              <a:rPr lang="en-US" sz="2400" dirty="0">
                <a:latin typeface="+mn-lt"/>
              </a:rPr>
              <a:t>other edges  – weight 0  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0D400-7AAB-2A46-9096-444F2C09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203673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1397" y="-25866"/>
            <a:ext cx="5889625" cy="6808788"/>
            <a:chOff x="3161397" y="-25866"/>
            <a:chExt cx="5889625" cy="6808788"/>
          </a:xfrm>
        </p:grpSpPr>
        <p:sp>
          <p:nvSpPr>
            <p:cNvPr id="12" name="Oval 11"/>
            <p:cNvSpPr/>
            <p:nvPr/>
          </p:nvSpPr>
          <p:spPr>
            <a:xfrm>
              <a:off x="3539222" y="524997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296459" y="518647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052109" y="518647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809347" y="518647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39222" y="127588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96459" y="1275885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52109" y="127588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09347" y="127588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39222" y="2033122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96459" y="2033122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52109" y="2033122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809347" y="2033122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39222" y="2788772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296459" y="2788772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052109" y="2790360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809347" y="2790360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539222" y="3550772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296459" y="3544422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053697" y="3544422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5810934" y="3544422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539222" y="4300072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96459" y="4300072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053697" y="4300072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810934" y="4300072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539222" y="505731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296459" y="505731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053697" y="505731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810934" y="505731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539222" y="5814547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96459" y="5814547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53697" y="5814547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810934" y="5814547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566584" y="52341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7323822" y="51706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8081059" y="517060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8836709" y="51706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6566584" y="1274297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323822" y="1274297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8081059" y="1274297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8836709" y="1274297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566584" y="203153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323822" y="2031535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8081059" y="2031535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8836709" y="203153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6566584" y="2788772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323822" y="2788772"/>
              <a:ext cx="207962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8081059" y="2788772"/>
              <a:ext cx="207963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8836709" y="2788772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571347" y="3552360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326997" y="354601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8084234" y="354601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8841472" y="3546010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571347" y="4303247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7326997" y="4303247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8084234" y="4303247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8841472" y="4303247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6571347" y="5060485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7326997" y="5060485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8084234" y="5060485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8841472" y="5060485"/>
              <a:ext cx="209550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6571347" y="5816135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7326997" y="581613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8084234" y="5817722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841472" y="5817722"/>
              <a:ext cx="209550" cy="2079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3813859" y="-25866"/>
              <a:ext cx="430213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4561572" y="-25866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326747" y="-25866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6036359" y="-25866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6841222" y="-25866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7615922" y="-25866"/>
              <a:ext cx="431800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8352522" y="-25866"/>
              <a:ext cx="430212" cy="58578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C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161397" y="631360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3161397" y="1390185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3161397" y="2168060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G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3161397" y="2926885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3161397" y="3647610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3161397" y="4417547"/>
              <a:ext cx="430212" cy="5842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3161397" y="5187485"/>
              <a:ext cx="430212" cy="58578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T</a:t>
              </a:r>
            </a:p>
          </p:txBody>
        </p:sp>
        <p:grpSp>
          <p:nvGrpSpPr>
            <p:cNvPr id="44112" name="Group 8"/>
            <p:cNvGrpSpPr>
              <a:grpSpLocks/>
            </p:cNvGrpSpPr>
            <p:nvPr/>
          </p:nvGrpSpPr>
          <p:grpSpPr bwMode="auto">
            <a:xfrm>
              <a:off x="3643997" y="621835"/>
              <a:ext cx="5302250" cy="5300662"/>
              <a:chOff x="1648760" y="576453"/>
              <a:chExt cx="5302779" cy="5299724"/>
            </a:xfrm>
          </p:grpSpPr>
          <p:cxnSp>
            <p:nvCxnSpPr>
              <p:cNvPr id="45" name="Straight Arrow Connector 44"/>
              <p:cNvCxnSpPr>
                <a:stCxn id="12" idx="6"/>
                <a:endCxn id="21" idx="2"/>
              </p:cNvCxnSpPr>
              <p:nvPr/>
            </p:nvCxnSpPr>
            <p:spPr>
              <a:xfrm flipV="1">
                <a:off x="1753545" y="578040"/>
                <a:ext cx="547742" cy="6349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21" idx="6"/>
                <a:endCxn id="22" idx="2"/>
              </p:cNvCxnSpPr>
              <p:nvPr/>
            </p:nvCxnSpPr>
            <p:spPr>
              <a:xfrm>
                <a:off x="2510858" y="578040"/>
                <a:ext cx="547743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22" idx="6"/>
                <a:endCxn id="23" idx="2"/>
              </p:cNvCxnSpPr>
              <p:nvPr/>
            </p:nvCxnSpPr>
            <p:spPr>
              <a:xfrm>
                <a:off x="3266583" y="578040"/>
                <a:ext cx="549330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023897" y="578040"/>
                <a:ext cx="547742" cy="6349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676424" y="689145"/>
                <a:ext cx="0" cy="54124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23" idx="4"/>
                <a:endCxn id="28" idx="0"/>
              </p:cNvCxnSpPr>
              <p:nvPr/>
            </p:nvCxnSpPr>
            <p:spPr>
              <a:xfrm>
                <a:off x="3919111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22" idx="4"/>
                <a:endCxn id="27" idx="0"/>
              </p:cNvCxnSpPr>
              <p:nvPr/>
            </p:nvCxnSpPr>
            <p:spPr>
              <a:xfrm>
                <a:off x="3163386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21" idx="4"/>
                <a:endCxn id="26" idx="0"/>
              </p:cNvCxnSpPr>
              <p:nvPr/>
            </p:nvCxnSpPr>
            <p:spPr>
              <a:xfrm>
                <a:off x="2406073" y="682796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12" idx="4"/>
                <a:endCxn id="25" idx="0"/>
              </p:cNvCxnSpPr>
              <p:nvPr/>
            </p:nvCxnSpPr>
            <p:spPr>
              <a:xfrm>
                <a:off x="1648760" y="689145"/>
                <a:ext cx="0" cy="541242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25" idx="6"/>
                <a:endCxn id="26" idx="2"/>
              </p:cNvCxnSpPr>
              <p:nvPr/>
            </p:nvCxnSpPr>
            <p:spPr>
              <a:xfrm flipV="1">
                <a:off x="1753545" y="133355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26" idx="6"/>
                <a:endCxn id="27" idx="2"/>
              </p:cNvCxnSpPr>
              <p:nvPr/>
            </p:nvCxnSpPr>
            <p:spPr>
              <a:xfrm>
                <a:off x="2510858" y="1333556"/>
                <a:ext cx="547743" cy="158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27" idx="6"/>
                <a:endCxn id="28" idx="2"/>
              </p:cNvCxnSpPr>
              <p:nvPr/>
            </p:nvCxnSpPr>
            <p:spPr>
              <a:xfrm>
                <a:off x="3266583" y="1335144"/>
                <a:ext cx="549330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28" idx="6"/>
                <a:endCxn id="190" idx="2"/>
              </p:cNvCxnSpPr>
              <p:nvPr/>
            </p:nvCxnSpPr>
            <p:spPr>
              <a:xfrm flipV="1">
                <a:off x="4023897" y="1333556"/>
                <a:ext cx="547742" cy="158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25" idx="4"/>
                <a:endCxn id="30" idx="0"/>
              </p:cNvCxnSpPr>
              <p:nvPr/>
            </p:nvCxnSpPr>
            <p:spPr>
              <a:xfrm>
                <a:off x="1648760" y="1439900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26" idx="4"/>
                <a:endCxn id="31" idx="0"/>
              </p:cNvCxnSpPr>
              <p:nvPr/>
            </p:nvCxnSpPr>
            <p:spPr>
              <a:xfrm>
                <a:off x="2406073" y="1438312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27" idx="4"/>
                <a:endCxn id="32" idx="0"/>
              </p:cNvCxnSpPr>
              <p:nvPr/>
            </p:nvCxnSpPr>
            <p:spPr>
              <a:xfrm>
                <a:off x="3163386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28" idx="4"/>
                <a:endCxn id="33" idx="0"/>
              </p:cNvCxnSpPr>
              <p:nvPr/>
            </p:nvCxnSpPr>
            <p:spPr>
              <a:xfrm>
                <a:off x="3919111" y="1439900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1753545" y="2090660"/>
                <a:ext cx="547742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31" idx="6"/>
                <a:endCxn id="32" idx="2"/>
              </p:cNvCxnSpPr>
              <p:nvPr/>
            </p:nvCxnSpPr>
            <p:spPr>
              <a:xfrm>
                <a:off x="2510858" y="2090660"/>
                <a:ext cx="547743" cy="158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32" idx="6"/>
                <a:endCxn id="33" idx="2"/>
              </p:cNvCxnSpPr>
              <p:nvPr/>
            </p:nvCxnSpPr>
            <p:spPr>
              <a:xfrm>
                <a:off x="3266583" y="2092247"/>
                <a:ext cx="549330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33" idx="6"/>
                <a:endCxn id="195" idx="2"/>
              </p:cNvCxnSpPr>
              <p:nvPr/>
            </p:nvCxnSpPr>
            <p:spPr>
              <a:xfrm flipV="1">
                <a:off x="4023897" y="2090660"/>
                <a:ext cx="547742" cy="1587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30" idx="4"/>
                <a:endCxn id="35" idx="0"/>
              </p:cNvCxnSpPr>
              <p:nvPr/>
            </p:nvCxnSpPr>
            <p:spPr>
              <a:xfrm>
                <a:off x="1648760" y="2195416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31" idx="4"/>
                <a:endCxn id="36" idx="0"/>
              </p:cNvCxnSpPr>
              <p:nvPr/>
            </p:nvCxnSpPr>
            <p:spPr>
              <a:xfrm>
                <a:off x="2406073" y="2195416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32" idx="4"/>
                <a:endCxn id="37" idx="0"/>
              </p:cNvCxnSpPr>
              <p:nvPr/>
            </p:nvCxnSpPr>
            <p:spPr>
              <a:xfrm>
                <a:off x="3163386" y="2195416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33" idx="4"/>
                <a:endCxn id="38" idx="0"/>
              </p:cNvCxnSpPr>
              <p:nvPr/>
            </p:nvCxnSpPr>
            <p:spPr>
              <a:xfrm>
                <a:off x="3919111" y="2195416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676424" y="219541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35" idx="6"/>
                <a:endCxn id="36" idx="2"/>
              </p:cNvCxnSpPr>
              <p:nvPr/>
            </p:nvCxnSpPr>
            <p:spPr>
              <a:xfrm>
                <a:off x="1753545" y="284776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36" idx="6"/>
                <a:endCxn id="37" idx="2"/>
              </p:cNvCxnSpPr>
              <p:nvPr/>
            </p:nvCxnSpPr>
            <p:spPr>
              <a:xfrm>
                <a:off x="2510858" y="2847763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37" idx="6"/>
              </p:cNvCxnSpPr>
              <p:nvPr/>
            </p:nvCxnSpPr>
            <p:spPr>
              <a:xfrm>
                <a:off x="3266583" y="2849351"/>
                <a:ext cx="549330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38" idx="6"/>
              </p:cNvCxnSpPr>
              <p:nvPr/>
            </p:nvCxnSpPr>
            <p:spPr>
              <a:xfrm flipV="1">
                <a:off x="4023897" y="2847763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35" idx="4"/>
              </p:cNvCxnSpPr>
              <p:nvPr/>
            </p:nvCxnSpPr>
            <p:spPr>
              <a:xfrm>
                <a:off x="1648760" y="2952519"/>
                <a:ext cx="3175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36" idx="4"/>
              </p:cNvCxnSpPr>
              <p:nvPr/>
            </p:nvCxnSpPr>
            <p:spPr>
              <a:xfrm>
                <a:off x="2406073" y="2952519"/>
                <a:ext cx="0" cy="54759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37" idx="4"/>
              </p:cNvCxnSpPr>
              <p:nvPr/>
            </p:nvCxnSpPr>
            <p:spPr>
              <a:xfrm>
                <a:off x="3163386" y="2952519"/>
                <a:ext cx="0" cy="54759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38" idx="4"/>
              </p:cNvCxnSpPr>
              <p:nvPr/>
            </p:nvCxnSpPr>
            <p:spPr>
              <a:xfrm>
                <a:off x="3919111" y="2952519"/>
                <a:ext cx="0" cy="54759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4676424" y="295251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1756721" y="3604867"/>
                <a:ext cx="544566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510858" y="3604867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3266583" y="360486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023897" y="3604867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5" idx="6"/>
                <a:endCxn id="104" idx="2"/>
              </p:cNvCxnSpPr>
              <p:nvPr/>
            </p:nvCxnSpPr>
            <p:spPr>
              <a:xfrm flipV="1">
                <a:off x="1753545" y="3603279"/>
                <a:ext cx="547742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04" idx="6"/>
                <a:endCxn id="105" idx="2"/>
              </p:cNvCxnSpPr>
              <p:nvPr/>
            </p:nvCxnSpPr>
            <p:spPr>
              <a:xfrm>
                <a:off x="2510858" y="3603279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05" idx="6"/>
                <a:endCxn id="106" idx="2"/>
              </p:cNvCxnSpPr>
              <p:nvPr/>
            </p:nvCxnSpPr>
            <p:spPr>
              <a:xfrm>
                <a:off x="3268172" y="3603279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4023897" y="3601693"/>
                <a:ext cx="549330" cy="7936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4676424" y="3712798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06" idx="4"/>
                <a:endCxn id="111" idx="0"/>
              </p:cNvCxnSpPr>
              <p:nvPr/>
            </p:nvCxnSpPr>
            <p:spPr>
              <a:xfrm>
                <a:off x="3920699" y="3706449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05" idx="4"/>
                <a:endCxn id="110" idx="0"/>
              </p:cNvCxnSpPr>
              <p:nvPr/>
            </p:nvCxnSpPr>
            <p:spPr>
              <a:xfrm>
                <a:off x="3163386" y="3706449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04" idx="4"/>
                <a:endCxn id="109" idx="0"/>
              </p:cNvCxnSpPr>
              <p:nvPr/>
            </p:nvCxnSpPr>
            <p:spPr>
              <a:xfrm>
                <a:off x="2406073" y="3706449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stCxn id="95" idx="4"/>
                <a:endCxn id="108" idx="0"/>
              </p:cNvCxnSpPr>
              <p:nvPr/>
            </p:nvCxnSpPr>
            <p:spPr>
              <a:xfrm>
                <a:off x="1648760" y="3712798"/>
                <a:ext cx="0" cy="542829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08" idx="6"/>
                <a:endCxn id="109" idx="2"/>
              </p:cNvCxnSpPr>
              <p:nvPr/>
            </p:nvCxnSpPr>
            <p:spPr>
              <a:xfrm flipV="1">
                <a:off x="1753545" y="4358796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09" idx="6"/>
                <a:endCxn id="110" idx="2"/>
              </p:cNvCxnSpPr>
              <p:nvPr/>
            </p:nvCxnSpPr>
            <p:spPr>
              <a:xfrm>
                <a:off x="2510858" y="4358796"/>
                <a:ext cx="547743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10" idx="6"/>
                <a:endCxn id="111" idx="2"/>
              </p:cNvCxnSpPr>
              <p:nvPr/>
            </p:nvCxnSpPr>
            <p:spPr>
              <a:xfrm>
                <a:off x="3268172" y="4360383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111" idx="6"/>
              </p:cNvCxnSpPr>
              <p:nvPr/>
            </p:nvCxnSpPr>
            <p:spPr>
              <a:xfrm flipV="1">
                <a:off x="4023897" y="4358796"/>
                <a:ext cx="549330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08" idx="4"/>
                <a:endCxn id="113" idx="0"/>
              </p:cNvCxnSpPr>
              <p:nvPr/>
            </p:nvCxnSpPr>
            <p:spPr>
              <a:xfrm>
                <a:off x="1648760" y="4463552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109" idx="4"/>
                <a:endCxn id="114" idx="0"/>
              </p:cNvCxnSpPr>
              <p:nvPr/>
            </p:nvCxnSpPr>
            <p:spPr>
              <a:xfrm>
                <a:off x="2406073" y="4463552"/>
                <a:ext cx="0" cy="54759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110" idx="4"/>
                <a:endCxn id="115" idx="0"/>
              </p:cNvCxnSpPr>
              <p:nvPr/>
            </p:nvCxnSpPr>
            <p:spPr>
              <a:xfrm>
                <a:off x="3163386" y="4463552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111" idx="4"/>
                <a:endCxn id="116" idx="0"/>
              </p:cNvCxnSpPr>
              <p:nvPr/>
            </p:nvCxnSpPr>
            <p:spPr>
              <a:xfrm>
                <a:off x="3920699" y="4463552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13" idx="6"/>
                <a:endCxn id="114" idx="2"/>
              </p:cNvCxnSpPr>
              <p:nvPr/>
            </p:nvCxnSpPr>
            <p:spPr>
              <a:xfrm flipV="1">
                <a:off x="1753545" y="5115900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14" idx="6"/>
                <a:endCxn id="115" idx="2"/>
              </p:cNvCxnSpPr>
              <p:nvPr/>
            </p:nvCxnSpPr>
            <p:spPr>
              <a:xfrm>
                <a:off x="2510858" y="5115900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stCxn id="115" idx="6"/>
                <a:endCxn id="116" idx="2"/>
              </p:cNvCxnSpPr>
              <p:nvPr/>
            </p:nvCxnSpPr>
            <p:spPr>
              <a:xfrm>
                <a:off x="3268172" y="5115900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116" idx="6"/>
              </p:cNvCxnSpPr>
              <p:nvPr/>
            </p:nvCxnSpPr>
            <p:spPr>
              <a:xfrm>
                <a:off x="4023897" y="511590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13" idx="4"/>
                <a:endCxn id="118" idx="0"/>
              </p:cNvCxnSpPr>
              <p:nvPr/>
            </p:nvCxnSpPr>
            <p:spPr>
              <a:xfrm>
                <a:off x="1648760" y="5220656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114" idx="4"/>
                <a:endCxn id="119" idx="0"/>
              </p:cNvCxnSpPr>
              <p:nvPr/>
            </p:nvCxnSpPr>
            <p:spPr>
              <a:xfrm>
                <a:off x="2406073" y="5220656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stCxn id="115" idx="4"/>
                <a:endCxn id="120" idx="0"/>
              </p:cNvCxnSpPr>
              <p:nvPr/>
            </p:nvCxnSpPr>
            <p:spPr>
              <a:xfrm>
                <a:off x="3163386" y="5220656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116" idx="4"/>
                <a:endCxn id="121" idx="0"/>
              </p:cNvCxnSpPr>
              <p:nvPr/>
            </p:nvCxnSpPr>
            <p:spPr>
              <a:xfrm>
                <a:off x="3920699" y="5220656"/>
                <a:ext cx="0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4676424" y="522065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18" idx="6"/>
                <a:endCxn id="119" idx="2"/>
              </p:cNvCxnSpPr>
              <p:nvPr/>
            </p:nvCxnSpPr>
            <p:spPr>
              <a:xfrm>
                <a:off x="1753545" y="5873003"/>
                <a:ext cx="547742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19" idx="6"/>
                <a:endCxn id="120" idx="2"/>
              </p:cNvCxnSpPr>
              <p:nvPr/>
            </p:nvCxnSpPr>
            <p:spPr>
              <a:xfrm>
                <a:off x="2510858" y="5873003"/>
                <a:ext cx="547743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20" idx="6"/>
                <a:endCxn id="121" idx="2"/>
              </p:cNvCxnSpPr>
              <p:nvPr/>
            </p:nvCxnSpPr>
            <p:spPr>
              <a:xfrm>
                <a:off x="3268172" y="5873003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121" idx="6"/>
              </p:cNvCxnSpPr>
              <p:nvPr/>
            </p:nvCxnSpPr>
            <p:spPr>
              <a:xfrm flipV="1">
                <a:off x="4023897" y="5873003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>
                <a:stCxn id="177" idx="6"/>
                <a:endCxn id="186" idx="2"/>
              </p:cNvCxnSpPr>
              <p:nvPr/>
            </p:nvCxnSpPr>
            <p:spPr>
              <a:xfrm flipV="1">
                <a:off x="4781209" y="576453"/>
                <a:ext cx="547743" cy="6349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186" idx="6"/>
                <a:endCxn id="187" idx="2"/>
              </p:cNvCxnSpPr>
              <p:nvPr/>
            </p:nvCxnSpPr>
            <p:spPr>
              <a:xfrm>
                <a:off x="5536935" y="576453"/>
                <a:ext cx="549330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187" idx="6"/>
                <a:endCxn id="188" idx="2"/>
              </p:cNvCxnSpPr>
              <p:nvPr/>
            </p:nvCxnSpPr>
            <p:spPr>
              <a:xfrm>
                <a:off x="6294248" y="576453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188" idx="4"/>
                <a:endCxn id="193" idx="0"/>
              </p:cNvCxnSpPr>
              <p:nvPr/>
            </p:nvCxnSpPr>
            <p:spPr>
              <a:xfrm>
                <a:off x="6946776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>
                <a:stCxn id="187" idx="4"/>
                <a:endCxn id="192" idx="0"/>
              </p:cNvCxnSpPr>
              <p:nvPr/>
            </p:nvCxnSpPr>
            <p:spPr>
              <a:xfrm>
                <a:off x="6189463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>
                <a:stCxn id="186" idx="4"/>
                <a:endCxn id="191" idx="0"/>
              </p:cNvCxnSpPr>
              <p:nvPr/>
            </p:nvCxnSpPr>
            <p:spPr>
              <a:xfrm>
                <a:off x="5433738" y="681209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>
                <a:stCxn id="177" idx="4"/>
                <a:endCxn id="190" idx="0"/>
              </p:cNvCxnSpPr>
              <p:nvPr/>
            </p:nvCxnSpPr>
            <p:spPr>
              <a:xfrm>
                <a:off x="4676424" y="687558"/>
                <a:ext cx="0" cy="5412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190" idx="6"/>
                <a:endCxn id="191" idx="2"/>
              </p:cNvCxnSpPr>
              <p:nvPr/>
            </p:nvCxnSpPr>
            <p:spPr>
              <a:xfrm flipV="1">
                <a:off x="4781209" y="1333556"/>
                <a:ext cx="547743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191" idx="6"/>
                <a:endCxn id="192" idx="2"/>
              </p:cNvCxnSpPr>
              <p:nvPr/>
            </p:nvCxnSpPr>
            <p:spPr>
              <a:xfrm>
                <a:off x="5536935" y="1333556"/>
                <a:ext cx="549330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192" idx="6"/>
                <a:endCxn id="193" idx="2"/>
              </p:cNvCxnSpPr>
              <p:nvPr/>
            </p:nvCxnSpPr>
            <p:spPr>
              <a:xfrm>
                <a:off x="6294248" y="1333556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>
                <a:stCxn id="190" idx="4"/>
                <a:endCxn id="195" idx="0"/>
              </p:cNvCxnSpPr>
              <p:nvPr/>
            </p:nvCxnSpPr>
            <p:spPr>
              <a:xfrm>
                <a:off x="4676424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>
                <a:stCxn id="191" idx="4"/>
                <a:endCxn id="196" idx="0"/>
              </p:cNvCxnSpPr>
              <p:nvPr/>
            </p:nvCxnSpPr>
            <p:spPr>
              <a:xfrm>
                <a:off x="5433738" y="1436726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>
                <a:stCxn id="192" idx="4"/>
                <a:endCxn id="197" idx="0"/>
              </p:cNvCxnSpPr>
              <p:nvPr/>
            </p:nvCxnSpPr>
            <p:spPr>
              <a:xfrm>
                <a:off x="6189463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193" idx="4"/>
                <a:endCxn id="198" idx="0"/>
              </p:cNvCxnSpPr>
              <p:nvPr/>
            </p:nvCxnSpPr>
            <p:spPr>
              <a:xfrm>
                <a:off x="6946776" y="1438312"/>
                <a:ext cx="0" cy="54759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195" idx="6"/>
                <a:endCxn id="196" idx="2"/>
              </p:cNvCxnSpPr>
              <p:nvPr/>
            </p:nvCxnSpPr>
            <p:spPr>
              <a:xfrm flipV="1">
                <a:off x="4781209" y="2090660"/>
                <a:ext cx="547743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196" idx="6"/>
                <a:endCxn id="197" idx="2"/>
              </p:cNvCxnSpPr>
              <p:nvPr/>
            </p:nvCxnSpPr>
            <p:spPr>
              <a:xfrm>
                <a:off x="5536935" y="2090660"/>
                <a:ext cx="549330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197" idx="6"/>
                <a:endCxn id="198" idx="2"/>
              </p:cNvCxnSpPr>
              <p:nvPr/>
            </p:nvCxnSpPr>
            <p:spPr>
              <a:xfrm>
                <a:off x="6294248" y="2090660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>
                <a:stCxn id="195" idx="4"/>
                <a:endCxn id="200" idx="0"/>
              </p:cNvCxnSpPr>
              <p:nvPr/>
            </p:nvCxnSpPr>
            <p:spPr>
              <a:xfrm>
                <a:off x="4676424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>
                <a:stCxn id="196" idx="4"/>
                <a:endCxn id="201" idx="0"/>
              </p:cNvCxnSpPr>
              <p:nvPr/>
            </p:nvCxnSpPr>
            <p:spPr>
              <a:xfrm>
                <a:off x="5433738" y="2193829"/>
                <a:ext cx="0" cy="54917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>
                <a:stCxn id="197" idx="4"/>
                <a:endCxn id="202" idx="0"/>
              </p:cNvCxnSpPr>
              <p:nvPr/>
            </p:nvCxnSpPr>
            <p:spPr>
              <a:xfrm>
                <a:off x="6189463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>
                <a:stCxn id="198" idx="4"/>
                <a:endCxn id="203" idx="0"/>
              </p:cNvCxnSpPr>
              <p:nvPr/>
            </p:nvCxnSpPr>
            <p:spPr>
              <a:xfrm>
                <a:off x="6946776" y="2195416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>
                <a:stCxn id="200" idx="6"/>
                <a:endCxn id="201" idx="2"/>
              </p:cNvCxnSpPr>
              <p:nvPr/>
            </p:nvCxnSpPr>
            <p:spPr>
              <a:xfrm>
                <a:off x="4781209" y="2846176"/>
                <a:ext cx="547743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>
                <a:stCxn id="201" idx="6"/>
                <a:endCxn id="202" idx="2"/>
              </p:cNvCxnSpPr>
              <p:nvPr/>
            </p:nvCxnSpPr>
            <p:spPr>
              <a:xfrm>
                <a:off x="5536935" y="2846176"/>
                <a:ext cx="549330" cy="1587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202" idx="6"/>
              </p:cNvCxnSpPr>
              <p:nvPr/>
            </p:nvCxnSpPr>
            <p:spPr>
              <a:xfrm>
                <a:off x="6294248" y="2847763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>
                <a:stCxn id="200" idx="4"/>
              </p:cNvCxnSpPr>
              <p:nvPr/>
            </p:nvCxnSpPr>
            <p:spPr>
              <a:xfrm>
                <a:off x="4676424" y="2950933"/>
                <a:ext cx="3175" cy="54917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>
                <a:stCxn id="201" idx="4"/>
              </p:cNvCxnSpPr>
              <p:nvPr/>
            </p:nvCxnSpPr>
            <p:spPr>
              <a:xfrm>
                <a:off x="5433738" y="2950933"/>
                <a:ext cx="0" cy="54759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>
                <a:stCxn id="202" idx="4"/>
              </p:cNvCxnSpPr>
              <p:nvPr/>
            </p:nvCxnSpPr>
            <p:spPr>
              <a:xfrm>
                <a:off x="6189463" y="2952519"/>
                <a:ext cx="0" cy="54600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>
                <a:stCxn id="203" idx="4"/>
              </p:cNvCxnSpPr>
              <p:nvPr/>
            </p:nvCxnSpPr>
            <p:spPr>
              <a:xfrm>
                <a:off x="6946776" y="2952519"/>
                <a:ext cx="0" cy="54600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flipV="1">
                <a:off x="4784385" y="3603279"/>
                <a:ext cx="544567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>
                <a:off x="5536935" y="3603279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6294248" y="3603279"/>
                <a:ext cx="547742" cy="158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/>
              <p:cNvCxnSpPr>
                <a:stCxn id="259" idx="6"/>
                <a:endCxn id="268" idx="2"/>
              </p:cNvCxnSpPr>
              <p:nvPr/>
            </p:nvCxnSpPr>
            <p:spPr>
              <a:xfrm flipV="1">
                <a:off x="4784385" y="3604867"/>
                <a:ext cx="549330" cy="6349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>
                <a:stCxn id="268" idx="6"/>
                <a:endCxn id="269" idx="2"/>
              </p:cNvCxnSpPr>
              <p:nvPr/>
            </p:nvCxnSpPr>
            <p:spPr>
              <a:xfrm>
                <a:off x="5541698" y="3604867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>
                <a:stCxn id="269" idx="6"/>
                <a:endCxn id="270" idx="2"/>
              </p:cNvCxnSpPr>
              <p:nvPr/>
            </p:nvCxnSpPr>
            <p:spPr>
              <a:xfrm>
                <a:off x="6299011" y="3604867"/>
                <a:ext cx="547743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/>
              <p:cNvCxnSpPr>
                <a:stCxn id="270" idx="4"/>
                <a:endCxn id="275" idx="0"/>
              </p:cNvCxnSpPr>
              <p:nvPr/>
            </p:nvCxnSpPr>
            <p:spPr>
              <a:xfrm>
                <a:off x="6951539" y="3709623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>
                <a:stCxn id="269" idx="4"/>
                <a:endCxn id="274" idx="0"/>
              </p:cNvCxnSpPr>
              <p:nvPr/>
            </p:nvCxnSpPr>
            <p:spPr>
              <a:xfrm>
                <a:off x="6194225" y="3709623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>
                <a:stCxn id="268" idx="4"/>
                <a:endCxn id="273" idx="0"/>
              </p:cNvCxnSpPr>
              <p:nvPr/>
            </p:nvCxnSpPr>
            <p:spPr>
              <a:xfrm>
                <a:off x="5436913" y="3709623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>
                <a:stCxn id="259" idx="4"/>
                <a:endCxn id="272" idx="0"/>
              </p:cNvCxnSpPr>
              <p:nvPr/>
            </p:nvCxnSpPr>
            <p:spPr>
              <a:xfrm>
                <a:off x="4681188" y="3715972"/>
                <a:ext cx="0" cy="54124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>
                <a:stCxn id="272" idx="6"/>
                <a:endCxn id="273" idx="2"/>
              </p:cNvCxnSpPr>
              <p:nvPr/>
            </p:nvCxnSpPr>
            <p:spPr>
              <a:xfrm flipV="1">
                <a:off x="4784385" y="4361970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>
                <a:stCxn id="273" idx="6"/>
                <a:endCxn id="274" idx="2"/>
              </p:cNvCxnSpPr>
              <p:nvPr/>
            </p:nvCxnSpPr>
            <p:spPr>
              <a:xfrm>
                <a:off x="5541698" y="4361970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>
                <a:stCxn id="274" idx="6"/>
                <a:endCxn id="275" idx="2"/>
              </p:cNvCxnSpPr>
              <p:nvPr/>
            </p:nvCxnSpPr>
            <p:spPr>
              <a:xfrm>
                <a:off x="6299011" y="4361970"/>
                <a:ext cx="547743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272" idx="4"/>
                <a:endCxn id="277" idx="0"/>
              </p:cNvCxnSpPr>
              <p:nvPr/>
            </p:nvCxnSpPr>
            <p:spPr>
              <a:xfrm>
                <a:off x="4681188" y="4466726"/>
                <a:ext cx="0" cy="54759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273" idx="4"/>
                <a:endCxn id="278" idx="0"/>
              </p:cNvCxnSpPr>
              <p:nvPr/>
            </p:nvCxnSpPr>
            <p:spPr>
              <a:xfrm>
                <a:off x="5436913" y="4466726"/>
                <a:ext cx="0" cy="54759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274" idx="4"/>
                <a:endCxn id="279" idx="0"/>
              </p:cNvCxnSpPr>
              <p:nvPr/>
            </p:nvCxnSpPr>
            <p:spPr>
              <a:xfrm>
                <a:off x="6194225" y="4466726"/>
                <a:ext cx="0" cy="54759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275" idx="4"/>
                <a:endCxn id="280" idx="0"/>
              </p:cNvCxnSpPr>
              <p:nvPr/>
            </p:nvCxnSpPr>
            <p:spPr>
              <a:xfrm>
                <a:off x="6951539" y="4466726"/>
                <a:ext cx="0" cy="54759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>
                <a:stCxn id="277" idx="6"/>
                <a:endCxn id="278" idx="2"/>
              </p:cNvCxnSpPr>
              <p:nvPr/>
            </p:nvCxnSpPr>
            <p:spPr>
              <a:xfrm flipV="1">
                <a:off x="4784385" y="5119074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>
                <a:stCxn id="278" idx="6"/>
                <a:endCxn id="279" idx="2"/>
              </p:cNvCxnSpPr>
              <p:nvPr/>
            </p:nvCxnSpPr>
            <p:spPr>
              <a:xfrm>
                <a:off x="5541698" y="5119074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Arrow Connector 311"/>
              <p:cNvCxnSpPr>
                <a:stCxn id="279" idx="6"/>
                <a:endCxn id="280" idx="2"/>
              </p:cNvCxnSpPr>
              <p:nvPr/>
            </p:nvCxnSpPr>
            <p:spPr>
              <a:xfrm>
                <a:off x="6299011" y="5119074"/>
                <a:ext cx="547743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/>
              <p:cNvCxnSpPr>
                <a:stCxn id="277" idx="4"/>
                <a:endCxn id="282" idx="0"/>
              </p:cNvCxnSpPr>
              <p:nvPr/>
            </p:nvCxnSpPr>
            <p:spPr>
              <a:xfrm>
                <a:off x="4681188" y="5223830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>
                <a:stCxn id="278" idx="4"/>
                <a:endCxn id="283" idx="0"/>
              </p:cNvCxnSpPr>
              <p:nvPr/>
            </p:nvCxnSpPr>
            <p:spPr>
              <a:xfrm>
                <a:off x="5436913" y="5223830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/>
              <p:cNvCxnSpPr>
                <a:stCxn id="279" idx="4"/>
                <a:endCxn id="284" idx="0"/>
              </p:cNvCxnSpPr>
              <p:nvPr/>
            </p:nvCxnSpPr>
            <p:spPr>
              <a:xfrm>
                <a:off x="6194225" y="5223830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>
                <a:stCxn id="280" idx="4"/>
                <a:endCxn id="285" idx="0"/>
              </p:cNvCxnSpPr>
              <p:nvPr/>
            </p:nvCxnSpPr>
            <p:spPr>
              <a:xfrm>
                <a:off x="6951539" y="5223830"/>
                <a:ext cx="0" cy="5475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>
                <a:stCxn id="282" idx="6"/>
                <a:endCxn id="283" idx="2"/>
              </p:cNvCxnSpPr>
              <p:nvPr/>
            </p:nvCxnSpPr>
            <p:spPr>
              <a:xfrm>
                <a:off x="4784385" y="5876177"/>
                <a:ext cx="549330" cy="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>
                <a:stCxn id="283" idx="6"/>
                <a:endCxn id="284" idx="2"/>
              </p:cNvCxnSpPr>
              <p:nvPr/>
            </p:nvCxnSpPr>
            <p:spPr>
              <a:xfrm>
                <a:off x="5541698" y="5876177"/>
                <a:ext cx="547742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>
                <a:stCxn id="284" idx="6"/>
                <a:endCxn id="285" idx="2"/>
              </p:cNvCxnSpPr>
              <p:nvPr/>
            </p:nvCxnSpPr>
            <p:spPr>
              <a:xfrm>
                <a:off x="6299011" y="5876177"/>
                <a:ext cx="547743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>
                <a:stCxn id="12" idx="5"/>
                <a:endCxn id="26" idx="1"/>
              </p:cNvCxnSpPr>
              <p:nvPr/>
            </p:nvCxnSpPr>
            <p:spPr>
              <a:xfrm>
                <a:off x="1723379" y="657401"/>
                <a:ext cx="608074" cy="603143"/>
              </a:xfrm>
              <a:prstGeom prst="straightConnector1">
                <a:avLst/>
              </a:prstGeom>
              <a:ln w="444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stCxn id="21" idx="5"/>
                <a:endCxn id="27" idx="1"/>
              </p:cNvCxnSpPr>
              <p:nvPr/>
            </p:nvCxnSpPr>
            <p:spPr>
              <a:xfrm>
                <a:off x="2479105" y="65105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stCxn id="22" idx="5"/>
                <a:endCxn id="28" idx="1"/>
              </p:cNvCxnSpPr>
              <p:nvPr/>
            </p:nvCxnSpPr>
            <p:spPr>
              <a:xfrm>
                <a:off x="3236418" y="65105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>
                <a:stCxn id="23" idx="5"/>
                <a:endCxn id="190" idx="1"/>
              </p:cNvCxnSpPr>
              <p:nvPr/>
            </p:nvCxnSpPr>
            <p:spPr>
              <a:xfrm>
                <a:off x="3993731" y="651052"/>
                <a:ext cx="608074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>
                <a:stCxn id="177" idx="5"/>
                <a:endCxn id="191" idx="1"/>
              </p:cNvCxnSpPr>
              <p:nvPr/>
            </p:nvCxnSpPr>
            <p:spPr>
              <a:xfrm>
                <a:off x="4749456" y="657401"/>
                <a:ext cx="609661" cy="60155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>
                <a:stCxn id="186" idx="5"/>
                <a:endCxn id="192" idx="1"/>
              </p:cNvCxnSpPr>
              <p:nvPr/>
            </p:nvCxnSpPr>
            <p:spPr>
              <a:xfrm>
                <a:off x="5506770" y="651052"/>
                <a:ext cx="609661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>
                <a:stCxn id="187" idx="5"/>
                <a:endCxn id="193" idx="1"/>
              </p:cNvCxnSpPr>
              <p:nvPr/>
            </p:nvCxnSpPr>
            <p:spPr>
              <a:xfrm>
                <a:off x="6264082" y="651052"/>
                <a:ext cx="609661" cy="607905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>
                <a:stCxn id="25" idx="5"/>
                <a:endCxn id="31" idx="1"/>
              </p:cNvCxnSpPr>
              <p:nvPr/>
            </p:nvCxnSpPr>
            <p:spPr>
              <a:xfrm>
                <a:off x="1723379" y="1408156"/>
                <a:ext cx="608074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26" idx="5"/>
                <a:endCxn id="32" idx="1"/>
              </p:cNvCxnSpPr>
              <p:nvPr/>
            </p:nvCxnSpPr>
            <p:spPr>
              <a:xfrm>
                <a:off x="2479105" y="1408156"/>
                <a:ext cx="609661" cy="609492"/>
              </a:xfrm>
              <a:prstGeom prst="straightConnector1">
                <a:avLst/>
              </a:prstGeom>
              <a:ln w="444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>
                <a:stCxn id="27" idx="5"/>
                <a:endCxn id="33" idx="1"/>
              </p:cNvCxnSpPr>
              <p:nvPr/>
            </p:nvCxnSpPr>
            <p:spPr>
              <a:xfrm>
                <a:off x="3236418" y="1408156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>
                <a:stCxn id="28" idx="5"/>
                <a:endCxn id="195" idx="1"/>
              </p:cNvCxnSpPr>
              <p:nvPr/>
            </p:nvCxnSpPr>
            <p:spPr>
              <a:xfrm>
                <a:off x="3993731" y="1408156"/>
                <a:ext cx="608074" cy="60790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>
                <a:stCxn id="190" idx="5"/>
                <a:endCxn id="196" idx="1"/>
              </p:cNvCxnSpPr>
              <p:nvPr/>
            </p:nvCxnSpPr>
            <p:spPr>
              <a:xfrm>
                <a:off x="4749456" y="1406568"/>
                <a:ext cx="609661" cy="609492"/>
              </a:xfrm>
              <a:prstGeom prst="straightConnector1">
                <a:avLst/>
              </a:prstGeom>
              <a:ln w="444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>
                <a:stCxn id="191" idx="5"/>
                <a:endCxn id="197" idx="1"/>
              </p:cNvCxnSpPr>
              <p:nvPr/>
            </p:nvCxnSpPr>
            <p:spPr>
              <a:xfrm>
                <a:off x="5506770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>
                <a:stCxn id="192" idx="5"/>
                <a:endCxn id="198" idx="1"/>
              </p:cNvCxnSpPr>
              <p:nvPr/>
            </p:nvCxnSpPr>
            <p:spPr>
              <a:xfrm>
                <a:off x="6264082" y="140656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>
                <a:stCxn id="30" idx="5"/>
                <a:endCxn id="36" idx="1"/>
              </p:cNvCxnSpPr>
              <p:nvPr/>
            </p:nvCxnSpPr>
            <p:spPr>
              <a:xfrm>
                <a:off x="1723379" y="2165259"/>
                <a:ext cx="608074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>
                <a:stCxn id="31" idx="5"/>
                <a:endCxn id="37" idx="1"/>
              </p:cNvCxnSpPr>
              <p:nvPr/>
            </p:nvCxnSpPr>
            <p:spPr>
              <a:xfrm>
                <a:off x="2479105" y="2165259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>
                <a:stCxn id="32" idx="5"/>
                <a:endCxn id="38" idx="1"/>
              </p:cNvCxnSpPr>
              <p:nvPr/>
            </p:nvCxnSpPr>
            <p:spPr>
              <a:xfrm>
                <a:off x="3236418" y="2165259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>
                <a:stCxn id="33" idx="5"/>
                <a:endCxn id="200" idx="1"/>
              </p:cNvCxnSpPr>
              <p:nvPr/>
            </p:nvCxnSpPr>
            <p:spPr>
              <a:xfrm>
                <a:off x="3993731" y="2165259"/>
                <a:ext cx="608074" cy="607905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>
                <a:stCxn id="195" idx="5"/>
                <a:endCxn id="201" idx="1"/>
              </p:cNvCxnSpPr>
              <p:nvPr/>
            </p:nvCxnSpPr>
            <p:spPr>
              <a:xfrm>
                <a:off x="4749456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>
                <a:stCxn id="196" idx="5"/>
                <a:endCxn id="202" idx="1"/>
              </p:cNvCxnSpPr>
              <p:nvPr/>
            </p:nvCxnSpPr>
            <p:spPr>
              <a:xfrm>
                <a:off x="5506770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>
                <a:stCxn id="197" idx="5"/>
                <a:endCxn id="203" idx="1"/>
              </p:cNvCxnSpPr>
              <p:nvPr/>
            </p:nvCxnSpPr>
            <p:spPr>
              <a:xfrm>
                <a:off x="6264082" y="2163672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>
                <a:stCxn id="35" idx="5"/>
                <a:endCxn id="104" idx="1"/>
              </p:cNvCxnSpPr>
              <p:nvPr/>
            </p:nvCxnSpPr>
            <p:spPr>
              <a:xfrm>
                <a:off x="1723379" y="2922363"/>
                <a:ext cx="609661" cy="60631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>
                <a:stCxn id="36" idx="5"/>
                <a:endCxn id="105" idx="1"/>
              </p:cNvCxnSpPr>
              <p:nvPr/>
            </p:nvCxnSpPr>
            <p:spPr>
              <a:xfrm>
                <a:off x="2479105" y="2922363"/>
                <a:ext cx="609661" cy="606318"/>
              </a:xfrm>
              <a:prstGeom prst="straightConnector1">
                <a:avLst/>
              </a:prstGeom>
              <a:ln w="444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Arrow Connector 405"/>
              <p:cNvCxnSpPr>
                <a:stCxn id="37" idx="5"/>
                <a:endCxn id="106" idx="1"/>
              </p:cNvCxnSpPr>
              <p:nvPr/>
            </p:nvCxnSpPr>
            <p:spPr>
              <a:xfrm>
                <a:off x="3236418" y="2922363"/>
                <a:ext cx="609661" cy="606318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>
                <a:stCxn id="38" idx="5"/>
                <a:endCxn id="259" idx="1"/>
              </p:cNvCxnSpPr>
              <p:nvPr/>
            </p:nvCxnSpPr>
            <p:spPr>
              <a:xfrm>
                <a:off x="3993731" y="2922363"/>
                <a:ext cx="612836" cy="615841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>
                <a:stCxn id="200" idx="5"/>
                <a:endCxn id="268" idx="1"/>
              </p:cNvCxnSpPr>
              <p:nvPr/>
            </p:nvCxnSpPr>
            <p:spPr>
              <a:xfrm>
                <a:off x="4749456" y="2920775"/>
                <a:ext cx="614424" cy="61108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>
                <a:stCxn id="201" idx="5"/>
                <a:endCxn id="269" idx="1"/>
              </p:cNvCxnSpPr>
              <p:nvPr/>
            </p:nvCxnSpPr>
            <p:spPr>
              <a:xfrm>
                <a:off x="5506770" y="2920775"/>
                <a:ext cx="614423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>
                <a:stCxn id="202" idx="5"/>
                <a:endCxn id="270" idx="1"/>
              </p:cNvCxnSpPr>
              <p:nvPr/>
            </p:nvCxnSpPr>
            <p:spPr>
              <a:xfrm>
                <a:off x="6264082" y="2920775"/>
                <a:ext cx="612836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>
                <a:stCxn id="95" idx="5"/>
                <a:endCxn id="109" idx="1"/>
              </p:cNvCxnSpPr>
              <p:nvPr/>
            </p:nvCxnSpPr>
            <p:spPr>
              <a:xfrm>
                <a:off x="1723379" y="3682640"/>
                <a:ext cx="609661" cy="603143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>
                <a:stCxn id="104" idx="5"/>
                <a:endCxn id="110" idx="1"/>
              </p:cNvCxnSpPr>
              <p:nvPr/>
            </p:nvCxnSpPr>
            <p:spPr>
              <a:xfrm>
                <a:off x="2480693" y="3676291"/>
                <a:ext cx="608073" cy="609492"/>
              </a:xfrm>
              <a:prstGeom prst="straightConnector1">
                <a:avLst/>
              </a:prstGeom>
              <a:ln w="444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>
                <a:stCxn id="105" idx="5"/>
                <a:endCxn id="111" idx="1"/>
              </p:cNvCxnSpPr>
              <p:nvPr/>
            </p:nvCxnSpPr>
            <p:spPr>
              <a:xfrm>
                <a:off x="3236418" y="3676291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>
                <a:stCxn id="106" idx="5"/>
                <a:endCxn id="272" idx="1"/>
              </p:cNvCxnSpPr>
              <p:nvPr/>
            </p:nvCxnSpPr>
            <p:spPr>
              <a:xfrm>
                <a:off x="3993731" y="3676291"/>
                <a:ext cx="612836" cy="61266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>
                <a:stCxn id="259" idx="5"/>
                <a:endCxn id="273" idx="1"/>
              </p:cNvCxnSpPr>
              <p:nvPr/>
            </p:nvCxnSpPr>
            <p:spPr>
              <a:xfrm>
                <a:off x="4754220" y="3685815"/>
                <a:ext cx="609661" cy="601557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>
                <a:stCxn id="268" idx="5"/>
                <a:endCxn id="274" idx="1"/>
              </p:cNvCxnSpPr>
              <p:nvPr/>
            </p:nvCxnSpPr>
            <p:spPr>
              <a:xfrm>
                <a:off x="5511532" y="3679466"/>
                <a:ext cx="609661" cy="609492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>
                <a:stCxn id="269" idx="5"/>
                <a:endCxn id="275" idx="1"/>
              </p:cNvCxnSpPr>
              <p:nvPr/>
            </p:nvCxnSpPr>
            <p:spPr>
              <a:xfrm>
                <a:off x="6268846" y="3679466"/>
                <a:ext cx="608073" cy="609492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>
                <a:stCxn id="108" idx="5"/>
                <a:endCxn id="114" idx="1"/>
              </p:cNvCxnSpPr>
              <p:nvPr/>
            </p:nvCxnSpPr>
            <p:spPr>
              <a:xfrm>
                <a:off x="1723379" y="4433395"/>
                <a:ext cx="609661" cy="609492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>
                <a:stCxn id="109" idx="5"/>
                <a:endCxn id="115" idx="1"/>
              </p:cNvCxnSpPr>
              <p:nvPr/>
            </p:nvCxnSpPr>
            <p:spPr>
              <a:xfrm>
                <a:off x="2480693" y="4433395"/>
                <a:ext cx="608073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>
                <a:stCxn id="110" idx="5"/>
                <a:endCxn id="116" idx="1"/>
              </p:cNvCxnSpPr>
              <p:nvPr/>
            </p:nvCxnSpPr>
            <p:spPr>
              <a:xfrm>
                <a:off x="3236418" y="4433395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>
                <a:stCxn id="111" idx="5"/>
                <a:endCxn id="277" idx="1"/>
              </p:cNvCxnSpPr>
              <p:nvPr/>
            </p:nvCxnSpPr>
            <p:spPr>
              <a:xfrm>
                <a:off x="3993731" y="4433395"/>
                <a:ext cx="612836" cy="612667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Arrow Connector 446"/>
              <p:cNvCxnSpPr>
                <a:stCxn id="272" idx="5"/>
                <a:endCxn id="278" idx="1"/>
              </p:cNvCxnSpPr>
              <p:nvPr/>
            </p:nvCxnSpPr>
            <p:spPr>
              <a:xfrm>
                <a:off x="4754220" y="4436570"/>
                <a:ext cx="609661" cy="60790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>
                <a:stCxn id="273" idx="5"/>
                <a:endCxn id="279" idx="1"/>
              </p:cNvCxnSpPr>
              <p:nvPr/>
            </p:nvCxnSpPr>
            <p:spPr>
              <a:xfrm>
                <a:off x="5511532" y="4434982"/>
                <a:ext cx="609661" cy="61108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Arrow Connector 450"/>
              <p:cNvCxnSpPr>
                <a:stCxn id="274" idx="5"/>
                <a:endCxn id="280" idx="1"/>
              </p:cNvCxnSpPr>
              <p:nvPr/>
            </p:nvCxnSpPr>
            <p:spPr>
              <a:xfrm>
                <a:off x="6268846" y="4436570"/>
                <a:ext cx="608073" cy="609492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>
                <a:stCxn id="113" idx="5"/>
                <a:endCxn id="119" idx="1"/>
              </p:cNvCxnSpPr>
              <p:nvPr/>
            </p:nvCxnSpPr>
            <p:spPr>
              <a:xfrm>
                <a:off x="1723379" y="519049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Arrow Connector 456"/>
              <p:cNvCxnSpPr>
                <a:stCxn id="114" idx="5"/>
                <a:endCxn id="120" idx="1"/>
              </p:cNvCxnSpPr>
              <p:nvPr/>
            </p:nvCxnSpPr>
            <p:spPr>
              <a:xfrm>
                <a:off x="2480693" y="5190498"/>
                <a:ext cx="608073" cy="609492"/>
              </a:xfrm>
              <a:prstGeom prst="straightConnector1">
                <a:avLst/>
              </a:prstGeom>
              <a:ln w="444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Arrow Connector 459"/>
              <p:cNvCxnSpPr>
                <a:stCxn id="115" idx="5"/>
                <a:endCxn id="121" idx="1"/>
              </p:cNvCxnSpPr>
              <p:nvPr/>
            </p:nvCxnSpPr>
            <p:spPr>
              <a:xfrm>
                <a:off x="3236418" y="5190498"/>
                <a:ext cx="609661" cy="609492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Arrow Connector 461"/>
              <p:cNvCxnSpPr>
                <a:stCxn id="116" idx="5"/>
                <a:endCxn id="282" idx="1"/>
              </p:cNvCxnSpPr>
              <p:nvPr/>
            </p:nvCxnSpPr>
            <p:spPr>
              <a:xfrm>
                <a:off x="3993731" y="5190498"/>
                <a:ext cx="612836" cy="611080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Arrow Connector 465"/>
              <p:cNvCxnSpPr>
                <a:stCxn id="277" idx="5"/>
                <a:endCxn id="283" idx="1"/>
              </p:cNvCxnSpPr>
              <p:nvPr/>
            </p:nvCxnSpPr>
            <p:spPr>
              <a:xfrm>
                <a:off x="4754220" y="5193673"/>
                <a:ext cx="609661" cy="607905"/>
              </a:xfrm>
              <a:prstGeom prst="straightConnector1">
                <a:avLst/>
              </a:prstGeom>
              <a:ln w="444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/>
              <p:cNvCxnSpPr>
                <a:stCxn id="278" idx="5"/>
                <a:endCxn id="284" idx="1"/>
              </p:cNvCxnSpPr>
              <p:nvPr/>
            </p:nvCxnSpPr>
            <p:spPr>
              <a:xfrm>
                <a:off x="5511532" y="5192086"/>
                <a:ext cx="609661" cy="609492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Arrow Connector 470"/>
              <p:cNvCxnSpPr>
                <a:stCxn id="279" idx="5"/>
                <a:endCxn id="285" idx="1"/>
              </p:cNvCxnSpPr>
              <p:nvPr/>
            </p:nvCxnSpPr>
            <p:spPr>
              <a:xfrm>
                <a:off x="6268846" y="5193673"/>
                <a:ext cx="608073" cy="607905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Arrow Connector 253"/>
            <p:cNvCxnSpPr/>
            <p:nvPr/>
          </p:nvCxnSpPr>
          <p:spPr>
            <a:xfrm>
              <a:off x="3642409" y="6022510"/>
              <a:ext cx="0" cy="54768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>
              <a:off x="3747184" y="6674972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>
              <a:off x="4502834" y="6674972"/>
              <a:ext cx="549275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>
              <a:off x="5260072" y="6674972"/>
              <a:ext cx="549275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V="1">
              <a:off x="6017309" y="6674972"/>
              <a:ext cx="547688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>
              <a:off x="8187422" y="6025685"/>
              <a:ext cx="0" cy="54768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>
              <a:off x="8944659" y="6025685"/>
              <a:ext cx="0" cy="54768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>
              <a:off x="6777722" y="6678147"/>
              <a:ext cx="547687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>
              <a:off x="7534959" y="6678147"/>
              <a:ext cx="547688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8292197" y="6678147"/>
              <a:ext cx="547687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>
              <a:off x="4472672" y="5992347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5229909" y="5992347"/>
              <a:ext cx="609600" cy="60960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>
              <a:off x="5987147" y="5992347"/>
              <a:ext cx="612775" cy="6111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>
              <a:off x="6747559" y="5995522"/>
              <a:ext cx="609600" cy="608013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>
              <a:off x="7504797" y="5995522"/>
              <a:ext cx="609600" cy="6096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/>
            <p:nvPr/>
          </p:nvSpPr>
          <p:spPr>
            <a:xfrm>
              <a:off x="3537634" y="6570197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4294872" y="6570197"/>
              <a:ext cx="207962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5052109" y="6571785"/>
              <a:ext cx="207963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5809347" y="6571785"/>
              <a:ext cx="207962" cy="207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569759" y="6573372"/>
              <a:ext cx="207963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7325409" y="6573372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8082647" y="6573372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8839884" y="6573372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3161397" y="5962185"/>
              <a:ext cx="430212" cy="58578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ea typeface="+mn-ea"/>
                  <a:cs typeface="Courier"/>
                </a:rPr>
                <a:t>A</a:t>
              </a:r>
            </a:p>
          </p:txBody>
        </p:sp>
        <p:cxnSp>
          <p:nvCxnSpPr>
            <p:cNvPr id="309" name="Straight Arrow Connector 308"/>
            <p:cNvCxnSpPr/>
            <p:nvPr/>
          </p:nvCxnSpPr>
          <p:spPr>
            <a:xfrm>
              <a:off x="4399647" y="6022510"/>
              <a:ext cx="0" cy="54768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5156884" y="6022510"/>
              <a:ext cx="0" cy="549275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>
              <a:off x="5912534" y="6022510"/>
              <a:ext cx="0" cy="549275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6672947" y="6025685"/>
              <a:ext cx="0" cy="54768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>
              <a:off x="7430184" y="6025685"/>
              <a:ext cx="0" cy="54768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8260447" y="5989172"/>
              <a:ext cx="609600" cy="6096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3726547" y="5997110"/>
              <a:ext cx="609600" cy="608012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TextBox 326"/>
          <p:cNvSpPr txBox="1"/>
          <p:nvPr/>
        </p:nvSpPr>
        <p:spPr>
          <a:xfrm>
            <a:off x="-1" y="949690"/>
            <a:ext cx="316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backtracking pointers </a:t>
            </a:r>
            <a:r>
              <a:rPr lang="en-US" sz="2400" dirty="0">
                <a:latin typeface="+mn-lt"/>
              </a:rPr>
              <a:t>for the Longest Common Subsequence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8D235-2B25-4C4C-8145-847DFE7E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2071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Computing Backtracking Pointers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n-lt"/>
              </a:rPr>
              <a:t>           </a:t>
            </a:r>
            <a:endParaRPr lang="en-US" sz="2400" dirty="0">
              <a:latin typeface="+mn-lt"/>
            </a:endParaRPr>
          </a:p>
          <a:p>
            <a:r>
              <a:rPr lang="en-US" sz="3200" i="1" dirty="0">
                <a:latin typeface="+mn-lt"/>
              </a:rPr>
              <a:t>                                            </a:t>
            </a:r>
            <a:r>
              <a:rPr lang="en-US" sz="3200" i="1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3200" i="1" baseline="-25000" dirty="0">
                <a:solidFill>
                  <a:srgbClr val="0000FF"/>
                </a:solidFill>
                <a:latin typeface="+mn-lt"/>
              </a:rPr>
              <a:t>i,j-1</a:t>
            </a:r>
            <a:r>
              <a:rPr lang="en-US" sz="3200" i="1" dirty="0">
                <a:solidFill>
                  <a:srgbClr val="0000FF"/>
                </a:solidFill>
                <a:latin typeface="+mn-lt"/>
              </a:rPr>
              <a:t>+0  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  <a:p>
            <a:r>
              <a:rPr lang="en-US" sz="3200" i="1" dirty="0">
                <a:latin typeface="+mn-lt"/>
              </a:rPr>
              <a:t>                      </a:t>
            </a:r>
            <a:r>
              <a:rPr lang="en-US" sz="3200" i="1" dirty="0" err="1">
                <a:latin typeface="+mn-lt"/>
              </a:rPr>
              <a:t>s</a:t>
            </a:r>
            <a:r>
              <a:rPr lang="en-US" sz="3200" i="1" baseline="-25000" dirty="0" err="1">
                <a:latin typeface="+mn-lt"/>
              </a:rPr>
              <a:t>i,j</a:t>
            </a:r>
            <a:r>
              <a:rPr lang="en-US" sz="3200" dirty="0">
                <a:latin typeface="+mn-lt"/>
              </a:rPr>
              <a:t>   </a:t>
            </a:r>
            <a:r>
              <a:rPr lang="en-US" sz="3200" i="1" dirty="0">
                <a:latin typeface="+mn-lt"/>
              </a:rPr>
              <a:t>←</a:t>
            </a:r>
            <a:r>
              <a:rPr lang="en-US" sz="3200" dirty="0">
                <a:latin typeface="+mn-lt"/>
              </a:rPr>
              <a:t> max{ </a:t>
            </a:r>
            <a:r>
              <a:rPr lang="en-US" sz="3200" i="1" dirty="0">
                <a:solidFill>
                  <a:srgbClr val="00B050"/>
                </a:solidFill>
                <a:latin typeface="+mn-lt"/>
              </a:rPr>
              <a:t>s</a:t>
            </a:r>
            <a:r>
              <a:rPr lang="en-US" sz="3200" i="1" baseline="-25000" dirty="0">
                <a:solidFill>
                  <a:srgbClr val="00B050"/>
                </a:solidFill>
                <a:latin typeface="+mn-lt"/>
              </a:rPr>
              <a:t>i-1,j</a:t>
            </a:r>
            <a:r>
              <a:rPr lang="en-US" sz="3200" i="1" dirty="0">
                <a:solidFill>
                  <a:srgbClr val="00B050"/>
                </a:solidFill>
                <a:latin typeface="+mn-lt"/>
              </a:rPr>
              <a:t>+0</a:t>
            </a:r>
            <a:endParaRPr lang="en-US" sz="3200" dirty="0">
              <a:solidFill>
                <a:srgbClr val="00B050"/>
              </a:solidFill>
              <a:latin typeface="+mn-lt"/>
            </a:endParaRPr>
          </a:p>
          <a:p>
            <a:r>
              <a:rPr lang="en-US" sz="3200" i="1" dirty="0">
                <a:latin typeface="+mn-lt"/>
              </a:rPr>
              <a:t>                                            </a:t>
            </a:r>
            <a:r>
              <a:rPr lang="en-US" sz="3200" i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200" i="1" baseline="-25000" dirty="0">
                <a:solidFill>
                  <a:srgbClr val="FF0000"/>
                </a:solidFill>
                <a:latin typeface="+mn-lt"/>
              </a:rPr>
              <a:t>i-1,j-1</a:t>
            </a:r>
            <a:r>
              <a:rPr lang="en-US" sz="3200" i="1" dirty="0">
                <a:solidFill>
                  <a:srgbClr val="FF0000"/>
                </a:solidFill>
                <a:latin typeface="+mn-lt"/>
              </a:rPr>
              <a:t>+1,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if</a:t>
            </a:r>
            <a:r>
              <a:rPr lang="en-US" sz="3200" i="1" dirty="0">
                <a:solidFill>
                  <a:srgbClr val="FF0000"/>
                </a:solidFill>
                <a:latin typeface="+mn-lt"/>
              </a:rPr>
              <a:t> v</a:t>
            </a:r>
            <a:r>
              <a:rPr lang="en-US" sz="3200" i="1" baseline="-25000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3200" i="1" dirty="0">
                <a:solidFill>
                  <a:srgbClr val="FF0000"/>
                </a:solidFill>
                <a:latin typeface="+mn-lt"/>
              </a:rPr>
              <a:t>=</a:t>
            </a:r>
            <a:r>
              <a:rPr lang="en-US" sz="3200" i="1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sz="3200" i="1" baseline="-25000" dirty="0" err="1">
                <a:solidFill>
                  <a:srgbClr val="FF0000"/>
                </a:solidFill>
                <a:latin typeface="+mn-lt"/>
              </a:rPr>
              <a:t>j</a:t>
            </a:r>
            <a:endParaRPr lang="en-US" sz="3200" i="1" baseline="-25000" dirty="0">
              <a:solidFill>
                <a:srgbClr val="FF0000"/>
              </a:solidFill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r>
              <a:rPr lang="en-US" sz="3200" i="1" dirty="0">
                <a:latin typeface="+mn-lt"/>
              </a:rPr>
              <a:t>                                       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“→”,</a:t>
            </a:r>
            <a:r>
              <a:rPr lang="en-US" sz="32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if</a:t>
            </a:r>
            <a:r>
              <a:rPr lang="en-US" sz="32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+mn-lt"/>
              </a:rPr>
              <a:t>s</a:t>
            </a:r>
            <a:r>
              <a:rPr lang="en-US" sz="3200" i="1" baseline="-25000" dirty="0" err="1">
                <a:solidFill>
                  <a:srgbClr val="0000FF"/>
                </a:solidFill>
                <a:latin typeface="+mn-lt"/>
              </a:rPr>
              <a:t>i,j</a:t>
            </a:r>
            <a:r>
              <a:rPr lang="en-US" sz="3200" i="1" dirty="0">
                <a:solidFill>
                  <a:srgbClr val="0000FF"/>
                </a:solidFill>
                <a:latin typeface="+mn-lt"/>
              </a:rPr>
              <a:t>=s</a:t>
            </a:r>
            <a:r>
              <a:rPr lang="en-US" sz="3200" i="1" baseline="-25000" dirty="0">
                <a:solidFill>
                  <a:srgbClr val="0000FF"/>
                </a:solidFill>
                <a:latin typeface="+mn-lt"/>
              </a:rPr>
              <a:t>i,j-1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  <a:p>
            <a:r>
              <a:rPr lang="en-US" sz="3200" i="1" dirty="0">
                <a:latin typeface="+mn-lt"/>
              </a:rPr>
              <a:t>          </a:t>
            </a:r>
            <a:r>
              <a:rPr lang="en-US" sz="3200" i="1" dirty="0" err="1">
                <a:latin typeface="+mn-lt"/>
              </a:rPr>
              <a:t>backtrack</a:t>
            </a:r>
            <a:r>
              <a:rPr lang="en-US" sz="3200" i="1" baseline="-25000" dirty="0" err="1">
                <a:latin typeface="+mn-lt"/>
              </a:rPr>
              <a:t>i,j</a:t>
            </a:r>
            <a:r>
              <a:rPr lang="en-US" sz="3200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←  </a:t>
            </a:r>
            <a:r>
              <a:rPr lang="en-US" sz="3200" dirty="0">
                <a:latin typeface="+mn-lt"/>
              </a:rPr>
              <a:t>{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“↓",</a:t>
            </a:r>
            <a:r>
              <a:rPr lang="en-US" sz="3200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if</a:t>
            </a:r>
            <a:r>
              <a:rPr lang="en-US" sz="3200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+mn-lt"/>
              </a:rPr>
              <a:t>s</a:t>
            </a:r>
            <a:r>
              <a:rPr lang="en-US" sz="3200" i="1" baseline="-25000" dirty="0" err="1">
                <a:solidFill>
                  <a:srgbClr val="00B050"/>
                </a:solidFill>
                <a:latin typeface="+mn-lt"/>
              </a:rPr>
              <a:t>i,j</a:t>
            </a:r>
            <a:r>
              <a:rPr lang="en-US" sz="3200" i="1" dirty="0">
                <a:solidFill>
                  <a:srgbClr val="00B050"/>
                </a:solidFill>
                <a:latin typeface="+mn-lt"/>
              </a:rPr>
              <a:t>=s</a:t>
            </a:r>
            <a:r>
              <a:rPr lang="en-US" sz="3200" i="1" baseline="-25000" dirty="0">
                <a:solidFill>
                  <a:srgbClr val="00B050"/>
                </a:solidFill>
                <a:latin typeface="+mn-lt"/>
              </a:rPr>
              <a:t>i-1,j</a:t>
            </a:r>
            <a:endParaRPr lang="en-US" sz="3200" dirty="0">
              <a:solidFill>
                <a:srgbClr val="00B050"/>
              </a:solidFill>
              <a:latin typeface="+mn-lt"/>
            </a:endParaRPr>
          </a:p>
          <a:p>
            <a:r>
              <a:rPr lang="en-US" sz="3200" i="1" dirty="0">
                <a:latin typeface="+mn-lt"/>
              </a:rPr>
              <a:t>                                      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“↘”, if </a:t>
            </a:r>
            <a:r>
              <a:rPr lang="en-US" sz="3200" i="1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3200" i="1" baseline="-25000" dirty="0" err="1">
                <a:solidFill>
                  <a:srgbClr val="FF0000"/>
                </a:solidFill>
                <a:latin typeface="+mn-lt"/>
              </a:rPr>
              <a:t>i,j</a:t>
            </a:r>
            <a:r>
              <a:rPr lang="en-US" sz="3200" i="1" dirty="0">
                <a:solidFill>
                  <a:srgbClr val="FF0000"/>
                </a:solidFill>
                <a:latin typeface="+mn-lt"/>
              </a:rPr>
              <a:t>=s</a:t>
            </a:r>
            <a:r>
              <a:rPr lang="en-US" sz="3200" i="1" baseline="-25000" dirty="0">
                <a:solidFill>
                  <a:srgbClr val="FF0000"/>
                </a:solidFill>
                <a:latin typeface="+mn-lt"/>
              </a:rPr>
              <a:t>i-1,j-1</a:t>
            </a:r>
            <a:r>
              <a:rPr lang="en-US" sz="3200" i="1" dirty="0">
                <a:solidFill>
                  <a:srgbClr val="FF0000"/>
                </a:solidFill>
                <a:latin typeface="+mn-lt"/>
              </a:rPr>
              <a:t>+1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r>
              <a:rPr lang="en-US" sz="3200" dirty="0">
                <a:latin typeface="+mn-lt"/>
              </a:rPr>
              <a:t>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F4267-61F0-D244-846F-269F613C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731734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88" name="Straight Arrow Connector 87"/>
          <p:cNvCxnSpPr>
            <a:stCxn id="63" idx="6"/>
            <a:endCxn id="6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6"/>
            <a:endCxn id="6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5" idx="6"/>
            <a:endCxn id="6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6" idx="6"/>
            <a:endCxn id="6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4"/>
            <a:endCxn id="7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4"/>
            <a:endCxn id="7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3" idx="4"/>
            <a:endCxn id="6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8" idx="6"/>
            <a:endCxn id="6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1" idx="6"/>
            <a:endCxn id="7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8" idx="4"/>
            <a:endCxn id="7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9" idx="4"/>
            <a:endCxn id="7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4" idx="6"/>
            <a:endCxn id="7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5" idx="6"/>
            <a:endCxn id="7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6" idx="6"/>
            <a:endCxn id="7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3" idx="4"/>
            <a:endCxn id="7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4" idx="4"/>
            <a:endCxn id="7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5" idx="4"/>
            <a:endCxn id="8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7" idx="4"/>
            <a:endCxn id="8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8" idx="4"/>
            <a:endCxn id="8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9" idx="4"/>
            <a:endCxn id="8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4"/>
            <a:endCxn id="8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5" idx="6"/>
            <a:endCxn id="8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6" idx="6"/>
            <a:endCxn id="8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583502" y="46823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911676" y="488025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32524" y="47056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559648" y="48446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587036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569663" y="179769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918390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7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231709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571843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277472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583468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976847" y="20012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201976" y="46397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221316" y="5967835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22276" y="198673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7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546375" y="329454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17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534205" y="465429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534750" y="596639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857850" y="198813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13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86005" y="331404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872745" y="4653756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876806" y="5967342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197480" y="19886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202631" y="330888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203176" y="4653756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202631" y="596272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34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949690"/>
            <a:ext cx="1876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Why did we store the </a:t>
            </a:r>
            <a:r>
              <a:rPr lang="en-US" sz="2400" b="1" dirty="0">
                <a:latin typeface="+mn-lt"/>
              </a:rPr>
              <a:t>backtracking pointers?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358AA-8A31-AB43-8BCC-E5ABE800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410455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1848868" y="625255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75992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03116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30240" y="61381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57364" y="613093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48868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175992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03116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0240" y="194093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57364" y="1940217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848868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175992" y="32673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03116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30240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57364" y="326806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48868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75992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503116" y="459518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830240" y="459518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57364" y="4594465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855781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175992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503116" y="592014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30240" y="5922309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57364" y="5922309"/>
            <a:ext cx="600971" cy="600971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cxnSp>
        <p:nvCxnSpPr>
          <p:cNvPr id="88" name="Straight Arrow Connector 87"/>
          <p:cNvCxnSpPr>
            <a:stCxn id="63" idx="6"/>
            <a:endCxn id="64" idx="2"/>
          </p:cNvCxnSpPr>
          <p:nvPr/>
        </p:nvCxnSpPr>
        <p:spPr>
          <a:xfrm flipV="1">
            <a:off x="2449839" y="914299"/>
            <a:ext cx="726153" cy="11442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6"/>
            <a:endCxn id="65" idx="2"/>
          </p:cNvCxnSpPr>
          <p:nvPr/>
        </p:nvCxnSpPr>
        <p:spPr>
          <a:xfrm>
            <a:off x="3776963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5" idx="6"/>
            <a:endCxn id="66" idx="2"/>
          </p:cNvCxnSpPr>
          <p:nvPr/>
        </p:nvCxnSpPr>
        <p:spPr>
          <a:xfrm>
            <a:off x="5104087" y="914299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6" idx="6"/>
            <a:endCxn id="67" idx="2"/>
          </p:cNvCxnSpPr>
          <p:nvPr/>
        </p:nvCxnSpPr>
        <p:spPr>
          <a:xfrm flipV="1">
            <a:off x="6431211" y="913579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4"/>
            <a:endCxn id="71" idx="0"/>
          </p:cNvCxnSpPr>
          <p:nvPr/>
        </p:nvCxnSpPr>
        <p:spPr>
          <a:xfrm>
            <a:off x="6130726" y="1214784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4"/>
            <a:endCxn id="70" idx="0"/>
          </p:cNvCxnSpPr>
          <p:nvPr/>
        </p:nvCxnSpPr>
        <p:spPr>
          <a:xfrm>
            <a:off x="4803602" y="1214784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3" idx="4"/>
            <a:endCxn id="68" idx="0"/>
          </p:cNvCxnSpPr>
          <p:nvPr/>
        </p:nvCxnSpPr>
        <p:spPr>
          <a:xfrm>
            <a:off x="2149354" y="1226226"/>
            <a:ext cx="0" cy="714711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8" idx="6"/>
            <a:endCxn id="69" idx="2"/>
          </p:cNvCxnSpPr>
          <p:nvPr/>
        </p:nvCxnSpPr>
        <p:spPr>
          <a:xfrm flipV="1">
            <a:off x="2449839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1" idx="6"/>
            <a:endCxn id="72" idx="2"/>
          </p:cNvCxnSpPr>
          <p:nvPr/>
        </p:nvCxnSpPr>
        <p:spPr>
          <a:xfrm flipV="1">
            <a:off x="6431211" y="2240703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8" idx="4"/>
            <a:endCxn id="73" idx="0"/>
          </p:cNvCxnSpPr>
          <p:nvPr/>
        </p:nvCxnSpPr>
        <p:spPr>
          <a:xfrm>
            <a:off x="2149354" y="2541908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9" idx="4"/>
            <a:endCxn id="74" idx="0"/>
          </p:cNvCxnSpPr>
          <p:nvPr/>
        </p:nvCxnSpPr>
        <p:spPr>
          <a:xfrm>
            <a:off x="3476478" y="2541188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4" idx="6"/>
            <a:endCxn id="75" idx="2"/>
          </p:cNvCxnSpPr>
          <p:nvPr/>
        </p:nvCxnSpPr>
        <p:spPr>
          <a:xfrm>
            <a:off x="3776963" y="3567827"/>
            <a:ext cx="726153" cy="72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5" idx="6"/>
            <a:endCxn id="76" idx="2"/>
          </p:cNvCxnSpPr>
          <p:nvPr/>
        </p:nvCxnSpPr>
        <p:spPr>
          <a:xfrm>
            <a:off x="5104087" y="3568547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6" idx="6"/>
            <a:endCxn id="77" idx="2"/>
          </p:cNvCxnSpPr>
          <p:nvPr/>
        </p:nvCxnSpPr>
        <p:spPr>
          <a:xfrm>
            <a:off x="6431211" y="3568547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3" idx="4"/>
            <a:endCxn id="78" idx="0"/>
          </p:cNvCxnSpPr>
          <p:nvPr/>
        </p:nvCxnSpPr>
        <p:spPr>
          <a:xfrm>
            <a:off x="2149354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4" idx="4"/>
            <a:endCxn id="79" idx="0"/>
          </p:cNvCxnSpPr>
          <p:nvPr/>
        </p:nvCxnSpPr>
        <p:spPr>
          <a:xfrm>
            <a:off x="3476478" y="3868312"/>
            <a:ext cx="0" cy="72615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5" idx="4"/>
            <a:endCxn id="80" idx="0"/>
          </p:cNvCxnSpPr>
          <p:nvPr/>
        </p:nvCxnSpPr>
        <p:spPr>
          <a:xfrm>
            <a:off x="4803602" y="3869032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1" idx="0"/>
          </p:cNvCxnSpPr>
          <p:nvPr/>
        </p:nvCxnSpPr>
        <p:spPr>
          <a:xfrm>
            <a:off x="6130726" y="3869032"/>
            <a:ext cx="0" cy="72615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7" idx="4"/>
            <a:endCxn id="82" idx="0"/>
          </p:cNvCxnSpPr>
          <p:nvPr/>
        </p:nvCxnSpPr>
        <p:spPr>
          <a:xfrm>
            <a:off x="7457850" y="3869032"/>
            <a:ext cx="0" cy="72543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8" idx="4"/>
            <a:endCxn id="83" idx="0"/>
          </p:cNvCxnSpPr>
          <p:nvPr/>
        </p:nvCxnSpPr>
        <p:spPr>
          <a:xfrm>
            <a:off x="2149354" y="5195436"/>
            <a:ext cx="6913" cy="72687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9" idx="4"/>
            <a:endCxn id="84" idx="0"/>
          </p:cNvCxnSpPr>
          <p:nvPr/>
        </p:nvCxnSpPr>
        <p:spPr>
          <a:xfrm>
            <a:off x="3476478" y="5195436"/>
            <a:ext cx="0" cy="724713"/>
          </a:xfrm>
          <a:prstGeom prst="straightConnector1">
            <a:avLst/>
          </a:prstGeom>
          <a:ln w="57150" cmpd="sng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4"/>
            <a:endCxn id="85" idx="0"/>
          </p:cNvCxnSpPr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5" idx="6"/>
            <a:endCxn id="86" idx="2"/>
          </p:cNvCxnSpPr>
          <p:nvPr/>
        </p:nvCxnSpPr>
        <p:spPr>
          <a:xfrm>
            <a:off x="5104087" y="6220635"/>
            <a:ext cx="726153" cy="216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6" idx="6"/>
            <a:endCxn id="87" idx="2"/>
          </p:cNvCxnSpPr>
          <p:nvPr/>
        </p:nvCxnSpPr>
        <p:spPr>
          <a:xfrm>
            <a:off x="6431211" y="6222795"/>
            <a:ext cx="726153" cy="0"/>
          </a:xfrm>
          <a:prstGeom prst="straightConnector1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21664" y="12605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96123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768999" y="126051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114751" y="26014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41875" y="260324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145484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54071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76899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08319" y="39303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399539" y="392857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45484" y="523372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583502" y="46823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911676" y="488025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32524" y="47056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559648" y="48446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587036" y="1795356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569663" y="179769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918390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7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231709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571843" y="3122480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277472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583468" y="5779062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54071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68999" y="5238704"/>
            <a:ext cx="2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970626" y="65513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976847" y="200121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77392" y="332712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77937" y="4653036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76696" y="5997904"/>
            <a:ext cx="57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95634" y="672544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307823" y="199659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220387" y="332250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201976" y="46397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14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221316" y="5967835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635536" y="655668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22276" y="1986730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7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546375" y="329454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17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534205" y="465429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534750" y="596639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961361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857850" y="198813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13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86005" y="3314040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872745" y="4653756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876806" y="5967342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290278" y="65620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197480" y="198866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202631" y="3308888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203176" y="4653756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202631" y="5962724"/>
            <a:ext cx="60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34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5104087" y="4895671"/>
            <a:ext cx="72615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949690"/>
            <a:ext cx="1876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What is the optimal alignment path?  </a:t>
            </a:r>
            <a:endParaRPr lang="en-US" sz="2800" b="1" dirty="0">
              <a:latin typeface="+mn-lt"/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430019" y="6223604"/>
            <a:ext cx="726153" cy="0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107004" y="6221677"/>
            <a:ext cx="726153" cy="0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3776962" y="3574620"/>
            <a:ext cx="726153" cy="0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449838" y="2242325"/>
            <a:ext cx="726153" cy="0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4803602" y="5196156"/>
            <a:ext cx="0" cy="723993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4803601" y="3874469"/>
            <a:ext cx="0" cy="723993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3473121" y="2561030"/>
            <a:ext cx="0" cy="723993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2155009" y="1220154"/>
            <a:ext cx="0" cy="723993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8D86E-625D-E048-B934-E401B7AE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5999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now?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LGYTCMFPV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ELHIVQKETYTAPDEIAHYI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EHG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TYIKLT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FHTIVNTASFAFDANFES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RLIVLGGEKIIPI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VIAFRKMY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HTE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ATIGA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VSAGDFARA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QLIVCPNEVKMDPASLYAII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KYD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TIFEAT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VIPLMEYI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YEQKLDISQ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QILIVGSDSCSME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FKTLVSRF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STIRIV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ACIDS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ASSWEIYAP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TVVCIDYYTTIDIKALEAVF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QHH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RGAMLP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LKQCLVSA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PTMISS</a:t>
            </a:r>
            <a:r>
              <a:rPr lang="en-US" sz="105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EILFAAGDRLSSQ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AILARRAV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SGV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05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05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NTVLS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4495800"/>
            <a:ext cx="2836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19 conservative columns!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B04B0-12C5-A34F-9231-31D15420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104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39222" y="524997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96459" y="518647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52109" y="518647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809347" y="518647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39222" y="1275885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96459" y="1275885"/>
            <a:ext cx="207963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52109" y="1275885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09347" y="1275885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39222" y="2033122"/>
            <a:ext cx="207962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6459" y="2033122"/>
            <a:ext cx="207963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52109" y="2033122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809347" y="2033122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39222" y="2788772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96459" y="2788772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52109" y="2790360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09347" y="2790360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539222" y="3550772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296459" y="3544422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053697" y="3544422"/>
            <a:ext cx="207962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5810934" y="3544422"/>
            <a:ext cx="207963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539222" y="4300072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296459" y="4300072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053697" y="4300072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810934" y="4300072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539222" y="5057310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296459" y="5057310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053697" y="5057310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810934" y="5057310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539222" y="5814547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296459" y="5814547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53697" y="5814547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810934" y="5814547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566584" y="523410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7323822" y="517060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8081059" y="517060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8836709" y="517060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566584" y="1274297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323822" y="1274297"/>
            <a:ext cx="207962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8081059" y="1274297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8836709" y="1274297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566584" y="2031535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7323822" y="2031535"/>
            <a:ext cx="207962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8081059" y="2031535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8836709" y="2031535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566584" y="2788772"/>
            <a:ext cx="207963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323822" y="2788772"/>
            <a:ext cx="207962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8081059" y="2788772"/>
            <a:ext cx="207963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8836709" y="2788772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6571347" y="3552360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7326997" y="3546010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8084234" y="3546010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0" name="Oval 269"/>
          <p:cNvSpPr/>
          <p:nvPr/>
        </p:nvSpPr>
        <p:spPr>
          <a:xfrm>
            <a:off x="8841472" y="3546010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571347" y="4303247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326997" y="4303247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8084234" y="4303247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8841472" y="4303247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6571347" y="5060485"/>
            <a:ext cx="207962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7326997" y="5060485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8084234" y="5060485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8841472" y="5060485"/>
            <a:ext cx="209550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6571347" y="5816135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7326997" y="5816135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8084234" y="5817722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8841472" y="5817722"/>
            <a:ext cx="209550" cy="2079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4" name="TextBox 333"/>
          <p:cNvSpPr txBox="1"/>
          <p:nvPr/>
        </p:nvSpPr>
        <p:spPr>
          <a:xfrm>
            <a:off x="3813859" y="-25866"/>
            <a:ext cx="430213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A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4561572" y="-25866"/>
            <a:ext cx="430212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5326747" y="-25866"/>
            <a:ext cx="431800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C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6036359" y="-25866"/>
            <a:ext cx="431800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G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6841222" y="-25866"/>
            <a:ext cx="431800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7615922" y="-25866"/>
            <a:ext cx="431800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C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8352522" y="-25866"/>
            <a:ext cx="430212" cy="5857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C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3161397" y="631360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A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3161397" y="1390185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3161397" y="2168060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G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3161397" y="2926885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3161397" y="3647610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3161397" y="4417547"/>
            <a:ext cx="43021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A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3161397" y="5187485"/>
            <a:ext cx="430212" cy="5857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T</a:t>
            </a:r>
          </a:p>
        </p:txBody>
      </p:sp>
      <p:grpSp>
        <p:nvGrpSpPr>
          <p:cNvPr id="44112" name="Group 8"/>
          <p:cNvGrpSpPr>
            <a:grpSpLocks/>
          </p:cNvGrpSpPr>
          <p:nvPr/>
        </p:nvGrpSpPr>
        <p:grpSpPr bwMode="auto">
          <a:xfrm>
            <a:off x="3643997" y="621835"/>
            <a:ext cx="5302250" cy="5300662"/>
            <a:chOff x="1648760" y="576453"/>
            <a:chExt cx="5302779" cy="5299724"/>
          </a:xfrm>
        </p:grpSpPr>
        <p:cxnSp>
          <p:nvCxnSpPr>
            <p:cNvPr id="45" name="Straight Arrow Connector 44"/>
            <p:cNvCxnSpPr>
              <a:stCxn id="12" idx="6"/>
              <a:endCxn id="21" idx="2"/>
            </p:cNvCxnSpPr>
            <p:nvPr/>
          </p:nvCxnSpPr>
          <p:spPr>
            <a:xfrm flipV="1">
              <a:off x="1753545" y="578040"/>
              <a:ext cx="547742" cy="634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1" idx="6"/>
              <a:endCxn id="22" idx="2"/>
            </p:cNvCxnSpPr>
            <p:nvPr/>
          </p:nvCxnSpPr>
          <p:spPr>
            <a:xfrm>
              <a:off x="2510858" y="578040"/>
              <a:ext cx="547743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2" idx="6"/>
              <a:endCxn id="23" idx="2"/>
            </p:cNvCxnSpPr>
            <p:nvPr/>
          </p:nvCxnSpPr>
          <p:spPr>
            <a:xfrm>
              <a:off x="3266583" y="578040"/>
              <a:ext cx="54933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023897" y="578040"/>
              <a:ext cx="547742" cy="634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676424" y="689145"/>
              <a:ext cx="0" cy="54124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3" idx="4"/>
              <a:endCxn id="28" idx="0"/>
            </p:cNvCxnSpPr>
            <p:nvPr/>
          </p:nvCxnSpPr>
          <p:spPr>
            <a:xfrm>
              <a:off x="3919111" y="682796"/>
              <a:ext cx="0" cy="54759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2" idx="4"/>
              <a:endCxn id="27" idx="0"/>
            </p:cNvCxnSpPr>
            <p:nvPr/>
          </p:nvCxnSpPr>
          <p:spPr>
            <a:xfrm>
              <a:off x="3163386" y="682796"/>
              <a:ext cx="0" cy="54759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1" idx="4"/>
              <a:endCxn id="26" idx="0"/>
            </p:cNvCxnSpPr>
            <p:nvPr/>
          </p:nvCxnSpPr>
          <p:spPr>
            <a:xfrm>
              <a:off x="2406073" y="682796"/>
              <a:ext cx="0" cy="54759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2" idx="4"/>
              <a:endCxn id="25" idx="0"/>
            </p:cNvCxnSpPr>
            <p:nvPr/>
          </p:nvCxnSpPr>
          <p:spPr>
            <a:xfrm>
              <a:off x="1648760" y="689145"/>
              <a:ext cx="0" cy="54124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5" idx="6"/>
              <a:endCxn id="26" idx="2"/>
            </p:cNvCxnSpPr>
            <p:nvPr/>
          </p:nvCxnSpPr>
          <p:spPr>
            <a:xfrm flipV="1">
              <a:off x="1753545" y="1333556"/>
              <a:ext cx="547742" cy="15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6" idx="6"/>
              <a:endCxn id="27" idx="2"/>
            </p:cNvCxnSpPr>
            <p:nvPr/>
          </p:nvCxnSpPr>
          <p:spPr>
            <a:xfrm>
              <a:off x="2510858" y="1333556"/>
              <a:ext cx="547743" cy="15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7" idx="6"/>
              <a:endCxn id="28" idx="2"/>
            </p:cNvCxnSpPr>
            <p:nvPr/>
          </p:nvCxnSpPr>
          <p:spPr>
            <a:xfrm>
              <a:off x="3266583" y="1335144"/>
              <a:ext cx="54933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8" idx="6"/>
              <a:endCxn id="190" idx="2"/>
            </p:cNvCxnSpPr>
            <p:nvPr/>
          </p:nvCxnSpPr>
          <p:spPr>
            <a:xfrm flipV="1">
              <a:off x="4023897" y="1333556"/>
              <a:ext cx="547742" cy="15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5" idx="4"/>
              <a:endCxn id="30" idx="0"/>
            </p:cNvCxnSpPr>
            <p:nvPr/>
          </p:nvCxnSpPr>
          <p:spPr>
            <a:xfrm>
              <a:off x="1648760" y="1439900"/>
              <a:ext cx="0" cy="54759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6" idx="4"/>
              <a:endCxn id="31" idx="0"/>
            </p:cNvCxnSpPr>
            <p:nvPr/>
          </p:nvCxnSpPr>
          <p:spPr>
            <a:xfrm>
              <a:off x="2406073" y="1438312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7" idx="4"/>
              <a:endCxn id="32" idx="0"/>
            </p:cNvCxnSpPr>
            <p:nvPr/>
          </p:nvCxnSpPr>
          <p:spPr>
            <a:xfrm>
              <a:off x="3163386" y="1439900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8" idx="4"/>
              <a:endCxn id="33" idx="0"/>
            </p:cNvCxnSpPr>
            <p:nvPr/>
          </p:nvCxnSpPr>
          <p:spPr>
            <a:xfrm>
              <a:off x="3919111" y="1439900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0" idx="6"/>
              <a:endCxn id="31" idx="2"/>
            </p:cNvCxnSpPr>
            <p:nvPr/>
          </p:nvCxnSpPr>
          <p:spPr>
            <a:xfrm flipV="1">
              <a:off x="1753545" y="2090660"/>
              <a:ext cx="547742" cy="15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1" idx="6"/>
              <a:endCxn id="32" idx="2"/>
            </p:cNvCxnSpPr>
            <p:nvPr/>
          </p:nvCxnSpPr>
          <p:spPr>
            <a:xfrm>
              <a:off x="2510858" y="2090660"/>
              <a:ext cx="547743" cy="158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2" idx="6"/>
              <a:endCxn id="33" idx="2"/>
            </p:cNvCxnSpPr>
            <p:nvPr/>
          </p:nvCxnSpPr>
          <p:spPr>
            <a:xfrm>
              <a:off x="3266583" y="2092247"/>
              <a:ext cx="549330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33" idx="6"/>
              <a:endCxn id="195" idx="2"/>
            </p:cNvCxnSpPr>
            <p:nvPr/>
          </p:nvCxnSpPr>
          <p:spPr>
            <a:xfrm flipV="1">
              <a:off x="4023897" y="2090660"/>
              <a:ext cx="547742" cy="158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0" idx="4"/>
              <a:endCxn id="35" idx="0"/>
            </p:cNvCxnSpPr>
            <p:nvPr/>
          </p:nvCxnSpPr>
          <p:spPr>
            <a:xfrm>
              <a:off x="1648760" y="2195416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31" idx="4"/>
              <a:endCxn id="36" idx="0"/>
            </p:cNvCxnSpPr>
            <p:nvPr/>
          </p:nvCxnSpPr>
          <p:spPr>
            <a:xfrm>
              <a:off x="2406073" y="2195416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32" idx="4"/>
              <a:endCxn id="37" idx="0"/>
            </p:cNvCxnSpPr>
            <p:nvPr/>
          </p:nvCxnSpPr>
          <p:spPr>
            <a:xfrm>
              <a:off x="3163386" y="2195416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33" idx="4"/>
              <a:endCxn id="38" idx="0"/>
            </p:cNvCxnSpPr>
            <p:nvPr/>
          </p:nvCxnSpPr>
          <p:spPr>
            <a:xfrm>
              <a:off x="3919111" y="2195416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76424" y="2195416"/>
              <a:ext cx="0" cy="54917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35" idx="6"/>
              <a:endCxn id="36" idx="2"/>
            </p:cNvCxnSpPr>
            <p:nvPr/>
          </p:nvCxnSpPr>
          <p:spPr>
            <a:xfrm>
              <a:off x="1753545" y="2847763"/>
              <a:ext cx="547742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36" idx="6"/>
              <a:endCxn id="37" idx="2"/>
            </p:cNvCxnSpPr>
            <p:nvPr/>
          </p:nvCxnSpPr>
          <p:spPr>
            <a:xfrm>
              <a:off x="2510858" y="2847763"/>
              <a:ext cx="547743" cy="15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37" idx="6"/>
            </p:cNvCxnSpPr>
            <p:nvPr/>
          </p:nvCxnSpPr>
          <p:spPr>
            <a:xfrm>
              <a:off x="3266583" y="2849351"/>
              <a:ext cx="54933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38" idx="6"/>
            </p:cNvCxnSpPr>
            <p:nvPr/>
          </p:nvCxnSpPr>
          <p:spPr>
            <a:xfrm flipV="1">
              <a:off x="4023897" y="2847763"/>
              <a:ext cx="547742" cy="15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35" idx="4"/>
            </p:cNvCxnSpPr>
            <p:nvPr/>
          </p:nvCxnSpPr>
          <p:spPr>
            <a:xfrm>
              <a:off x="1648760" y="2952519"/>
              <a:ext cx="3175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36" idx="4"/>
            </p:cNvCxnSpPr>
            <p:nvPr/>
          </p:nvCxnSpPr>
          <p:spPr>
            <a:xfrm>
              <a:off x="2406073" y="2952519"/>
              <a:ext cx="0" cy="54759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37" idx="4"/>
            </p:cNvCxnSpPr>
            <p:nvPr/>
          </p:nvCxnSpPr>
          <p:spPr>
            <a:xfrm>
              <a:off x="3163386" y="2952519"/>
              <a:ext cx="0" cy="54759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8" idx="4"/>
            </p:cNvCxnSpPr>
            <p:nvPr/>
          </p:nvCxnSpPr>
          <p:spPr>
            <a:xfrm>
              <a:off x="3919111" y="2952519"/>
              <a:ext cx="0" cy="54759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676424" y="2952519"/>
              <a:ext cx="0" cy="54917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756721" y="3604867"/>
              <a:ext cx="544566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2510858" y="3604867"/>
              <a:ext cx="547743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3266583" y="3604867"/>
              <a:ext cx="549330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4023897" y="3604867"/>
              <a:ext cx="547742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95" idx="6"/>
              <a:endCxn id="104" idx="2"/>
            </p:cNvCxnSpPr>
            <p:nvPr/>
          </p:nvCxnSpPr>
          <p:spPr>
            <a:xfrm flipV="1">
              <a:off x="1753545" y="3603279"/>
              <a:ext cx="547742" cy="6349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04" idx="6"/>
              <a:endCxn id="105" idx="2"/>
            </p:cNvCxnSpPr>
            <p:nvPr/>
          </p:nvCxnSpPr>
          <p:spPr>
            <a:xfrm>
              <a:off x="2510858" y="3603279"/>
              <a:ext cx="547743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05" idx="6"/>
              <a:endCxn id="106" idx="2"/>
            </p:cNvCxnSpPr>
            <p:nvPr/>
          </p:nvCxnSpPr>
          <p:spPr>
            <a:xfrm>
              <a:off x="3268172" y="3603279"/>
              <a:ext cx="54774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4023897" y="3601693"/>
              <a:ext cx="549330" cy="7936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4676424" y="3712798"/>
              <a:ext cx="0" cy="54124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06" idx="4"/>
              <a:endCxn id="111" idx="0"/>
            </p:cNvCxnSpPr>
            <p:nvPr/>
          </p:nvCxnSpPr>
          <p:spPr>
            <a:xfrm>
              <a:off x="3920699" y="3706449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05" idx="4"/>
              <a:endCxn id="110" idx="0"/>
            </p:cNvCxnSpPr>
            <p:nvPr/>
          </p:nvCxnSpPr>
          <p:spPr>
            <a:xfrm>
              <a:off x="3163386" y="3706449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04" idx="4"/>
              <a:endCxn id="109" idx="0"/>
            </p:cNvCxnSpPr>
            <p:nvPr/>
          </p:nvCxnSpPr>
          <p:spPr>
            <a:xfrm>
              <a:off x="2406073" y="3706449"/>
              <a:ext cx="0" cy="54759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5" idx="4"/>
              <a:endCxn id="108" idx="0"/>
            </p:cNvCxnSpPr>
            <p:nvPr/>
          </p:nvCxnSpPr>
          <p:spPr>
            <a:xfrm>
              <a:off x="1648760" y="3712798"/>
              <a:ext cx="0" cy="54282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08" idx="6"/>
              <a:endCxn id="109" idx="2"/>
            </p:cNvCxnSpPr>
            <p:nvPr/>
          </p:nvCxnSpPr>
          <p:spPr>
            <a:xfrm flipV="1">
              <a:off x="1753545" y="4358796"/>
              <a:ext cx="547742" cy="15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09" idx="6"/>
              <a:endCxn id="110" idx="2"/>
            </p:cNvCxnSpPr>
            <p:nvPr/>
          </p:nvCxnSpPr>
          <p:spPr>
            <a:xfrm>
              <a:off x="2510858" y="4358796"/>
              <a:ext cx="547743" cy="15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10" idx="6"/>
              <a:endCxn id="111" idx="2"/>
            </p:cNvCxnSpPr>
            <p:nvPr/>
          </p:nvCxnSpPr>
          <p:spPr>
            <a:xfrm>
              <a:off x="3268172" y="4360383"/>
              <a:ext cx="54774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11" idx="6"/>
            </p:cNvCxnSpPr>
            <p:nvPr/>
          </p:nvCxnSpPr>
          <p:spPr>
            <a:xfrm flipV="1">
              <a:off x="4023897" y="4358796"/>
              <a:ext cx="549330" cy="15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08" idx="4"/>
              <a:endCxn id="113" idx="0"/>
            </p:cNvCxnSpPr>
            <p:nvPr/>
          </p:nvCxnSpPr>
          <p:spPr>
            <a:xfrm>
              <a:off x="1648760" y="4463552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09" idx="4"/>
              <a:endCxn id="114" idx="0"/>
            </p:cNvCxnSpPr>
            <p:nvPr/>
          </p:nvCxnSpPr>
          <p:spPr>
            <a:xfrm>
              <a:off x="2406073" y="4463552"/>
              <a:ext cx="0" cy="54759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10" idx="4"/>
              <a:endCxn id="115" idx="0"/>
            </p:cNvCxnSpPr>
            <p:nvPr/>
          </p:nvCxnSpPr>
          <p:spPr>
            <a:xfrm>
              <a:off x="3163386" y="4463552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11" idx="4"/>
              <a:endCxn id="116" idx="0"/>
            </p:cNvCxnSpPr>
            <p:nvPr/>
          </p:nvCxnSpPr>
          <p:spPr>
            <a:xfrm>
              <a:off x="3920699" y="4463552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13" idx="6"/>
              <a:endCxn id="114" idx="2"/>
            </p:cNvCxnSpPr>
            <p:nvPr/>
          </p:nvCxnSpPr>
          <p:spPr>
            <a:xfrm flipV="1">
              <a:off x="1753545" y="5115900"/>
              <a:ext cx="547742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14" idx="6"/>
              <a:endCxn id="115" idx="2"/>
            </p:cNvCxnSpPr>
            <p:nvPr/>
          </p:nvCxnSpPr>
          <p:spPr>
            <a:xfrm>
              <a:off x="2510858" y="5115900"/>
              <a:ext cx="547743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15" idx="6"/>
              <a:endCxn id="116" idx="2"/>
            </p:cNvCxnSpPr>
            <p:nvPr/>
          </p:nvCxnSpPr>
          <p:spPr>
            <a:xfrm>
              <a:off x="3268172" y="5115900"/>
              <a:ext cx="54774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16" idx="6"/>
            </p:cNvCxnSpPr>
            <p:nvPr/>
          </p:nvCxnSpPr>
          <p:spPr>
            <a:xfrm>
              <a:off x="4023897" y="5115900"/>
              <a:ext cx="549330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13" idx="4"/>
              <a:endCxn id="118" idx="0"/>
            </p:cNvCxnSpPr>
            <p:nvPr/>
          </p:nvCxnSpPr>
          <p:spPr>
            <a:xfrm>
              <a:off x="1648760" y="5220656"/>
              <a:ext cx="0" cy="54759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14" idx="4"/>
              <a:endCxn id="119" idx="0"/>
            </p:cNvCxnSpPr>
            <p:nvPr/>
          </p:nvCxnSpPr>
          <p:spPr>
            <a:xfrm>
              <a:off x="2406073" y="5220656"/>
              <a:ext cx="0" cy="54759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15" idx="4"/>
              <a:endCxn id="120" idx="0"/>
            </p:cNvCxnSpPr>
            <p:nvPr/>
          </p:nvCxnSpPr>
          <p:spPr>
            <a:xfrm>
              <a:off x="3163386" y="5220656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16" idx="4"/>
              <a:endCxn id="121" idx="0"/>
            </p:cNvCxnSpPr>
            <p:nvPr/>
          </p:nvCxnSpPr>
          <p:spPr>
            <a:xfrm>
              <a:off x="3920699" y="5220656"/>
              <a:ext cx="0" cy="54917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4676424" y="5220656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118" idx="6"/>
              <a:endCxn id="119" idx="2"/>
            </p:cNvCxnSpPr>
            <p:nvPr/>
          </p:nvCxnSpPr>
          <p:spPr>
            <a:xfrm>
              <a:off x="1753545" y="5873003"/>
              <a:ext cx="547742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19" idx="6"/>
              <a:endCxn id="120" idx="2"/>
            </p:cNvCxnSpPr>
            <p:nvPr/>
          </p:nvCxnSpPr>
          <p:spPr>
            <a:xfrm>
              <a:off x="2510858" y="5873003"/>
              <a:ext cx="547743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20" idx="6"/>
              <a:endCxn id="121" idx="2"/>
            </p:cNvCxnSpPr>
            <p:nvPr/>
          </p:nvCxnSpPr>
          <p:spPr>
            <a:xfrm>
              <a:off x="3268172" y="5873003"/>
              <a:ext cx="54774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21" idx="6"/>
            </p:cNvCxnSpPr>
            <p:nvPr/>
          </p:nvCxnSpPr>
          <p:spPr>
            <a:xfrm flipV="1">
              <a:off x="4023897" y="5873003"/>
              <a:ext cx="549330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177" idx="6"/>
              <a:endCxn id="186" idx="2"/>
            </p:cNvCxnSpPr>
            <p:nvPr/>
          </p:nvCxnSpPr>
          <p:spPr>
            <a:xfrm flipV="1">
              <a:off x="4781209" y="576453"/>
              <a:ext cx="547743" cy="634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186" idx="6"/>
              <a:endCxn id="187" idx="2"/>
            </p:cNvCxnSpPr>
            <p:nvPr/>
          </p:nvCxnSpPr>
          <p:spPr>
            <a:xfrm>
              <a:off x="5536935" y="576453"/>
              <a:ext cx="54933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187" idx="6"/>
              <a:endCxn id="188" idx="2"/>
            </p:cNvCxnSpPr>
            <p:nvPr/>
          </p:nvCxnSpPr>
          <p:spPr>
            <a:xfrm>
              <a:off x="6294248" y="576453"/>
              <a:ext cx="54774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88" idx="4"/>
              <a:endCxn id="193" idx="0"/>
            </p:cNvCxnSpPr>
            <p:nvPr/>
          </p:nvCxnSpPr>
          <p:spPr>
            <a:xfrm>
              <a:off x="6946776" y="681209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87" idx="4"/>
              <a:endCxn id="192" idx="0"/>
            </p:cNvCxnSpPr>
            <p:nvPr/>
          </p:nvCxnSpPr>
          <p:spPr>
            <a:xfrm>
              <a:off x="6189463" y="681209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86" idx="4"/>
              <a:endCxn id="191" idx="0"/>
            </p:cNvCxnSpPr>
            <p:nvPr/>
          </p:nvCxnSpPr>
          <p:spPr>
            <a:xfrm>
              <a:off x="5433738" y="681209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177" idx="4"/>
              <a:endCxn id="190" idx="0"/>
            </p:cNvCxnSpPr>
            <p:nvPr/>
          </p:nvCxnSpPr>
          <p:spPr>
            <a:xfrm>
              <a:off x="4676424" y="687558"/>
              <a:ext cx="0" cy="54124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190" idx="6"/>
              <a:endCxn id="191" idx="2"/>
            </p:cNvCxnSpPr>
            <p:nvPr/>
          </p:nvCxnSpPr>
          <p:spPr>
            <a:xfrm flipV="1">
              <a:off x="4781209" y="1333556"/>
              <a:ext cx="547743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1" idx="6"/>
              <a:endCxn id="192" idx="2"/>
            </p:cNvCxnSpPr>
            <p:nvPr/>
          </p:nvCxnSpPr>
          <p:spPr>
            <a:xfrm>
              <a:off x="5536935" y="1333556"/>
              <a:ext cx="54933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stCxn id="192" idx="6"/>
              <a:endCxn id="193" idx="2"/>
            </p:cNvCxnSpPr>
            <p:nvPr/>
          </p:nvCxnSpPr>
          <p:spPr>
            <a:xfrm>
              <a:off x="6294248" y="1333556"/>
              <a:ext cx="54774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0" idx="4"/>
              <a:endCxn id="195" idx="0"/>
            </p:cNvCxnSpPr>
            <p:nvPr/>
          </p:nvCxnSpPr>
          <p:spPr>
            <a:xfrm>
              <a:off x="4676424" y="1438312"/>
              <a:ext cx="0" cy="54759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191" idx="4"/>
              <a:endCxn id="196" idx="0"/>
            </p:cNvCxnSpPr>
            <p:nvPr/>
          </p:nvCxnSpPr>
          <p:spPr>
            <a:xfrm>
              <a:off x="5433738" y="1436726"/>
              <a:ext cx="0" cy="54917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192" idx="4"/>
              <a:endCxn id="197" idx="0"/>
            </p:cNvCxnSpPr>
            <p:nvPr/>
          </p:nvCxnSpPr>
          <p:spPr>
            <a:xfrm>
              <a:off x="6189463" y="1438312"/>
              <a:ext cx="0" cy="54759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193" idx="4"/>
              <a:endCxn id="198" idx="0"/>
            </p:cNvCxnSpPr>
            <p:nvPr/>
          </p:nvCxnSpPr>
          <p:spPr>
            <a:xfrm>
              <a:off x="6946776" y="1438312"/>
              <a:ext cx="0" cy="54759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195" idx="6"/>
              <a:endCxn id="196" idx="2"/>
            </p:cNvCxnSpPr>
            <p:nvPr/>
          </p:nvCxnSpPr>
          <p:spPr>
            <a:xfrm flipV="1">
              <a:off x="4781209" y="2090660"/>
              <a:ext cx="547743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196" idx="6"/>
              <a:endCxn id="197" idx="2"/>
            </p:cNvCxnSpPr>
            <p:nvPr/>
          </p:nvCxnSpPr>
          <p:spPr>
            <a:xfrm>
              <a:off x="5536935" y="2090660"/>
              <a:ext cx="54933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197" idx="6"/>
              <a:endCxn id="198" idx="2"/>
            </p:cNvCxnSpPr>
            <p:nvPr/>
          </p:nvCxnSpPr>
          <p:spPr>
            <a:xfrm>
              <a:off x="6294248" y="2090660"/>
              <a:ext cx="54774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195" idx="4"/>
              <a:endCxn id="200" idx="0"/>
            </p:cNvCxnSpPr>
            <p:nvPr/>
          </p:nvCxnSpPr>
          <p:spPr>
            <a:xfrm>
              <a:off x="4676424" y="2195416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196" idx="4"/>
              <a:endCxn id="201" idx="0"/>
            </p:cNvCxnSpPr>
            <p:nvPr/>
          </p:nvCxnSpPr>
          <p:spPr>
            <a:xfrm>
              <a:off x="5433738" y="2193829"/>
              <a:ext cx="0" cy="54917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stCxn id="197" idx="4"/>
              <a:endCxn id="202" idx="0"/>
            </p:cNvCxnSpPr>
            <p:nvPr/>
          </p:nvCxnSpPr>
          <p:spPr>
            <a:xfrm>
              <a:off x="6189463" y="2195416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stCxn id="198" idx="4"/>
              <a:endCxn id="203" idx="0"/>
            </p:cNvCxnSpPr>
            <p:nvPr/>
          </p:nvCxnSpPr>
          <p:spPr>
            <a:xfrm>
              <a:off x="6946776" y="2195416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200" idx="6"/>
              <a:endCxn id="201" idx="2"/>
            </p:cNvCxnSpPr>
            <p:nvPr/>
          </p:nvCxnSpPr>
          <p:spPr>
            <a:xfrm>
              <a:off x="4781209" y="2846176"/>
              <a:ext cx="547743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>
              <a:stCxn id="201" idx="6"/>
              <a:endCxn id="202" idx="2"/>
            </p:cNvCxnSpPr>
            <p:nvPr/>
          </p:nvCxnSpPr>
          <p:spPr>
            <a:xfrm>
              <a:off x="5536935" y="2846176"/>
              <a:ext cx="549330" cy="158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02" idx="6"/>
            </p:cNvCxnSpPr>
            <p:nvPr/>
          </p:nvCxnSpPr>
          <p:spPr>
            <a:xfrm>
              <a:off x="6294248" y="2847763"/>
              <a:ext cx="54774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200" idx="4"/>
            </p:cNvCxnSpPr>
            <p:nvPr/>
          </p:nvCxnSpPr>
          <p:spPr>
            <a:xfrm>
              <a:off x="4676424" y="2950933"/>
              <a:ext cx="3175" cy="549178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stCxn id="201" idx="4"/>
            </p:cNvCxnSpPr>
            <p:nvPr/>
          </p:nvCxnSpPr>
          <p:spPr>
            <a:xfrm>
              <a:off x="5433738" y="2950933"/>
              <a:ext cx="0" cy="54759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02" idx="4"/>
            </p:cNvCxnSpPr>
            <p:nvPr/>
          </p:nvCxnSpPr>
          <p:spPr>
            <a:xfrm>
              <a:off x="6189463" y="2952519"/>
              <a:ext cx="0" cy="546003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stCxn id="203" idx="4"/>
            </p:cNvCxnSpPr>
            <p:nvPr/>
          </p:nvCxnSpPr>
          <p:spPr>
            <a:xfrm>
              <a:off x="6946776" y="2952519"/>
              <a:ext cx="0" cy="546003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4784385" y="3603279"/>
              <a:ext cx="544567" cy="15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>
              <a:off x="5536935" y="3603279"/>
              <a:ext cx="549330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>
              <a:off x="6294248" y="3603279"/>
              <a:ext cx="547742" cy="158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259" idx="6"/>
              <a:endCxn id="268" idx="2"/>
            </p:cNvCxnSpPr>
            <p:nvPr/>
          </p:nvCxnSpPr>
          <p:spPr>
            <a:xfrm flipV="1">
              <a:off x="4784385" y="3604867"/>
              <a:ext cx="549330" cy="6349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268" idx="6"/>
              <a:endCxn id="269" idx="2"/>
            </p:cNvCxnSpPr>
            <p:nvPr/>
          </p:nvCxnSpPr>
          <p:spPr>
            <a:xfrm>
              <a:off x="5541698" y="3604867"/>
              <a:ext cx="547742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>
              <a:stCxn id="269" idx="6"/>
              <a:endCxn id="270" idx="2"/>
            </p:cNvCxnSpPr>
            <p:nvPr/>
          </p:nvCxnSpPr>
          <p:spPr>
            <a:xfrm>
              <a:off x="6299011" y="3604867"/>
              <a:ext cx="547743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>
              <a:stCxn id="270" idx="4"/>
              <a:endCxn id="275" idx="0"/>
            </p:cNvCxnSpPr>
            <p:nvPr/>
          </p:nvCxnSpPr>
          <p:spPr>
            <a:xfrm>
              <a:off x="6951539" y="3709623"/>
              <a:ext cx="0" cy="54759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>
              <a:stCxn id="269" idx="4"/>
              <a:endCxn id="274" idx="0"/>
            </p:cNvCxnSpPr>
            <p:nvPr/>
          </p:nvCxnSpPr>
          <p:spPr>
            <a:xfrm>
              <a:off x="6194225" y="3709623"/>
              <a:ext cx="0" cy="54759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268" idx="4"/>
              <a:endCxn id="273" idx="0"/>
            </p:cNvCxnSpPr>
            <p:nvPr/>
          </p:nvCxnSpPr>
          <p:spPr>
            <a:xfrm>
              <a:off x="5436913" y="3709623"/>
              <a:ext cx="0" cy="54759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>
              <a:stCxn id="259" idx="4"/>
              <a:endCxn id="272" idx="0"/>
            </p:cNvCxnSpPr>
            <p:nvPr/>
          </p:nvCxnSpPr>
          <p:spPr>
            <a:xfrm>
              <a:off x="4681188" y="3715972"/>
              <a:ext cx="0" cy="54124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272" idx="6"/>
              <a:endCxn id="273" idx="2"/>
            </p:cNvCxnSpPr>
            <p:nvPr/>
          </p:nvCxnSpPr>
          <p:spPr>
            <a:xfrm flipV="1">
              <a:off x="4784385" y="4361970"/>
              <a:ext cx="549330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273" idx="6"/>
              <a:endCxn id="274" idx="2"/>
            </p:cNvCxnSpPr>
            <p:nvPr/>
          </p:nvCxnSpPr>
          <p:spPr>
            <a:xfrm>
              <a:off x="5541698" y="4361970"/>
              <a:ext cx="547742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274" idx="6"/>
              <a:endCxn id="275" idx="2"/>
            </p:cNvCxnSpPr>
            <p:nvPr/>
          </p:nvCxnSpPr>
          <p:spPr>
            <a:xfrm>
              <a:off x="6299011" y="4361970"/>
              <a:ext cx="547743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272" idx="4"/>
              <a:endCxn id="277" idx="0"/>
            </p:cNvCxnSpPr>
            <p:nvPr/>
          </p:nvCxnSpPr>
          <p:spPr>
            <a:xfrm>
              <a:off x="4681188" y="4466726"/>
              <a:ext cx="0" cy="54759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273" idx="4"/>
              <a:endCxn id="278" idx="0"/>
            </p:cNvCxnSpPr>
            <p:nvPr/>
          </p:nvCxnSpPr>
          <p:spPr>
            <a:xfrm>
              <a:off x="5436913" y="4466726"/>
              <a:ext cx="0" cy="547591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274" idx="4"/>
              <a:endCxn id="279" idx="0"/>
            </p:cNvCxnSpPr>
            <p:nvPr/>
          </p:nvCxnSpPr>
          <p:spPr>
            <a:xfrm>
              <a:off x="6194225" y="4466726"/>
              <a:ext cx="0" cy="547591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275" idx="4"/>
              <a:endCxn id="280" idx="0"/>
            </p:cNvCxnSpPr>
            <p:nvPr/>
          </p:nvCxnSpPr>
          <p:spPr>
            <a:xfrm>
              <a:off x="6951539" y="4466726"/>
              <a:ext cx="0" cy="547591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277" idx="6"/>
              <a:endCxn id="278" idx="2"/>
            </p:cNvCxnSpPr>
            <p:nvPr/>
          </p:nvCxnSpPr>
          <p:spPr>
            <a:xfrm flipV="1">
              <a:off x="4784385" y="5119074"/>
              <a:ext cx="549330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stCxn id="278" idx="6"/>
              <a:endCxn id="279" idx="2"/>
            </p:cNvCxnSpPr>
            <p:nvPr/>
          </p:nvCxnSpPr>
          <p:spPr>
            <a:xfrm>
              <a:off x="5541698" y="5119074"/>
              <a:ext cx="547742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>
              <a:stCxn id="279" idx="6"/>
              <a:endCxn id="280" idx="2"/>
            </p:cNvCxnSpPr>
            <p:nvPr/>
          </p:nvCxnSpPr>
          <p:spPr>
            <a:xfrm>
              <a:off x="6299011" y="5119074"/>
              <a:ext cx="547743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277" idx="4"/>
              <a:endCxn id="282" idx="0"/>
            </p:cNvCxnSpPr>
            <p:nvPr/>
          </p:nvCxnSpPr>
          <p:spPr>
            <a:xfrm>
              <a:off x="4681188" y="5223830"/>
              <a:ext cx="0" cy="54759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>
              <a:stCxn id="278" idx="4"/>
              <a:endCxn id="283" idx="0"/>
            </p:cNvCxnSpPr>
            <p:nvPr/>
          </p:nvCxnSpPr>
          <p:spPr>
            <a:xfrm>
              <a:off x="5436913" y="5223830"/>
              <a:ext cx="0" cy="54759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>
              <a:stCxn id="279" idx="4"/>
              <a:endCxn id="284" idx="0"/>
            </p:cNvCxnSpPr>
            <p:nvPr/>
          </p:nvCxnSpPr>
          <p:spPr>
            <a:xfrm>
              <a:off x="6194225" y="5223830"/>
              <a:ext cx="0" cy="54759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280" idx="4"/>
              <a:endCxn id="285" idx="0"/>
            </p:cNvCxnSpPr>
            <p:nvPr/>
          </p:nvCxnSpPr>
          <p:spPr>
            <a:xfrm>
              <a:off x="6951539" y="5223830"/>
              <a:ext cx="0" cy="54759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>
              <a:stCxn id="282" idx="6"/>
              <a:endCxn id="283" idx="2"/>
            </p:cNvCxnSpPr>
            <p:nvPr/>
          </p:nvCxnSpPr>
          <p:spPr>
            <a:xfrm>
              <a:off x="4784385" y="5876177"/>
              <a:ext cx="549330" cy="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283" idx="6"/>
              <a:endCxn id="284" idx="2"/>
            </p:cNvCxnSpPr>
            <p:nvPr/>
          </p:nvCxnSpPr>
          <p:spPr>
            <a:xfrm>
              <a:off x="5541698" y="5876177"/>
              <a:ext cx="547742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>
              <a:stCxn id="284" idx="6"/>
              <a:endCxn id="285" idx="2"/>
            </p:cNvCxnSpPr>
            <p:nvPr/>
          </p:nvCxnSpPr>
          <p:spPr>
            <a:xfrm>
              <a:off x="6299011" y="5876177"/>
              <a:ext cx="547743" cy="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" idx="5"/>
              <a:endCxn id="26" idx="1"/>
            </p:cNvCxnSpPr>
            <p:nvPr/>
          </p:nvCxnSpPr>
          <p:spPr>
            <a:xfrm>
              <a:off x="1723379" y="657401"/>
              <a:ext cx="608074" cy="603143"/>
            </a:xfrm>
            <a:prstGeom prst="straightConnector1">
              <a:avLst/>
            </a:prstGeom>
            <a:ln w="444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>
              <a:stCxn id="21" idx="5"/>
              <a:endCxn id="27" idx="1"/>
            </p:cNvCxnSpPr>
            <p:nvPr/>
          </p:nvCxnSpPr>
          <p:spPr>
            <a:xfrm>
              <a:off x="2479105" y="651052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>
              <a:stCxn id="22" idx="5"/>
              <a:endCxn id="28" idx="1"/>
            </p:cNvCxnSpPr>
            <p:nvPr/>
          </p:nvCxnSpPr>
          <p:spPr>
            <a:xfrm>
              <a:off x="3236418" y="651052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23" idx="5"/>
              <a:endCxn id="190" idx="1"/>
            </p:cNvCxnSpPr>
            <p:nvPr/>
          </p:nvCxnSpPr>
          <p:spPr>
            <a:xfrm>
              <a:off x="3993731" y="651052"/>
              <a:ext cx="608074" cy="60790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>
              <a:stCxn id="177" idx="5"/>
              <a:endCxn id="191" idx="1"/>
            </p:cNvCxnSpPr>
            <p:nvPr/>
          </p:nvCxnSpPr>
          <p:spPr>
            <a:xfrm>
              <a:off x="4749456" y="657401"/>
              <a:ext cx="609661" cy="60155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>
              <a:stCxn id="186" idx="5"/>
              <a:endCxn id="192" idx="1"/>
            </p:cNvCxnSpPr>
            <p:nvPr/>
          </p:nvCxnSpPr>
          <p:spPr>
            <a:xfrm>
              <a:off x="5506770" y="651052"/>
              <a:ext cx="609661" cy="60790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>
              <a:stCxn id="187" idx="5"/>
              <a:endCxn id="193" idx="1"/>
            </p:cNvCxnSpPr>
            <p:nvPr/>
          </p:nvCxnSpPr>
          <p:spPr>
            <a:xfrm>
              <a:off x="6264082" y="651052"/>
              <a:ext cx="609661" cy="607905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25" idx="5"/>
              <a:endCxn id="31" idx="1"/>
            </p:cNvCxnSpPr>
            <p:nvPr/>
          </p:nvCxnSpPr>
          <p:spPr>
            <a:xfrm>
              <a:off x="1723379" y="1408156"/>
              <a:ext cx="608074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>
              <a:stCxn id="26" idx="5"/>
              <a:endCxn id="32" idx="1"/>
            </p:cNvCxnSpPr>
            <p:nvPr/>
          </p:nvCxnSpPr>
          <p:spPr>
            <a:xfrm>
              <a:off x="2479105" y="1408156"/>
              <a:ext cx="609661" cy="609492"/>
            </a:xfrm>
            <a:prstGeom prst="straightConnector1">
              <a:avLst/>
            </a:prstGeom>
            <a:ln w="444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>
              <a:stCxn id="27" idx="5"/>
              <a:endCxn id="33" idx="1"/>
            </p:cNvCxnSpPr>
            <p:nvPr/>
          </p:nvCxnSpPr>
          <p:spPr>
            <a:xfrm>
              <a:off x="3236418" y="1408156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>
              <a:stCxn id="28" idx="5"/>
              <a:endCxn id="195" idx="1"/>
            </p:cNvCxnSpPr>
            <p:nvPr/>
          </p:nvCxnSpPr>
          <p:spPr>
            <a:xfrm>
              <a:off x="3993731" y="1408156"/>
              <a:ext cx="608074" cy="607904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>
              <a:stCxn id="190" idx="5"/>
              <a:endCxn id="196" idx="1"/>
            </p:cNvCxnSpPr>
            <p:nvPr/>
          </p:nvCxnSpPr>
          <p:spPr>
            <a:xfrm>
              <a:off x="4749456" y="1406568"/>
              <a:ext cx="609661" cy="609492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91" idx="5"/>
              <a:endCxn id="197" idx="1"/>
            </p:cNvCxnSpPr>
            <p:nvPr/>
          </p:nvCxnSpPr>
          <p:spPr>
            <a:xfrm>
              <a:off x="5506770" y="1406568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>
              <a:stCxn id="192" idx="5"/>
              <a:endCxn id="198" idx="1"/>
            </p:cNvCxnSpPr>
            <p:nvPr/>
          </p:nvCxnSpPr>
          <p:spPr>
            <a:xfrm>
              <a:off x="6264082" y="1406568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>
              <a:stCxn id="30" idx="5"/>
              <a:endCxn id="36" idx="1"/>
            </p:cNvCxnSpPr>
            <p:nvPr/>
          </p:nvCxnSpPr>
          <p:spPr>
            <a:xfrm>
              <a:off x="1723379" y="2165259"/>
              <a:ext cx="608074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>
              <a:stCxn id="31" idx="5"/>
              <a:endCxn id="37" idx="1"/>
            </p:cNvCxnSpPr>
            <p:nvPr/>
          </p:nvCxnSpPr>
          <p:spPr>
            <a:xfrm>
              <a:off x="2479105" y="2165259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>
              <a:stCxn id="32" idx="5"/>
              <a:endCxn id="38" idx="1"/>
            </p:cNvCxnSpPr>
            <p:nvPr/>
          </p:nvCxnSpPr>
          <p:spPr>
            <a:xfrm>
              <a:off x="3236418" y="2165259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>
              <a:stCxn id="33" idx="5"/>
              <a:endCxn id="200" idx="1"/>
            </p:cNvCxnSpPr>
            <p:nvPr/>
          </p:nvCxnSpPr>
          <p:spPr>
            <a:xfrm>
              <a:off x="3993731" y="2165259"/>
              <a:ext cx="608074" cy="607905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>
              <a:stCxn id="195" idx="5"/>
              <a:endCxn id="201" idx="1"/>
            </p:cNvCxnSpPr>
            <p:nvPr/>
          </p:nvCxnSpPr>
          <p:spPr>
            <a:xfrm>
              <a:off x="4749456" y="2163672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>
              <a:stCxn id="196" idx="5"/>
              <a:endCxn id="202" idx="1"/>
            </p:cNvCxnSpPr>
            <p:nvPr/>
          </p:nvCxnSpPr>
          <p:spPr>
            <a:xfrm>
              <a:off x="5506770" y="2163672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>
              <a:stCxn id="197" idx="5"/>
              <a:endCxn id="203" idx="1"/>
            </p:cNvCxnSpPr>
            <p:nvPr/>
          </p:nvCxnSpPr>
          <p:spPr>
            <a:xfrm>
              <a:off x="6264082" y="2163672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>
              <a:stCxn id="35" idx="5"/>
              <a:endCxn id="104" idx="1"/>
            </p:cNvCxnSpPr>
            <p:nvPr/>
          </p:nvCxnSpPr>
          <p:spPr>
            <a:xfrm>
              <a:off x="1723379" y="2922363"/>
              <a:ext cx="609661" cy="60631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>
              <a:stCxn id="36" idx="5"/>
              <a:endCxn id="105" idx="1"/>
            </p:cNvCxnSpPr>
            <p:nvPr/>
          </p:nvCxnSpPr>
          <p:spPr>
            <a:xfrm>
              <a:off x="2479105" y="2922363"/>
              <a:ext cx="609661" cy="606318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>
              <a:stCxn id="37" idx="5"/>
              <a:endCxn id="106" idx="1"/>
            </p:cNvCxnSpPr>
            <p:nvPr/>
          </p:nvCxnSpPr>
          <p:spPr>
            <a:xfrm>
              <a:off x="3236418" y="2922363"/>
              <a:ext cx="609661" cy="606318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38" idx="5"/>
              <a:endCxn id="259" idx="1"/>
            </p:cNvCxnSpPr>
            <p:nvPr/>
          </p:nvCxnSpPr>
          <p:spPr>
            <a:xfrm>
              <a:off x="3993731" y="2922363"/>
              <a:ext cx="612836" cy="615841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>
              <a:stCxn id="200" idx="5"/>
              <a:endCxn id="268" idx="1"/>
            </p:cNvCxnSpPr>
            <p:nvPr/>
          </p:nvCxnSpPr>
          <p:spPr>
            <a:xfrm>
              <a:off x="4749456" y="2920775"/>
              <a:ext cx="614424" cy="61108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>
              <a:stCxn id="201" idx="5"/>
              <a:endCxn id="269" idx="1"/>
            </p:cNvCxnSpPr>
            <p:nvPr/>
          </p:nvCxnSpPr>
          <p:spPr>
            <a:xfrm>
              <a:off x="5506770" y="2920775"/>
              <a:ext cx="614423" cy="61108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>
              <a:stCxn id="202" idx="5"/>
              <a:endCxn id="270" idx="1"/>
            </p:cNvCxnSpPr>
            <p:nvPr/>
          </p:nvCxnSpPr>
          <p:spPr>
            <a:xfrm>
              <a:off x="6264082" y="2920775"/>
              <a:ext cx="612836" cy="61108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>
              <a:stCxn id="95" idx="5"/>
              <a:endCxn id="109" idx="1"/>
            </p:cNvCxnSpPr>
            <p:nvPr/>
          </p:nvCxnSpPr>
          <p:spPr>
            <a:xfrm>
              <a:off x="1723379" y="3682640"/>
              <a:ext cx="609661" cy="603143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104" idx="5"/>
              <a:endCxn id="110" idx="1"/>
            </p:cNvCxnSpPr>
            <p:nvPr/>
          </p:nvCxnSpPr>
          <p:spPr>
            <a:xfrm>
              <a:off x="2480693" y="3676291"/>
              <a:ext cx="608073" cy="609492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>
              <a:stCxn id="105" idx="5"/>
              <a:endCxn id="111" idx="1"/>
            </p:cNvCxnSpPr>
            <p:nvPr/>
          </p:nvCxnSpPr>
          <p:spPr>
            <a:xfrm>
              <a:off x="3236418" y="3676291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106" idx="5"/>
              <a:endCxn id="272" idx="1"/>
            </p:cNvCxnSpPr>
            <p:nvPr/>
          </p:nvCxnSpPr>
          <p:spPr>
            <a:xfrm>
              <a:off x="3993731" y="3676291"/>
              <a:ext cx="612836" cy="61266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/>
            <p:cNvCxnSpPr>
              <a:stCxn id="259" idx="5"/>
              <a:endCxn id="273" idx="1"/>
            </p:cNvCxnSpPr>
            <p:nvPr/>
          </p:nvCxnSpPr>
          <p:spPr>
            <a:xfrm>
              <a:off x="4754220" y="3685815"/>
              <a:ext cx="609661" cy="601557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>
              <a:stCxn id="268" idx="5"/>
              <a:endCxn id="274" idx="1"/>
            </p:cNvCxnSpPr>
            <p:nvPr/>
          </p:nvCxnSpPr>
          <p:spPr>
            <a:xfrm>
              <a:off x="5511532" y="3679466"/>
              <a:ext cx="609661" cy="609492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/>
            <p:cNvCxnSpPr>
              <a:stCxn id="269" idx="5"/>
              <a:endCxn id="275" idx="1"/>
            </p:cNvCxnSpPr>
            <p:nvPr/>
          </p:nvCxnSpPr>
          <p:spPr>
            <a:xfrm>
              <a:off x="6268846" y="3679466"/>
              <a:ext cx="608073" cy="609492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/>
            <p:cNvCxnSpPr>
              <a:stCxn id="108" idx="5"/>
              <a:endCxn id="114" idx="1"/>
            </p:cNvCxnSpPr>
            <p:nvPr/>
          </p:nvCxnSpPr>
          <p:spPr>
            <a:xfrm>
              <a:off x="1723379" y="4433395"/>
              <a:ext cx="609661" cy="60949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>
              <a:stCxn id="109" idx="5"/>
              <a:endCxn id="115" idx="1"/>
            </p:cNvCxnSpPr>
            <p:nvPr/>
          </p:nvCxnSpPr>
          <p:spPr>
            <a:xfrm>
              <a:off x="2480693" y="4433395"/>
              <a:ext cx="608073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>
              <a:stCxn id="110" idx="5"/>
              <a:endCxn id="116" idx="1"/>
            </p:cNvCxnSpPr>
            <p:nvPr/>
          </p:nvCxnSpPr>
          <p:spPr>
            <a:xfrm>
              <a:off x="3236418" y="4433395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>
              <a:stCxn id="111" idx="5"/>
              <a:endCxn id="277" idx="1"/>
            </p:cNvCxnSpPr>
            <p:nvPr/>
          </p:nvCxnSpPr>
          <p:spPr>
            <a:xfrm>
              <a:off x="3993731" y="4433395"/>
              <a:ext cx="612836" cy="612667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Arrow Connector 446"/>
            <p:cNvCxnSpPr>
              <a:stCxn id="272" idx="5"/>
              <a:endCxn id="278" idx="1"/>
            </p:cNvCxnSpPr>
            <p:nvPr/>
          </p:nvCxnSpPr>
          <p:spPr>
            <a:xfrm>
              <a:off x="4754220" y="4436570"/>
              <a:ext cx="609661" cy="607904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Arrow Connector 448"/>
            <p:cNvCxnSpPr>
              <a:stCxn id="273" idx="5"/>
              <a:endCxn id="279" idx="1"/>
            </p:cNvCxnSpPr>
            <p:nvPr/>
          </p:nvCxnSpPr>
          <p:spPr>
            <a:xfrm>
              <a:off x="5511532" y="4434982"/>
              <a:ext cx="609661" cy="611080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Arrow Connector 450"/>
            <p:cNvCxnSpPr>
              <a:stCxn id="274" idx="5"/>
              <a:endCxn id="280" idx="1"/>
            </p:cNvCxnSpPr>
            <p:nvPr/>
          </p:nvCxnSpPr>
          <p:spPr>
            <a:xfrm>
              <a:off x="6268846" y="4436570"/>
              <a:ext cx="608073" cy="609492"/>
            </a:xfrm>
            <a:prstGeom prst="straightConnector1">
              <a:avLst/>
            </a:prstGeom>
            <a:ln w="57150" cmpd="sng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>
              <a:stCxn id="113" idx="5"/>
              <a:endCxn id="119" idx="1"/>
            </p:cNvCxnSpPr>
            <p:nvPr/>
          </p:nvCxnSpPr>
          <p:spPr>
            <a:xfrm>
              <a:off x="1723379" y="5190498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Arrow Connector 456"/>
            <p:cNvCxnSpPr>
              <a:stCxn id="114" idx="5"/>
              <a:endCxn id="120" idx="1"/>
            </p:cNvCxnSpPr>
            <p:nvPr/>
          </p:nvCxnSpPr>
          <p:spPr>
            <a:xfrm>
              <a:off x="2480693" y="5190498"/>
              <a:ext cx="608073" cy="609492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Arrow Connector 459"/>
            <p:cNvCxnSpPr>
              <a:stCxn id="115" idx="5"/>
              <a:endCxn id="121" idx="1"/>
            </p:cNvCxnSpPr>
            <p:nvPr/>
          </p:nvCxnSpPr>
          <p:spPr>
            <a:xfrm>
              <a:off x="3236418" y="5190498"/>
              <a:ext cx="609661" cy="609492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Arrow Connector 461"/>
            <p:cNvCxnSpPr>
              <a:stCxn id="116" idx="5"/>
              <a:endCxn id="282" idx="1"/>
            </p:cNvCxnSpPr>
            <p:nvPr/>
          </p:nvCxnSpPr>
          <p:spPr>
            <a:xfrm>
              <a:off x="3993731" y="5190498"/>
              <a:ext cx="612836" cy="611080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Arrow Connector 465"/>
            <p:cNvCxnSpPr>
              <a:stCxn id="277" idx="5"/>
              <a:endCxn id="283" idx="1"/>
            </p:cNvCxnSpPr>
            <p:nvPr/>
          </p:nvCxnSpPr>
          <p:spPr>
            <a:xfrm>
              <a:off x="4754220" y="5193673"/>
              <a:ext cx="609661" cy="607905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Arrow Connector 468"/>
            <p:cNvCxnSpPr>
              <a:stCxn id="278" idx="5"/>
              <a:endCxn id="284" idx="1"/>
            </p:cNvCxnSpPr>
            <p:nvPr/>
          </p:nvCxnSpPr>
          <p:spPr>
            <a:xfrm>
              <a:off x="5511532" y="5192086"/>
              <a:ext cx="609661" cy="60949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Arrow Connector 470"/>
            <p:cNvCxnSpPr>
              <a:stCxn id="279" idx="5"/>
              <a:endCxn id="285" idx="1"/>
            </p:cNvCxnSpPr>
            <p:nvPr/>
          </p:nvCxnSpPr>
          <p:spPr>
            <a:xfrm>
              <a:off x="6268846" y="5193673"/>
              <a:ext cx="608073" cy="607905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4" name="Straight Arrow Connector 253"/>
          <p:cNvCxnSpPr/>
          <p:nvPr/>
        </p:nvCxnSpPr>
        <p:spPr>
          <a:xfrm>
            <a:off x="3642409" y="6022510"/>
            <a:ext cx="0" cy="5476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3747184" y="6674972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4502834" y="6674972"/>
            <a:ext cx="54927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5260072" y="6674972"/>
            <a:ext cx="54927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 flipV="1">
            <a:off x="6017309" y="6674972"/>
            <a:ext cx="54768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8187422" y="6025685"/>
            <a:ext cx="0" cy="547687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8944659" y="6025685"/>
            <a:ext cx="0" cy="547687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6777722" y="6678147"/>
            <a:ext cx="54768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>
            <a:off x="7534959" y="6678147"/>
            <a:ext cx="547688" cy="0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8292197" y="6678147"/>
            <a:ext cx="547687" cy="0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4472672" y="5992347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229909" y="5992347"/>
            <a:ext cx="609600" cy="609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5987147" y="5992347"/>
            <a:ext cx="612775" cy="61118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6747559" y="5995522"/>
            <a:ext cx="609600" cy="60801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7504797" y="5995522"/>
            <a:ext cx="609600" cy="609600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3537634" y="6570197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4294872" y="6570197"/>
            <a:ext cx="207962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5052109" y="6571785"/>
            <a:ext cx="207963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5809347" y="6571785"/>
            <a:ext cx="207962" cy="207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6569759" y="6573372"/>
            <a:ext cx="207963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7325409" y="6573372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8082647" y="6573372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8839884" y="6573372"/>
            <a:ext cx="209550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4" name="TextBox 303"/>
          <p:cNvSpPr txBox="1"/>
          <p:nvPr/>
        </p:nvSpPr>
        <p:spPr>
          <a:xfrm>
            <a:off x="3161397" y="5962185"/>
            <a:ext cx="430212" cy="5857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ea typeface="+mn-ea"/>
                <a:cs typeface="Courier"/>
              </a:rPr>
              <a:t>A</a:t>
            </a:r>
          </a:p>
        </p:txBody>
      </p:sp>
      <p:cxnSp>
        <p:nvCxnSpPr>
          <p:cNvPr id="309" name="Straight Arrow Connector 308"/>
          <p:cNvCxnSpPr/>
          <p:nvPr/>
        </p:nvCxnSpPr>
        <p:spPr>
          <a:xfrm>
            <a:off x="4399647" y="6022510"/>
            <a:ext cx="0" cy="5476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5156884" y="6022510"/>
            <a:ext cx="0" cy="54927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>
            <a:off x="5912534" y="6022510"/>
            <a:ext cx="0" cy="54927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6672947" y="6025685"/>
            <a:ext cx="0" cy="5476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>
            <a:off x="7430184" y="6025685"/>
            <a:ext cx="0" cy="547687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8260447" y="5989172"/>
            <a:ext cx="609600" cy="609600"/>
          </a:xfrm>
          <a:prstGeom prst="straightConnector1">
            <a:avLst/>
          </a:prstGeom>
          <a:ln w="57150" cmpd="sng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3726547" y="5997110"/>
            <a:ext cx="609600" cy="608012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-1" y="949690"/>
            <a:ext cx="316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backtracking pointers </a:t>
            </a:r>
            <a:r>
              <a:rPr lang="en-US" sz="2400" dirty="0">
                <a:latin typeface="+mn-lt"/>
              </a:rPr>
              <a:t>for the Longest Common Subsequence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F8FE5-D92A-7C44-B2A4-D5B30F64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9133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4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95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77" grpId="0" animBg="1"/>
      <p:bldP spid="186" grpId="0" animBg="1"/>
      <p:bldP spid="187" grpId="0" animBg="1"/>
      <p:bldP spid="188" grpId="0" animBg="1"/>
      <p:bldP spid="190" grpId="0" animBg="1"/>
      <p:bldP spid="191" grpId="0" animBg="1"/>
      <p:bldP spid="192" grpId="0" animBg="1"/>
      <p:bldP spid="193" grpId="0" animBg="1"/>
      <p:bldP spid="195" grpId="0" animBg="1"/>
      <p:bldP spid="196" grpId="0" animBg="1"/>
      <p:bldP spid="197" grpId="0" animBg="1"/>
      <p:bldP spid="198" grpId="0" animBg="1"/>
      <p:bldP spid="200" grpId="0" animBg="1"/>
      <p:bldP spid="201" grpId="0" animBg="1"/>
      <p:bldP spid="202" grpId="0" animBg="1"/>
      <p:bldP spid="203" grpId="0" animBg="1"/>
      <p:bldP spid="259" grpId="0" animBg="1"/>
      <p:bldP spid="268" grpId="0" animBg="1"/>
      <p:bldP spid="269" grpId="0" animBg="1"/>
      <p:bldP spid="270" grpId="0" animBg="1"/>
      <p:bldP spid="272" grpId="0" animBg="1"/>
      <p:bldP spid="273" grpId="0" animBg="1"/>
      <p:bldP spid="274" grpId="0" animBg="1"/>
      <p:bldP spid="275" grpId="0" animBg="1"/>
      <p:bldP spid="277" grpId="0" animBg="1"/>
      <p:bldP spid="278" grpId="0" animBg="1"/>
      <p:bldP spid="279" grpId="0" animBg="1"/>
      <p:bldP spid="280" grpId="0" animBg="1"/>
      <p:bldP spid="282" grpId="0" animBg="1"/>
      <p:bldP spid="283" grpId="0" animBg="1"/>
      <p:bldP spid="284" grpId="0" animBg="1"/>
      <p:bldP spid="285" grpId="0" animBg="1"/>
      <p:bldP spid="334" grpId="0"/>
      <p:bldP spid="335" grpId="0"/>
      <p:bldP spid="336" grpId="0"/>
      <p:bldP spid="337" grpId="0"/>
      <p:bldP spid="338" grpId="0"/>
      <p:bldP spid="339" grpId="0"/>
      <p:bldP spid="340" grpId="0"/>
      <p:bldP spid="341" grpId="0"/>
      <p:bldP spid="342" grpId="0"/>
      <p:bldP spid="343" grpId="0"/>
      <p:bldP spid="344" grpId="0"/>
      <p:bldP spid="345" grpId="0"/>
      <p:bldP spid="346" grpId="0"/>
      <p:bldP spid="347" grpId="0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5" grpId="0" animBg="1"/>
      <p:bldP spid="296" grpId="0" animBg="1"/>
      <p:bldP spid="30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Using Backtracking Pointers to Compute LCS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487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n-lt"/>
              </a:rPr>
              <a:t>OutputLCS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n-US" sz="2400" b="1" i="1" dirty="0">
                <a:latin typeface="+mn-lt"/>
              </a:rPr>
              <a:t>backtrack, </a:t>
            </a:r>
            <a:r>
              <a:rPr lang="en-US" sz="2400" i="1" dirty="0">
                <a:latin typeface="+mn-lt"/>
              </a:rPr>
              <a:t>v</a:t>
            </a:r>
            <a:r>
              <a:rPr lang="en-US" sz="2400" b="1" i="1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i</a:t>
            </a:r>
            <a:r>
              <a:rPr lang="en-US" sz="2400" i="1" dirty="0">
                <a:latin typeface="+mn-lt"/>
              </a:rPr>
              <a:t>, j</a:t>
            </a:r>
            <a:r>
              <a:rPr lang="en-US" sz="2400" dirty="0">
                <a:latin typeface="+mn-lt"/>
              </a:rPr>
              <a:t>) </a:t>
            </a:r>
          </a:p>
          <a:p>
            <a:r>
              <a:rPr lang="en-US" sz="2400" b="1" dirty="0">
                <a:latin typeface="+mn-lt"/>
              </a:rPr>
              <a:t>   if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= 0 </a:t>
            </a:r>
            <a:r>
              <a:rPr lang="en-US" sz="2400" b="1" dirty="0">
                <a:latin typeface="+mn-lt"/>
              </a:rPr>
              <a:t>or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j</a:t>
            </a:r>
            <a:r>
              <a:rPr lang="en-US" sz="2400" dirty="0">
                <a:latin typeface="+mn-lt"/>
              </a:rPr>
              <a:t> = 0  </a:t>
            </a:r>
          </a:p>
          <a:p>
            <a:r>
              <a:rPr lang="en-US" sz="2400" b="1" dirty="0">
                <a:latin typeface="+mn-lt"/>
              </a:rPr>
              <a:t>      return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   if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backtrack</a:t>
            </a:r>
            <a:r>
              <a:rPr lang="en-US" sz="2400" i="1" baseline="-25000" dirty="0" err="1">
                <a:latin typeface="+mn-lt"/>
              </a:rPr>
              <a:t>i,j</a:t>
            </a:r>
            <a:r>
              <a:rPr lang="en-US" sz="2400" baseline="-25000" dirty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= “→”</a:t>
            </a:r>
          </a:p>
          <a:p>
            <a:r>
              <a:rPr lang="en-US" sz="2400" b="1" dirty="0">
                <a:latin typeface="+mn-lt"/>
              </a:rPr>
              <a:t>         </a:t>
            </a:r>
            <a:r>
              <a:rPr lang="en-US" sz="2400" b="1" dirty="0" err="1">
                <a:solidFill>
                  <a:srgbClr val="0000FF"/>
                </a:solidFill>
                <a:latin typeface="+mn-lt"/>
              </a:rPr>
              <a:t>OutputLCS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+mn-lt"/>
              </a:rPr>
              <a:t>backtrack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, v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, j-1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r>
              <a:rPr lang="en-US" sz="2400" dirty="0">
                <a:latin typeface="+mn-lt"/>
              </a:rPr>
              <a:t>      </a:t>
            </a:r>
            <a:r>
              <a:rPr lang="en-US" sz="2400" b="1" dirty="0">
                <a:latin typeface="+mn-lt"/>
              </a:rPr>
              <a:t>else if </a:t>
            </a:r>
            <a:r>
              <a:rPr lang="en-US" sz="2400" i="1" dirty="0" err="1">
                <a:latin typeface="+mn-lt"/>
              </a:rPr>
              <a:t>backtrack</a:t>
            </a:r>
            <a:r>
              <a:rPr lang="en-US" sz="2400" i="1" baseline="-25000" dirty="0" err="1">
                <a:latin typeface="+mn-lt"/>
              </a:rPr>
              <a:t>i,j</a:t>
            </a:r>
            <a:r>
              <a:rPr lang="en-US" sz="2400" baseline="-25000" dirty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= “↓”</a:t>
            </a:r>
          </a:p>
          <a:p>
            <a:r>
              <a:rPr lang="en-US" sz="2400" b="1" dirty="0">
                <a:latin typeface="+mn-lt"/>
              </a:rPr>
              <a:t>         </a:t>
            </a:r>
            <a:r>
              <a:rPr lang="en-US" sz="2400" b="1" dirty="0" err="1">
                <a:solidFill>
                  <a:srgbClr val="00B050"/>
                </a:solidFill>
                <a:latin typeface="+mn-lt"/>
              </a:rPr>
              <a:t>OutputLCS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00B050"/>
                </a:solidFill>
                <a:latin typeface="+mn-lt"/>
              </a:rPr>
              <a:t>backtrack</a:t>
            </a:r>
            <a:r>
              <a:rPr lang="en-US" sz="2400" i="1" dirty="0">
                <a:solidFill>
                  <a:srgbClr val="00B050"/>
                </a:solidFill>
                <a:latin typeface="+mn-lt"/>
              </a:rPr>
              <a:t>, v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2400" i="1" dirty="0">
                <a:solidFill>
                  <a:srgbClr val="00B050"/>
                </a:solidFill>
                <a:latin typeface="+mn-lt"/>
              </a:rPr>
              <a:t>i-1, j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)</a:t>
            </a:r>
          </a:p>
          <a:p>
            <a:r>
              <a:rPr lang="en-US" sz="2400" dirty="0">
                <a:latin typeface="+mn-lt"/>
              </a:rPr>
              <a:t>      </a:t>
            </a:r>
            <a:r>
              <a:rPr lang="en-US" sz="2400" b="1" dirty="0">
                <a:latin typeface="+mn-lt"/>
              </a:rPr>
              <a:t>else 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        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OutputLCS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backtrack,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i-1, j-1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 </a:t>
            </a:r>
          </a:p>
          <a:p>
            <a:r>
              <a:rPr lang="en-US" sz="2400" dirty="0">
                <a:latin typeface="+mn-lt"/>
              </a:rPr>
              <a:t>         </a:t>
            </a:r>
            <a:r>
              <a:rPr lang="en-US" sz="2400" b="1" dirty="0">
                <a:latin typeface="+mn-lt"/>
              </a:rPr>
              <a:t>output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v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5E24D-FB68-014C-9056-423E709B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977569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914400"/>
            <a:ext cx="4649788" cy="5043487"/>
            <a:chOff x="1782030" y="382980"/>
            <a:chExt cx="4649181" cy="5044008"/>
          </a:xfrm>
        </p:grpSpPr>
        <p:sp>
          <p:nvSpPr>
            <p:cNvPr id="4" name="Oval 3"/>
            <p:cNvSpPr/>
            <p:nvPr/>
          </p:nvSpPr>
          <p:spPr>
            <a:xfrm>
              <a:off x="1848696" y="625892"/>
              <a:ext cx="601584" cy="600137"/>
            </a:xfrm>
            <a:prstGeom prst="ellipse">
              <a:avLst/>
            </a:prstGeom>
            <a:solidFill>
              <a:schemeClr val="bg1">
                <a:alpha val="74902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29627" y="613191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75673" y="1940478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502650" y="1940478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75673" y="3267765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02650" y="3267765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48696" y="4595052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829627" y="4595052"/>
              <a:ext cx="601584" cy="6017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n w="28575">
                  <a:solidFill>
                    <a:schemeClr val="tx1"/>
                  </a:solidFill>
                </a:ln>
                <a:latin typeface="Helvetica"/>
                <a:cs typeface="Helvetica"/>
              </a:endParaRPr>
            </a:p>
          </p:txBody>
        </p:sp>
        <p:cxnSp>
          <p:nvCxnSpPr>
            <p:cNvPr id="12" name="Straight Arrow Connector 11"/>
            <p:cNvCxnSpPr>
              <a:stCxn id="4" idx="5"/>
              <a:endCxn id="6" idx="1"/>
            </p:cNvCxnSpPr>
            <p:nvPr/>
          </p:nvCxnSpPr>
          <p:spPr>
            <a:xfrm>
              <a:off x="2361392" y="1138708"/>
              <a:ext cx="903169" cy="889092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2"/>
            </p:cNvCxnSpPr>
            <p:nvPr/>
          </p:nvCxnSpPr>
          <p:spPr>
            <a:xfrm flipV="1">
              <a:off x="2450281" y="914847"/>
              <a:ext cx="3379346" cy="1905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4"/>
              <a:endCxn id="10" idx="0"/>
            </p:cNvCxnSpPr>
            <p:nvPr/>
          </p:nvCxnSpPr>
          <p:spPr>
            <a:xfrm>
              <a:off x="2148695" y="1226029"/>
              <a:ext cx="0" cy="33690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7" idx="2"/>
            </p:cNvCxnSpPr>
            <p:nvPr/>
          </p:nvCxnSpPr>
          <p:spPr>
            <a:xfrm>
              <a:off x="3777258" y="2240547"/>
              <a:ext cx="72539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4"/>
            </p:cNvCxnSpPr>
            <p:nvPr/>
          </p:nvCxnSpPr>
          <p:spPr>
            <a:xfrm flipV="1">
              <a:off x="3469323" y="2540615"/>
              <a:ext cx="7936" cy="72556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9" idx="0"/>
            </p:cNvCxnSpPr>
            <p:nvPr/>
          </p:nvCxnSpPr>
          <p:spPr>
            <a:xfrm>
              <a:off x="4804235" y="2542203"/>
              <a:ext cx="0" cy="72556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8" idx="6"/>
            </p:cNvCxnSpPr>
            <p:nvPr/>
          </p:nvCxnSpPr>
          <p:spPr>
            <a:xfrm flipH="1" flipV="1">
              <a:off x="3777258" y="3567834"/>
              <a:ext cx="75713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4"/>
              <a:endCxn id="11" idx="0"/>
            </p:cNvCxnSpPr>
            <p:nvPr/>
          </p:nvCxnSpPr>
          <p:spPr>
            <a:xfrm>
              <a:off x="6131212" y="1214916"/>
              <a:ext cx="0" cy="338013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11" idx="2"/>
            </p:cNvCxnSpPr>
            <p:nvPr/>
          </p:nvCxnSpPr>
          <p:spPr>
            <a:xfrm>
              <a:off x="2450281" y="4895121"/>
              <a:ext cx="337934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83"/>
            <p:cNvSpPr txBox="1">
              <a:spLocks noChangeArrowheads="1"/>
            </p:cNvSpPr>
            <p:nvPr/>
          </p:nvSpPr>
          <p:spPr bwMode="auto">
            <a:xfrm>
              <a:off x="1782030" y="2679512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27" name="TextBox 385"/>
            <p:cNvSpPr txBox="1">
              <a:spLocks noChangeArrowheads="1"/>
            </p:cNvSpPr>
            <p:nvPr/>
          </p:nvSpPr>
          <p:spPr bwMode="auto">
            <a:xfrm>
              <a:off x="3928998" y="38298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28" name="TextBox 386"/>
            <p:cNvSpPr txBox="1">
              <a:spLocks noChangeArrowheads="1"/>
            </p:cNvSpPr>
            <p:nvPr/>
          </p:nvSpPr>
          <p:spPr bwMode="auto">
            <a:xfrm>
              <a:off x="5104087" y="346870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9" name="TextBox 388"/>
            <p:cNvSpPr txBox="1">
              <a:spLocks noChangeArrowheads="1"/>
            </p:cNvSpPr>
            <p:nvPr/>
          </p:nvSpPr>
          <p:spPr bwMode="auto">
            <a:xfrm>
              <a:off x="4008684" y="309379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0" name="TextBox 389"/>
            <p:cNvSpPr txBox="1">
              <a:spLocks noChangeArrowheads="1"/>
            </p:cNvSpPr>
            <p:nvPr/>
          </p:nvSpPr>
          <p:spPr bwMode="auto">
            <a:xfrm>
              <a:off x="3469526" y="267951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1" name="TextBox 390"/>
            <p:cNvSpPr txBox="1">
              <a:spLocks noChangeArrowheads="1"/>
            </p:cNvSpPr>
            <p:nvPr/>
          </p:nvSpPr>
          <p:spPr bwMode="auto">
            <a:xfrm>
              <a:off x="6108319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32" name="TextBox 393"/>
            <p:cNvSpPr txBox="1">
              <a:spLocks noChangeArrowheads="1"/>
            </p:cNvSpPr>
            <p:nvPr/>
          </p:nvSpPr>
          <p:spPr bwMode="auto">
            <a:xfrm>
              <a:off x="3025799" y="146704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34" name="TextBox 395"/>
            <p:cNvSpPr txBox="1">
              <a:spLocks noChangeArrowheads="1"/>
            </p:cNvSpPr>
            <p:nvPr/>
          </p:nvSpPr>
          <p:spPr bwMode="auto">
            <a:xfrm>
              <a:off x="4020937" y="49653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007409" y="3750415"/>
              <a:ext cx="911106" cy="96371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33"/>
            <p:cNvSpPr txBox="1">
              <a:spLocks noChangeArrowheads="1"/>
            </p:cNvSpPr>
            <p:nvPr/>
          </p:nvSpPr>
          <p:spPr bwMode="auto">
            <a:xfrm>
              <a:off x="4533634" y="26466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7" name="TextBox 134"/>
            <p:cNvSpPr txBox="1">
              <a:spLocks noChangeArrowheads="1"/>
            </p:cNvSpPr>
            <p:nvPr/>
          </p:nvSpPr>
          <p:spPr bwMode="auto">
            <a:xfrm>
              <a:off x="4036196" y="221784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2270817" y="1136606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2648" y="1192987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Oval 42"/>
          <p:cNvSpPr/>
          <p:nvPr/>
        </p:nvSpPr>
        <p:spPr>
          <a:xfrm>
            <a:off x="2316375" y="51251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48206" y="51815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6</a:t>
            </a:r>
          </a:p>
        </p:txBody>
      </p:sp>
      <p:sp>
        <p:nvSpPr>
          <p:cNvPr id="45" name="Oval 44"/>
          <p:cNvSpPr/>
          <p:nvPr/>
        </p:nvSpPr>
        <p:spPr>
          <a:xfrm>
            <a:off x="6236168" y="1170274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7999" y="122665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0493" y="25350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38" name="Title 8"/>
          <p:cNvSpPr>
            <a:spLocks noGrp="1"/>
          </p:cNvSpPr>
          <p:nvPr>
            <p:ph type="title"/>
          </p:nvPr>
        </p:nvSpPr>
        <p:spPr>
          <a:xfrm>
            <a:off x="364222" y="381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Computing Scores of 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Arial" pitchFamily="34" charset="0"/>
              </a:rPr>
              <a:t>ALL</a:t>
            </a:r>
            <a:r>
              <a:rPr lang="en-US" altLang="en-US" dirty="0">
                <a:latin typeface="+mn-lt"/>
                <a:cs typeface="Arial" pitchFamily="34" charset="0"/>
              </a:rPr>
              <a:t> Predecessors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7279" y="5867400"/>
            <a:ext cx="8915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+mn-lt"/>
              </a:rPr>
              <a:t>s</a:t>
            </a:r>
            <a:r>
              <a:rPr lang="en-US" sz="2800" i="1" baseline="-25000" dirty="0" err="1">
                <a:latin typeface="+mn-lt"/>
              </a:rPr>
              <a:t>a</a:t>
            </a:r>
            <a:r>
              <a:rPr lang="en-US" sz="2800" i="1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= </a:t>
            </a:r>
            <a:r>
              <a:rPr lang="en-US" sz="2800" dirty="0" err="1">
                <a:latin typeface="+mn-lt"/>
              </a:rPr>
              <a:t>max</a:t>
            </a:r>
            <a:r>
              <a:rPr lang="en-US" sz="2800" b="1" baseline="-25000" dirty="0" err="1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2800" baseline="-25000" dirty="0">
                <a:latin typeface="+mn-lt"/>
              </a:rPr>
              <a:t> predecessors </a:t>
            </a:r>
            <a:r>
              <a:rPr lang="en-US" sz="2800" i="1" baseline="-25000" dirty="0">
                <a:latin typeface="+mn-lt"/>
              </a:rPr>
              <a:t>b</a:t>
            </a:r>
            <a:r>
              <a:rPr lang="en-US" sz="2800" baseline="-25000" dirty="0">
                <a:latin typeface="+mn-lt"/>
              </a:rPr>
              <a:t> of node </a:t>
            </a:r>
            <a:r>
              <a:rPr lang="en-US" sz="2800" i="1" baseline="-25000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{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i="1" baseline="-25000" dirty="0" err="1">
                <a:latin typeface="+mn-lt"/>
              </a:rPr>
              <a:t>b</a:t>
            </a:r>
            <a:r>
              <a:rPr lang="en-US" sz="2800" dirty="0">
                <a:latin typeface="+mn-lt"/>
              </a:rPr>
              <a:t>+ weight of edge from </a:t>
            </a:r>
            <a:r>
              <a:rPr lang="en-US" sz="2800" i="1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 to </a:t>
            </a:r>
            <a:r>
              <a:rPr lang="en-US" sz="2800" i="1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}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ED0D2-D235-7144-A9E4-0F90F4B9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914400"/>
            <a:ext cx="4649788" cy="5043487"/>
            <a:chOff x="1782030" y="382980"/>
            <a:chExt cx="4649181" cy="5044008"/>
          </a:xfrm>
        </p:grpSpPr>
        <p:sp>
          <p:nvSpPr>
            <p:cNvPr id="4" name="Oval 3"/>
            <p:cNvSpPr/>
            <p:nvPr/>
          </p:nvSpPr>
          <p:spPr>
            <a:xfrm>
              <a:off x="1848696" y="625892"/>
              <a:ext cx="601584" cy="600137"/>
            </a:xfrm>
            <a:prstGeom prst="ellipse">
              <a:avLst/>
            </a:prstGeom>
            <a:solidFill>
              <a:schemeClr val="bg1">
                <a:alpha val="74902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29627" y="613191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75673" y="1940478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502650" y="1940478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75673" y="3267765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02650" y="3267765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48696" y="4595052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829627" y="4595052"/>
              <a:ext cx="601584" cy="6017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n w="28575">
                  <a:solidFill>
                    <a:schemeClr val="tx1"/>
                  </a:solidFill>
                </a:ln>
                <a:latin typeface="Helvetica"/>
                <a:cs typeface="Helvetica"/>
              </a:endParaRPr>
            </a:p>
          </p:txBody>
        </p:sp>
        <p:cxnSp>
          <p:nvCxnSpPr>
            <p:cNvPr id="12" name="Straight Arrow Connector 11"/>
            <p:cNvCxnSpPr>
              <a:stCxn id="4" idx="5"/>
              <a:endCxn id="6" idx="1"/>
            </p:cNvCxnSpPr>
            <p:nvPr/>
          </p:nvCxnSpPr>
          <p:spPr>
            <a:xfrm>
              <a:off x="2361392" y="1138708"/>
              <a:ext cx="903169" cy="88909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2"/>
            </p:cNvCxnSpPr>
            <p:nvPr/>
          </p:nvCxnSpPr>
          <p:spPr>
            <a:xfrm flipV="1">
              <a:off x="2450281" y="914847"/>
              <a:ext cx="3379346" cy="1905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4"/>
              <a:endCxn id="10" idx="0"/>
            </p:cNvCxnSpPr>
            <p:nvPr/>
          </p:nvCxnSpPr>
          <p:spPr>
            <a:xfrm>
              <a:off x="2148695" y="1226029"/>
              <a:ext cx="0" cy="33690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7" idx="2"/>
            </p:cNvCxnSpPr>
            <p:nvPr/>
          </p:nvCxnSpPr>
          <p:spPr>
            <a:xfrm>
              <a:off x="3777258" y="2240547"/>
              <a:ext cx="72539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4"/>
            </p:cNvCxnSpPr>
            <p:nvPr/>
          </p:nvCxnSpPr>
          <p:spPr>
            <a:xfrm flipV="1">
              <a:off x="3469323" y="2540615"/>
              <a:ext cx="7936" cy="72556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9" idx="0"/>
            </p:cNvCxnSpPr>
            <p:nvPr/>
          </p:nvCxnSpPr>
          <p:spPr>
            <a:xfrm>
              <a:off x="4804235" y="2542203"/>
              <a:ext cx="0" cy="72556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8" idx="6"/>
            </p:cNvCxnSpPr>
            <p:nvPr/>
          </p:nvCxnSpPr>
          <p:spPr>
            <a:xfrm flipH="1" flipV="1">
              <a:off x="3777258" y="3567834"/>
              <a:ext cx="75713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4"/>
              <a:endCxn id="11" idx="0"/>
            </p:cNvCxnSpPr>
            <p:nvPr/>
          </p:nvCxnSpPr>
          <p:spPr>
            <a:xfrm>
              <a:off x="6131212" y="1214916"/>
              <a:ext cx="0" cy="338013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11" idx="2"/>
            </p:cNvCxnSpPr>
            <p:nvPr/>
          </p:nvCxnSpPr>
          <p:spPr>
            <a:xfrm>
              <a:off x="2450281" y="4895121"/>
              <a:ext cx="337934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83"/>
            <p:cNvSpPr txBox="1">
              <a:spLocks noChangeArrowheads="1"/>
            </p:cNvSpPr>
            <p:nvPr/>
          </p:nvSpPr>
          <p:spPr bwMode="auto">
            <a:xfrm>
              <a:off x="1782030" y="2679512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27" name="TextBox 385"/>
            <p:cNvSpPr txBox="1">
              <a:spLocks noChangeArrowheads="1"/>
            </p:cNvSpPr>
            <p:nvPr/>
          </p:nvSpPr>
          <p:spPr bwMode="auto">
            <a:xfrm>
              <a:off x="3928998" y="38298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28" name="TextBox 386"/>
            <p:cNvSpPr txBox="1">
              <a:spLocks noChangeArrowheads="1"/>
            </p:cNvSpPr>
            <p:nvPr/>
          </p:nvSpPr>
          <p:spPr bwMode="auto">
            <a:xfrm>
              <a:off x="5104087" y="346870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9" name="TextBox 388"/>
            <p:cNvSpPr txBox="1">
              <a:spLocks noChangeArrowheads="1"/>
            </p:cNvSpPr>
            <p:nvPr/>
          </p:nvSpPr>
          <p:spPr bwMode="auto">
            <a:xfrm>
              <a:off x="4008684" y="309379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0" name="TextBox 389"/>
            <p:cNvSpPr txBox="1">
              <a:spLocks noChangeArrowheads="1"/>
            </p:cNvSpPr>
            <p:nvPr/>
          </p:nvSpPr>
          <p:spPr bwMode="auto">
            <a:xfrm>
              <a:off x="3469526" y="267951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1" name="TextBox 390"/>
            <p:cNvSpPr txBox="1">
              <a:spLocks noChangeArrowheads="1"/>
            </p:cNvSpPr>
            <p:nvPr/>
          </p:nvSpPr>
          <p:spPr bwMode="auto">
            <a:xfrm>
              <a:off x="6108319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32" name="TextBox 393"/>
            <p:cNvSpPr txBox="1">
              <a:spLocks noChangeArrowheads="1"/>
            </p:cNvSpPr>
            <p:nvPr/>
          </p:nvSpPr>
          <p:spPr bwMode="auto">
            <a:xfrm>
              <a:off x="3025799" y="146704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34" name="TextBox 395"/>
            <p:cNvSpPr txBox="1">
              <a:spLocks noChangeArrowheads="1"/>
            </p:cNvSpPr>
            <p:nvPr/>
          </p:nvSpPr>
          <p:spPr bwMode="auto">
            <a:xfrm>
              <a:off x="4020937" y="49653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007409" y="3750415"/>
              <a:ext cx="911106" cy="96371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33"/>
            <p:cNvSpPr txBox="1">
              <a:spLocks noChangeArrowheads="1"/>
            </p:cNvSpPr>
            <p:nvPr/>
          </p:nvSpPr>
          <p:spPr bwMode="auto">
            <a:xfrm>
              <a:off x="4533634" y="26466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7" name="TextBox 134"/>
            <p:cNvSpPr txBox="1">
              <a:spLocks noChangeArrowheads="1"/>
            </p:cNvSpPr>
            <p:nvPr/>
          </p:nvSpPr>
          <p:spPr bwMode="auto">
            <a:xfrm>
              <a:off x="4036196" y="221784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2270817" y="1136606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2648" y="1192987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Oval 42"/>
          <p:cNvSpPr/>
          <p:nvPr/>
        </p:nvSpPr>
        <p:spPr>
          <a:xfrm>
            <a:off x="2316375" y="51251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48206" y="51815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6</a:t>
            </a:r>
          </a:p>
        </p:txBody>
      </p:sp>
      <p:sp>
        <p:nvSpPr>
          <p:cNvPr id="45" name="Oval 44"/>
          <p:cNvSpPr/>
          <p:nvPr/>
        </p:nvSpPr>
        <p:spPr>
          <a:xfrm>
            <a:off x="6236168" y="1170274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7999" y="122665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0493" y="25350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21054" y="386226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A823FA-6834-FD40-B25D-A788E2BE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914400"/>
            <a:ext cx="4649788" cy="5043487"/>
            <a:chOff x="1782030" y="382980"/>
            <a:chExt cx="4649181" cy="5044008"/>
          </a:xfrm>
        </p:grpSpPr>
        <p:sp>
          <p:nvSpPr>
            <p:cNvPr id="4" name="Oval 3"/>
            <p:cNvSpPr/>
            <p:nvPr/>
          </p:nvSpPr>
          <p:spPr>
            <a:xfrm>
              <a:off x="1848696" y="625892"/>
              <a:ext cx="601584" cy="600137"/>
            </a:xfrm>
            <a:prstGeom prst="ellipse">
              <a:avLst/>
            </a:prstGeom>
            <a:solidFill>
              <a:schemeClr val="bg1">
                <a:alpha val="74902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29627" y="613191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75673" y="1940478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502650" y="1940478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75673" y="3267765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02650" y="3267765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48696" y="4595052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829627" y="4595052"/>
              <a:ext cx="601584" cy="6017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n w="28575">
                  <a:solidFill>
                    <a:schemeClr val="tx1"/>
                  </a:solidFill>
                </a:ln>
                <a:latin typeface="Helvetica"/>
                <a:cs typeface="Helvetica"/>
              </a:endParaRPr>
            </a:p>
          </p:txBody>
        </p:sp>
        <p:cxnSp>
          <p:nvCxnSpPr>
            <p:cNvPr id="12" name="Straight Arrow Connector 11"/>
            <p:cNvCxnSpPr>
              <a:stCxn id="4" idx="5"/>
              <a:endCxn id="6" idx="1"/>
            </p:cNvCxnSpPr>
            <p:nvPr/>
          </p:nvCxnSpPr>
          <p:spPr>
            <a:xfrm>
              <a:off x="2361392" y="1138708"/>
              <a:ext cx="903169" cy="88909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2"/>
            </p:cNvCxnSpPr>
            <p:nvPr/>
          </p:nvCxnSpPr>
          <p:spPr>
            <a:xfrm flipV="1">
              <a:off x="2450281" y="914847"/>
              <a:ext cx="3379346" cy="1905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4"/>
              <a:endCxn id="10" idx="0"/>
            </p:cNvCxnSpPr>
            <p:nvPr/>
          </p:nvCxnSpPr>
          <p:spPr>
            <a:xfrm>
              <a:off x="2148695" y="1226029"/>
              <a:ext cx="0" cy="33690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7" idx="2"/>
            </p:cNvCxnSpPr>
            <p:nvPr/>
          </p:nvCxnSpPr>
          <p:spPr>
            <a:xfrm>
              <a:off x="3777258" y="2240547"/>
              <a:ext cx="72539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4"/>
            </p:cNvCxnSpPr>
            <p:nvPr/>
          </p:nvCxnSpPr>
          <p:spPr>
            <a:xfrm flipV="1">
              <a:off x="3469323" y="2540615"/>
              <a:ext cx="7936" cy="72556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9" idx="0"/>
            </p:cNvCxnSpPr>
            <p:nvPr/>
          </p:nvCxnSpPr>
          <p:spPr>
            <a:xfrm>
              <a:off x="4804235" y="2542203"/>
              <a:ext cx="0" cy="72556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8" idx="6"/>
            </p:cNvCxnSpPr>
            <p:nvPr/>
          </p:nvCxnSpPr>
          <p:spPr>
            <a:xfrm flipH="1" flipV="1">
              <a:off x="3777258" y="3567834"/>
              <a:ext cx="75713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4"/>
              <a:endCxn id="11" idx="0"/>
            </p:cNvCxnSpPr>
            <p:nvPr/>
          </p:nvCxnSpPr>
          <p:spPr>
            <a:xfrm>
              <a:off x="6131212" y="1214916"/>
              <a:ext cx="0" cy="338013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11" idx="2"/>
            </p:cNvCxnSpPr>
            <p:nvPr/>
          </p:nvCxnSpPr>
          <p:spPr>
            <a:xfrm>
              <a:off x="2450281" y="4895121"/>
              <a:ext cx="337934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83"/>
            <p:cNvSpPr txBox="1">
              <a:spLocks noChangeArrowheads="1"/>
            </p:cNvSpPr>
            <p:nvPr/>
          </p:nvSpPr>
          <p:spPr bwMode="auto">
            <a:xfrm>
              <a:off x="1782030" y="2679512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27" name="TextBox 385"/>
            <p:cNvSpPr txBox="1">
              <a:spLocks noChangeArrowheads="1"/>
            </p:cNvSpPr>
            <p:nvPr/>
          </p:nvSpPr>
          <p:spPr bwMode="auto">
            <a:xfrm>
              <a:off x="3928998" y="38298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28" name="TextBox 386"/>
            <p:cNvSpPr txBox="1">
              <a:spLocks noChangeArrowheads="1"/>
            </p:cNvSpPr>
            <p:nvPr/>
          </p:nvSpPr>
          <p:spPr bwMode="auto">
            <a:xfrm>
              <a:off x="5104087" y="346870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9" name="TextBox 388"/>
            <p:cNvSpPr txBox="1">
              <a:spLocks noChangeArrowheads="1"/>
            </p:cNvSpPr>
            <p:nvPr/>
          </p:nvSpPr>
          <p:spPr bwMode="auto">
            <a:xfrm>
              <a:off x="4008684" y="309379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0" name="TextBox 389"/>
            <p:cNvSpPr txBox="1">
              <a:spLocks noChangeArrowheads="1"/>
            </p:cNvSpPr>
            <p:nvPr/>
          </p:nvSpPr>
          <p:spPr bwMode="auto">
            <a:xfrm>
              <a:off x="3469526" y="267951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1" name="TextBox 390"/>
            <p:cNvSpPr txBox="1">
              <a:spLocks noChangeArrowheads="1"/>
            </p:cNvSpPr>
            <p:nvPr/>
          </p:nvSpPr>
          <p:spPr bwMode="auto">
            <a:xfrm>
              <a:off x="6108319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32" name="TextBox 393"/>
            <p:cNvSpPr txBox="1">
              <a:spLocks noChangeArrowheads="1"/>
            </p:cNvSpPr>
            <p:nvPr/>
          </p:nvSpPr>
          <p:spPr bwMode="auto">
            <a:xfrm>
              <a:off x="3025799" y="146704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34" name="TextBox 395"/>
            <p:cNvSpPr txBox="1">
              <a:spLocks noChangeArrowheads="1"/>
            </p:cNvSpPr>
            <p:nvPr/>
          </p:nvSpPr>
          <p:spPr bwMode="auto">
            <a:xfrm>
              <a:off x="4020937" y="49653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007409" y="3750415"/>
              <a:ext cx="911106" cy="96371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33"/>
            <p:cNvSpPr txBox="1">
              <a:spLocks noChangeArrowheads="1"/>
            </p:cNvSpPr>
            <p:nvPr/>
          </p:nvSpPr>
          <p:spPr bwMode="auto">
            <a:xfrm>
              <a:off x="4533634" y="26466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7" name="TextBox 134"/>
            <p:cNvSpPr txBox="1">
              <a:spLocks noChangeArrowheads="1"/>
            </p:cNvSpPr>
            <p:nvPr/>
          </p:nvSpPr>
          <p:spPr bwMode="auto">
            <a:xfrm>
              <a:off x="4036196" y="221784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2270817" y="1136606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2648" y="1192987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Oval 42"/>
          <p:cNvSpPr/>
          <p:nvPr/>
        </p:nvSpPr>
        <p:spPr>
          <a:xfrm>
            <a:off x="2316375" y="51251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48206" y="51815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6</a:t>
            </a:r>
          </a:p>
        </p:txBody>
      </p:sp>
      <p:sp>
        <p:nvSpPr>
          <p:cNvPr id="45" name="Oval 44"/>
          <p:cNvSpPr/>
          <p:nvPr/>
        </p:nvSpPr>
        <p:spPr>
          <a:xfrm>
            <a:off x="6236168" y="1170274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7999" y="122665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0493" y="25350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21054" y="386226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9443" y="385840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8E5E99-7EB1-5648-A85B-07064AAD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914400"/>
            <a:ext cx="4649788" cy="5043487"/>
            <a:chOff x="1782030" y="382980"/>
            <a:chExt cx="4649181" cy="5044008"/>
          </a:xfrm>
        </p:grpSpPr>
        <p:sp>
          <p:nvSpPr>
            <p:cNvPr id="4" name="Oval 3"/>
            <p:cNvSpPr/>
            <p:nvPr/>
          </p:nvSpPr>
          <p:spPr>
            <a:xfrm>
              <a:off x="1848696" y="625892"/>
              <a:ext cx="601584" cy="600137"/>
            </a:xfrm>
            <a:prstGeom prst="ellipse">
              <a:avLst/>
            </a:prstGeom>
            <a:solidFill>
              <a:schemeClr val="bg1">
                <a:alpha val="74902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29627" y="613191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75673" y="1940478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502650" y="1940478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75673" y="3267765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02650" y="3267765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48696" y="4595052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829627" y="4595052"/>
              <a:ext cx="601584" cy="6017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n w="28575">
                  <a:solidFill>
                    <a:schemeClr val="tx1"/>
                  </a:solidFill>
                </a:ln>
                <a:latin typeface="Helvetica"/>
                <a:cs typeface="Helvetica"/>
              </a:endParaRPr>
            </a:p>
          </p:txBody>
        </p:sp>
        <p:cxnSp>
          <p:nvCxnSpPr>
            <p:cNvPr id="12" name="Straight Arrow Connector 11"/>
            <p:cNvCxnSpPr>
              <a:stCxn id="4" idx="5"/>
              <a:endCxn id="6" idx="1"/>
            </p:cNvCxnSpPr>
            <p:nvPr/>
          </p:nvCxnSpPr>
          <p:spPr>
            <a:xfrm>
              <a:off x="2361392" y="1138708"/>
              <a:ext cx="903169" cy="88909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2"/>
            </p:cNvCxnSpPr>
            <p:nvPr/>
          </p:nvCxnSpPr>
          <p:spPr>
            <a:xfrm flipV="1">
              <a:off x="2450281" y="914847"/>
              <a:ext cx="3379346" cy="1905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4"/>
              <a:endCxn id="10" idx="0"/>
            </p:cNvCxnSpPr>
            <p:nvPr/>
          </p:nvCxnSpPr>
          <p:spPr>
            <a:xfrm>
              <a:off x="2148695" y="1226029"/>
              <a:ext cx="0" cy="33690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7" idx="2"/>
            </p:cNvCxnSpPr>
            <p:nvPr/>
          </p:nvCxnSpPr>
          <p:spPr>
            <a:xfrm>
              <a:off x="3777258" y="2240547"/>
              <a:ext cx="725392" cy="158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4"/>
            </p:cNvCxnSpPr>
            <p:nvPr/>
          </p:nvCxnSpPr>
          <p:spPr>
            <a:xfrm flipV="1">
              <a:off x="3469323" y="2540615"/>
              <a:ext cx="7936" cy="72556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9" idx="0"/>
            </p:cNvCxnSpPr>
            <p:nvPr/>
          </p:nvCxnSpPr>
          <p:spPr>
            <a:xfrm>
              <a:off x="4804235" y="2542203"/>
              <a:ext cx="0" cy="72556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8" idx="6"/>
            </p:cNvCxnSpPr>
            <p:nvPr/>
          </p:nvCxnSpPr>
          <p:spPr>
            <a:xfrm flipH="1" flipV="1">
              <a:off x="3777258" y="3567834"/>
              <a:ext cx="75713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4"/>
              <a:endCxn id="11" idx="0"/>
            </p:cNvCxnSpPr>
            <p:nvPr/>
          </p:nvCxnSpPr>
          <p:spPr>
            <a:xfrm>
              <a:off x="6131212" y="1214916"/>
              <a:ext cx="0" cy="338013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11" idx="2"/>
            </p:cNvCxnSpPr>
            <p:nvPr/>
          </p:nvCxnSpPr>
          <p:spPr>
            <a:xfrm>
              <a:off x="2450281" y="4895121"/>
              <a:ext cx="337934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83"/>
            <p:cNvSpPr txBox="1">
              <a:spLocks noChangeArrowheads="1"/>
            </p:cNvSpPr>
            <p:nvPr/>
          </p:nvSpPr>
          <p:spPr bwMode="auto">
            <a:xfrm>
              <a:off x="1782030" y="2679512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27" name="TextBox 385"/>
            <p:cNvSpPr txBox="1">
              <a:spLocks noChangeArrowheads="1"/>
            </p:cNvSpPr>
            <p:nvPr/>
          </p:nvSpPr>
          <p:spPr bwMode="auto">
            <a:xfrm>
              <a:off x="3928998" y="38298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28" name="TextBox 386"/>
            <p:cNvSpPr txBox="1">
              <a:spLocks noChangeArrowheads="1"/>
            </p:cNvSpPr>
            <p:nvPr/>
          </p:nvSpPr>
          <p:spPr bwMode="auto">
            <a:xfrm>
              <a:off x="5104087" y="346870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9" name="TextBox 388"/>
            <p:cNvSpPr txBox="1">
              <a:spLocks noChangeArrowheads="1"/>
            </p:cNvSpPr>
            <p:nvPr/>
          </p:nvSpPr>
          <p:spPr bwMode="auto">
            <a:xfrm>
              <a:off x="4008684" y="309379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0" name="TextBox 389"/>
            <p:cNvSpPr txBox="1">
              <a:spLocks noChangeArrowheads="1"/>
            </p:cNvSpPr>
            <p:nvPr/>
          </p:nvSpPr>
          <p:spPr bwMode="auto">
            <a:xfrm>
              <a:off x="3469526" y="267951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1" name="TextBox 390"/>
            <p:cNvSpPr txBox="1">
              <a:spLocks noChangeArrowheads="1"/>
            </p:cNvSpPr>
            <p:nvPr/>
          </p:nvSpPr>
          <p:spPr bwMode="auto">
            <a:xfrm>
              <a:off x="6108319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32" name="TextBox 393"/>
            <p:cNvSpPr txBox="1">
              <a:spLocks noChangeArrowheads="1"/>
            </p:cNvSpPr>
            <p:nvPr/>
          </p:nvSpPr>
          <p:spPr bwMode="auto">
            <a:xfrm>
              <a:off x="3025799" y="146704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34" name="TextBox 395"/>
            <p:cNvSpPr txBox="1">
              <a:spLocks noChangeArrowheads="1"/>
            </p:cNvSpPr>
            <p:nvPr/>
          </p:nvSpPr>
          <p:spPr bwMode="auto">
            <a:xfrm>
              <a:off x="4020937" y="49653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007409" y="3750415"/>
              <a:ext cx="911106" cy="96371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33"/>
            <p:cNvSpPr txBox="1">
              <a:spLocks noChangeArrowheads="1"/>
            </p:cNvSpPr>
            <p:nvPr/>
          </p:nvSpPr>
          <p:spPr bwMode="auto">
            <a:xfrm>
              <a:off x="4533634" y="26466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7" name="TextBox 134"/>
            <p:cNvSpPr txBox="1">
              <a:spLocks noChangeArrowheads="1"/>
            </p:cNvSpPr>
            <p:nvPr/>
          </p:nvSpPr>
          <p:spPr bwMode="auto">
            <a:xfrm>
              <a:off x="4036196" y="221784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2270817" y="1136606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2648" y="1192987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Oval 42"/>
          <p:cNvSpPr/>
          <p:nvPr/>
        </p:nvSpPr>
        <p:spPr>
          <a:xfrm>
            <a:off x="2316375" y="51251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48206" y="51815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6</a:t>
            </a:r>
          </a:p>
        </p:txBody>
      </p:sp>
      <p:sp>
        <p:nvSpPr>
          <p:cNvPr id="45" name="Oval 44"/>
          <p:cNvSpPr/>
          <p:nvPr/>
        </p:nvSpPr>
        <p:spPr>
          <a:xfrm>
            <a:off x="6236168" y="1170274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7999" y="122665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0493" y="25350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21054" y="386226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9443" y="385840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35158" y="2543387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C3C00D-EA5F-474E-B157-FAE20F33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914400"/>
            <a:ext cx="4649788" cy="5043487"/>
            <a:chOff x="1782030" y="382980"/>
            <a:chExt cx="4649181" cy="5044008"/>
          </a:xfrm>
        </p:grpSpPr>
        <p:sp>
          <p:nvSpPr>
            <p:cNvPr id="4" name="Oval 3"/>
            <p:cNvSpPr/>
            <p:nvPr/>
          </p:nvSpPr>
          <p:spPr>
            <a:xfrm>
              <a:off x="1848696" y="625892"/>
              <a:ext cx="601584" cy="600137"/>
            </a:xfrm>
            <a:prstGeom prst="ellipse">
              <a:avLst/>
            </a:prstGeom>
            <a:solidFill>
              <a:schemeClr val="bg1">
                <a:alpha val="74902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29627" y="613191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75673" y="1940478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502650" y="1940478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75673" y="3267765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02650" y="3267765"/>
              <a:ext cx="601584" cy="601725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48696" y="4595052"/>
              <a:ext cx="601584" cy="600137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829627" y="4595052"/>
              <a:ext cx="601584" cy="6017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n w="28575">
                  <a:solidFill>
                    <a:schemeClr val="tx1"/>
                  </a:solidFill>
                </a:ln>
                <a:latin typeface="Helvetica"/>
                <a:cs typeface="Helvetica"/>
              </a:endParaRPr>
            </a:p>
          </p:txBody>
        </p:sp>
        <p:cxnSp>
          <p:nvCxnSpPr>
            <p:cNvPr id="12" name="Straight Arrow Connector 11"/>
            <p:cNvCxnSpPr>
              <a:stCxn id="4" idx="5"/>
              <a:endCxn id="6" idx="1"/>
            </p:cNvCxnSpPr>
            <p:nvPr/>
          </p:nvCxnSpPr>
          <p:spPr>
            <a:xfrm>
              <a:off x="2361392" y="1138708"/>
              <a:ext cx="903169" cy="88909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2"/>
            </p:cNvCxnSpPr>
            <p:nvPr/>
          </p:nvCxnSpPr>
          <p:spPr>
            <a:xfrm flipV="1">
              <a:off x="2450281" y="914847"/>
              <a:ext cx="3379346" cy="1905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4"/>
              <a:endCxn id="10" idx="0"/>
            </p:cNvCxnSpPr>
            <p:nvPr/>
          </p:nvCxnSpPr>
          <p:spPr>
            <a:xfrm>
              <a:off x="2148695" y="1226029"/>
              <a:ext cx="0" cy="336902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7" idx="2"/>
            </p:cNvCxnSpPr>
            <p:nvPr/>
          </p:nvCxnSpPr>
          <p:spPr>
            <a:xfrm>
              <a:off x="3777258" y="2240547"/>
              <a:ext cx="725392" cy="158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4"/>
            </p:cNvCxnSpPr>
            <p:nvPr/>
          </p:nvCxnSpPr>
          <p:spPr>
            <a:xfrm flipV="1">
              <a:off x="3469323" y="2540615"/>
              <a:ext cx="7936" cy="72556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9" idx="0"/>
            </p:cNvCxnSpPr>
            <p:nvPr/>
          </p:nvCxnSpPr>
          <p:spPr>
            <a:xfrm>
              <a:off x="4804235" y="2542203"/>
              <a:ext cx="0" cy="72556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8" idx="6"/>
            </p:cNvCxnSpPr>
            <p:nvPr/>
          </p:nvCxnSpPr>
          <p:spPr>
            <a:xfrm flipH="1" flipV="1">
              <a:off x="3777258" y="3567834"/>
              <a:ext cx="75713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4"/>
              <a:endCxn id="11" idx="0"/>
            </p:cNvCxnSpPr>
            <p:nvPr/>
          </p:nvCxnSpPr>
          <p:spPr>
            <a:xfrm>
              <a:off x="6131212" y="1214916"/>
              <a:ext cx="0" cy="338013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11" idx="2"/>
            </p:cNvCxnSpPr>
            <p:nvPr/>
          </p:nvCxnSpPr>
          <p:spPr>
            <a:xfrm>
              <a:off x="2450281" y="4895121"/>
              <a:ext cx="337934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83"/>
            <p:cNvSpPr txBox="1">
              <a:spLocks noChangeArrowheads="1"/>
            </p:cNvSpPr>
            <p:nvPr/>
          </p:nvSpPr>
          <p:spPr bwMode="auto">
            <a:xfrm>
              <a:off x="1782030" y="2679512"/>
              <a:ext cx="26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27" name="TextBox 385"/>
            <p:cNvSpPr txBox="1">
              <a:spLocks noChangeArrowheads="1"/>
            </p:cNvSpPr>
            <p:nvPr/>
          </p:nvSpPr>
          <p:spPr bwMode="auto">
            <a:xfrm>
              <a:off x="3928998" y="38298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28" name="TextBox 386"/>
            <p:cNvSpPr txBox="1">
              <a:spLocks noChangeArrowheads="1"/>
            </p:cNvSpPr>
            <p:nvPr/>
          </p:nvSpPr>
          <p:spPr bwMode="auto">
            <a:xfrm>
              <a:off x="5104087" y="3468705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9" name="TextBox 388"/>
            <p:cNvSpPr txBox="1">
              <a:spLocks noChangeArrowheads="1"/>
            </p:cNvSpPr>
            <p:nvPr/>
          </p:nvSpPr>
          <p:spPr bwMode="auto">
            <a:xfrm>
              <a:off x="4008684" y="309379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0" name="TextBox 389"/>
            <p:cNvSpPr txBox="1">
              <a:spLocks noChangeArrowheads="1"/>
            </p:cNvSpPr>
            <p:nvPr/>
          </p:nvSpPr>
          <p:spPr bwMode="auto">
            <a:xfrm>
              <a:off x="3469526" y="2679512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1" name="TextBox 390"/>
            <p:cNvSpPr txBox="1">
              <a:spLocks noChangeArrowheads="1"/>
            </p:cNvSpPr>
            <p:nvPr/>
          </p:nvSpPr>
          <p:spPr bwMode="auto">
            <a:xfrm>
              <a:off x="6108319" y="2601446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32" name="TextBox 393"/>
            <p:cNvSpPr txBox="1">
              <a:spLocks noChangeArrowheads="1"/>
            </p:cNvSpPr>
            <p:nvPr/>
          </p:nvSpPr>
          <p:spPr bwMode="auto">
            <a:xfrm>
              <a:off x="3025799" y="1467044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34" name="TextBox 395"/>
            <p:cNvSpPr txBox="1">
              <a:spLocks noChangeArrowheads="1"/>
            </p:cNvSpPr>
            <p:nvPr/>
          </p:nvSpPr>
          <p:spPr bwMode="auto">
            <a:xfrm>
              <a:off x="4020937" y="4965323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2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007409" y="3750415"/>
              <a:ext cx="911106" cy="96371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33"/>
            <p:cNvSpPr txBox="1">
              <a:spLocks noChangeArrowheads="1"/>
            </p:cNvSpPr>
            <p:nvPr/>
          </p:nvSpPr>
          <p:spPr bwMode="auto">
            <a:xfrm>
              <a:off x="4533634" y="2646670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7" name="TextBox 134"/>
            <p:cNvSpPr txBox="1">
              <a:spLocks noChangeArrowheads="1"/>
            </p:cNvSpPr>
            <p:nvPr/>
          </p:nvSpPr>
          <p:spPr bwMode="auto">
            <a:xfrm>
              <a:off x="4036196" y="2217847"/>
              <a:ext cx="2382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2270817" y="1136606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2648" y="1192987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Oval 42"/>
          <p:cNvSpPr/>
          <p:nvPr/>
        </p:nvSpPr>
        <p:spPr>
          <a:xfrm>
            <a:off x="2316375" y="5125141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48206" y="51815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6</a:t>
            </a:r>
          </a:p>
        </p:txBody>
      </p:sp>
      <p:sp>
        <p:nvSpPr>
          <p:cNvPr id="45" name="Oval 44"/>
          <p:cNvSpPr/>
          <p:nvPr/>
        </p:nvSpPr>
        <p:spPr>
          <a:xfrm>
            <a:off x="6236168" y="1170274"/>
            <a:ext cx="600971" cy="600971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7999" y="122665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0493" y="2535022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21054" y="386226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9443" y="3858405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35158" y="2543387"/>
            <a:ext cx="2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48" name="Title 8"/>
          <p:cNvSpPr>
            <a:spLocks noGrp="1"/>
          </p:cNvSpPr>
          <p:nvPr>
            <p:ph type="title"/>
          </p:nvPr>
        </p:nvSpPr>
        <p:spPr>
          <a:xfrm>
            <a:off x="364222" y="381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A Vicious Cycle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67BBFA-5ADA-0A41-AD4C-FF1307CA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451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96997" y="3519716"/>
            <a:ext cx="891540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575"/>
              </a:spcBef>
              <a:buClrTx/>
            </a:pPr>
            <a:r>
              <a:rPr lang="en-US" altLang="en-US" sz="2800" i="0" dirty="0">
                <a:latin typeface="+mn-lt"/>
              </a:rPr>
              <a:t>By the time a </a:t>
            </a:r>
            <a:r>
              <a:rPr lang="en-US" altLang="en-US" sz="2800" dirty="0">
                <a:latin typeface="+mn-lt"/>
              </a:rPr>
              <a:t>node</a:t>
            </a:r>
            <a:r>
              <a:rPr lang="en-US" altLang="en-US" sz="2800" i="0" dirty="0">
                <a:latin typeface="+mn-lt"/>
              </a:rPr>
              <a:t> is analyzed, the scores of all its predecessors</a:t>
            </a:r>
            <a:r>
              <a:rPr lang="en-US" altLang="en-US" sz="2800" i="0" dirty="0">
                <a:latin typeface="+mn-lt"/>
                <a:cs typeface="Arial" pitchFamily="34" charset="0"/>
              </a:rPr>
              <a:t> </a:t>
            </a:r>
            <a:r>
              <a:rPr lang="en-US" altLang="en-US" sz="2800" i="0" dirty="0">
                <a:latin typeface="+mn-lt"/>
              </a:rPr>
              <a:t>should already be computed.</a:t>
            </a: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sz="2800" i="0" dirty="0">
                <a:latin typeface="+mn-lt"/>
              </a:rPr>
              <a:t>If the graph has a </a:t>
            </a:r>
            <a:r>
              <a:rPr lang="en-US" altLang="en-US" sz="2800" b="1" i="0" dirty="0">
                <a:latin typeface="+mn-lt"/>
              </a:rPr>
              <a:t>directed cycle</a:t>
            </a:r>
            <a:r>
              <a:rPr lang="en-US" altLang="en-US" sz="2800" i="0" dirty="0">
                <a:latin typeface="+mn-lt"/>
              </a:rPr>
              <a:t>, this condition is impossible to satisfy.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sz="2800" b="1" dirty="0">
                <a:latin typeface="+mn-lt"/>
              </a:rPr>
              <a:t>Directed Acyclic Graph</a:t>
            </a:r>
            <a:r>
              <a:rPr lang="en-US" altLang="en-US" sz="2800" dirty="0">
                <a:latin typeface="+mn-lt"/>
              </a:rPr>
              <a:t> (</a:t>
            </a:r>
            <a:r>
              <a:rPr lang="en-US" altLang="en-US" sz="2800" b="1" dirty="0">
                <a:latin typeface="+mn-lt"/>
              </a:rPr>
              <a:t>DAG</a:t>
            </a:r>
            <a:r>
              <a:rPr lang="en-US" altLang="en-US" sz="2800" dirty="0">
                <a:latin typeface="+mn-lt"/>
              </a:rPr>
              <a:t>): a graph without directed cycles.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sz="2800" i="0" dirty="0">
              <a:latin typeface="+mn-lt"/>
            </a:endParaRPr>
          </a:p>
        </p:txBody>
      </p:sp>
      <p:sp>
        <p:nvSpPr>
          <p:cNvPr id="84995" name="Title 3"/>
          <p:cNvSpPr>
            <a:spLocks noGrp="1"/>
          </p:cNvSpPr>
          <p:nvPr>
            <p:ph type="title"/>
          </p:nvPr>
        </p:nvSpPr>
        <p:spPr>
          <a:xfrm>
            <a:off x="96997" y="-228600"/>
            <a:ext cx="8915400" cy="1143000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latin typeface="+mn-lt"/>
                <a:cs typeface="Arial" pitchFamily="34" charset="0"/>
              </a:rPr>
              <a:t>In What Order Should We Explore Nodes of the Graph?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97" y="949582"/>
            <a:ext cx="8915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+mn-lt"/>
              </a:rPr>
              <a:t>s</a:t>
            </a:r>
            <a:r>
              <a:rPr lang="en-US" sz="2800" i="1" baseline="-25000" dirty="0" err="1">
                <a:latin typeface="+mn-lt"/>
              </a:rPr>
              <a:t>a</a:t>
            </a:r>
            <a:r>
              <a:rPr lang="en-US" sz="2800" i="1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= </a:t>
            </a:r>
            <a:r>
              <a:rPr lang="en-US" sz="2800" dirty="0" err="1">
                <a:latin typeface="+mn-lt"/>
              </a:rPr>
              <a:t>max</a:t>
            </a:r>
            <a:r>
              <a:rPr lang="en-US" sz="2800" b="1" baseline="-25000" dirty="0" err="1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2800" baseline="-25000" dirty="0">
                <a:latin typeface="+mn-lt"/>
              </a:rPr>
              <a:t> predecessors </a:t>
            </a:r>
            <a:r>
              <a:rPr lang="en-US" sz="2800" i="1" baseline="-25000" dirty="0">
                <a:latin typeface="+mn-lt"/>
              </a:rPr>
              <a:t>b</a:t>
            </a:r>
            <a:r>
              <a:rPr lang="en-US" sz="2800" baseline="-25000" dirty="0">
                <a:latin typeface="+mn-lt"/>
              </a:rPr>
              <a:t> of node </a:t>
            </a:r>
            <a:r>
              <a:rPr lang="en-US" sz="2800" i="1" baseline="-25000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{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i="1" baseline="-25000" dirty="0" err="1">
                <a:latin typeface="+mn-lt"/>
              </a:rPr>
              <a:t>b</a:t>
            </a:r>
            <a:r>
              <a:rPr lang="en-US" sz="2800" dirty="0">
                <a:latin typeface="+mn-lt"/>
              </a:rPr>
              <a:t>+ weight of edge from </a:t>
            </a:r>
            <a:r>
              <a:rPr lang="en-US" sz="2800" i="1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 to </a:t>
            </a:r>
            <a:r>
              <a:rPr lang="en-US" sz="2800" i="1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}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44076"/>
            <a:ext cx="3733748" cy="18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2A9F2-A829-114E-8E66-EE1EC22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254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422945" y="838200"/>
            <a:ext cx="8305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575"/>
              </a:spcBef>
              <a:buClrTx/>
            </a:pPr>
            <a:r>
              <a:rPr lang="en-US" altLang="en-US" b="1" i="0" dirty="0">
                <a:latin typeface="+mn-lt"/>
              </a:rPr>
              <a:t>Topological Ordering</a:t>
            </a:r>
            <a:r>
              <a:rPr lang="en-US" altLang="en-US" i="0" dirty="0">
                <a:latin typeface="+mn-lt"/>
              </a:rPr>
              <a:t>: Ordering of nodes of a DAG on a line such that all edges go from left to right.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>
              <a:latin typeface="+mn-lt"/>
            </a:endParaRPr>
          </a:p>
          <a:p>
            <a:pPr eaLnBrk="1" hangingPunct="1">
              <a:spcBef>
                <a:spcPts val="575"/>
              </a:spcBef>
              <a:buClrTx/>
            </a:pPr>
            <a:r>
              <a:rPr lang="en-US" altLang="en-US" b="1" i="0" dirty="0">
                <a:latin typeface="+mn-lt"/>
              </a:rPr>
              <a:t>Theorem</a:t>
            </a:r>
            <a:r>
              <a:rPr lang="en-US" altLang="en-US" i="0" dirty="0">
                <a:latin typeface="+mn-lt"/>
              </a:rPr>
              <a:t>: Every DAG has a topological ordering.</a:t>
            </a:r>
          </a:p>
          <a:p>
            <a:pPr eaLnBrk="1" hangingPunct="1">
              <a:spcBef>
                <a:spcPts val="575"/>
              </a:spcBef>
              <a:buClrTx/>
            </a:pPr>
            <a:endParaRPr lang="en-US" altLang="en-US" i="0" dirty="0">
              <a:latin typeface="+mn-lt"/>
            </a:endParaRPr>
          </a:p>
          <a:p>
            <a:pPr eaLnBrk="1" hangingPunct="1">
              <a:spcBef>
                <a:spcPts val="575"/>
              </a:spcBef>
              <a:buClr>
                <a:schemeClr val="accent1"/>
              </a:buClr>
              <a:buFontTx/>
              <a:buNone/>
            </a:pPr>
            <a:endParaRPr lang="en-US" altLang="en-US" sz="30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Title 3"/>
          <p:cNvSpPr>
            <a:spLocks noGrp="1"/>
          </p:cNvSpPr>
          <p:nvPr>
            <p:ph type="title"/>
          </p:nvPr>
        </p:nvSpPr>
        <p:spPr>
          <a:xfrm>
            <a:off x="471182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+mn-lt"/>
                <a:cs typeface="Arial" pitchFamily="34" charset="0"/>
              </a:rPr>
              <a:t>Topological Ordering 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599"/>
            <a:ext cx="4353566" cy="28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6" y="2352752"/>
            <a:ext cx="3314674" cy="16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91000" y="3185311"/>
            <a:ext cx="38484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ED2C07-74B3-A146-8238-0FA2D0EE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  <a:cs typeface="Arial" pitchFamily="34" charset="0"/>
              </a:rPr>
              <a:t>LongestPath</a:t>
            </a:r>
            <a:endParaRPr lang="en-US" altLang="en-US" b="1" dirty="0"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192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+mn-lt"/>
              </a:rPr>
              <a:t>LongestPath</a:t>
            </a:r>
            <a:r>
              <a:rPr lang="en-US" sz="2600" dirty="0">
                <a:latin typeface="+mn-lt"/>
              </a:rPr>
              <a:t>(</a:t>
            </a:r>
            <a:r>
              <a:rPr lang="en-US" sz="2600" i="1" dirty="0">
                <a:latin typeface="+mn-lt"/>
              </a:rPr>
              <a:t>Graph, source, sink</a:t>
            </a:r>
            <a:r>
              <a:rPr lang="en-US" sz="2600" dirty="0">
                <a:latin typeface="+mn-lt"/>
              </a:rPr>
              <a:t>)</a:t>
            </a:r>
          </a:p>
          <a:p>
            <a:r>
              <a:rPr lang="en-US" sz="2600" b="1" dirty="0">
                <a:latin typeface="+mn-lt"/>
              </a:rPr>
              <a:t>   for</a:t>
            </a:r>
            <a:r>
              <a:rPr lang="en-US" sz="2600" dirty="0">
                <a:latin typeface="+mn-lt"/>
              </a:rPr>
              <a:t> each node </a:t>
            </a:r>
            <a:r>
              <a:rPr lang="en-US" sz="2600" i="1" dirty="0">
                <a:latin typeface="+mn-lt"/>
              </a:rPr>
              <a:t>a</a:t>
            </a:r>
            <a:r>
              <a:rPr lang="en-US" sz="2600" dirty="0">
                <a:latin typeface="+mn-lt"/>
              </a:rPr>
              <a:t> in </a:t>
            </a:r>
            <a:r>
              <a:rPr lang="en-US" sz="2600" i="1" dirty="0">
                <a:latin typeface="+mn-lt"/>
              </a:rPr>
              <a:t>Graph</a:t>
            </a:r>
            <a:endParaRPr lang="en-US" sz="2600" dirty="0">
              <a:latin typeface="+mn-lt"/>
            </a:endParaRPr>
          </a:p>
          <a:p>
            <a:r>
              <a:rPr lang="en-US" sz="2600" i="1" dirty="0">
                <a:latin typeface="+mn-lt"/>
              </a:rPr>
              <a:t>      </a:t>
            </a:r>
            <a:r>
              <a:rPr lang="en-US" sz="2600" i="1" dirty="0" err="1">
                <a:latin typeface="+mn-lt"/>
              </a:rPr>
              <a:t>s</a:t>
            </a:r>
            <a:r>
              <a:rPr lang="en-US" sz="2600" i="1" baseline="-25000" dirty="0" err="1">
                <a:latin typeface="+mn-lt"/>
              </a:rPr>
              <a:t>a</a:t>
            </a:r>
            <a:r>
              <a:rPr lang="en-US" sz="2600" i="1" baseline="-25000" dirty="0">
                <a:latin typeface="+mn-lt"/>
              </a:rPr>
              <a:t>  </a:t>
            </a:r>
            <a:r>
              <a:rPr lang="en-US" sz="2600" i="1" dirty="0">
                <a:latin typeface="+mn-lt"/>
              </a:rPr>
              <a:t>←</a:t>
            </a:r>
            <a:r>
              <a:rPr lang="en-US" sz="2600" dirty="0">
                <a:latin typeface="+mn-lt"/>
              </a:rPr>
              <a:t> -infinity </a:t>
            </a:r>
          </a:p>
          <a:p>
            <a:r>
              <a:rPr lang="en-US" sz="2600" i="1" dirty="0">
                <a:latin typeface="+mn-lt"/>
              </a:rPr>
              <a:t>   </a:t>
            </a:r>
            <a:r>
              <a:rPr lang="en-US" sz="2600" i="1" dirty="0" err="1">
                <a:latin typeface="+mn-lt"/>
              </a:rPr>
              <a:t>s</a:t>
            </a:r>
            <a:r>
              <a:rPr lang="en-US" sz="2600" i="1" baseline="-25000" dirty="0" err="1">
                <a:latin typeface="+mn-lt"/>
              </a:rPr>
              <a:t>source</a:t>
            </a:r>
            <a:r>
              <a:rPr lang="en-US" sz="2600" i="1" baseline="-25000" dirty="0">
                <a:latin typeface="+mn-lt"/>
              </a:rPr>
              <a:t> </a:t>
            </a:r>
            <a:r>
              <a:rPr lang="en-US" sz="2600" i="1" dirty="0">
                <a:latin typeface="+mn-lt"/>
              </a:rPr>
              <a:t>←</a:t>
            </a:r>
            <a:r>
              <a:rPr lang="en-US" sz="2600" dirty="0">
                <a:latin typeface="+mn-lt"/>
              </a:rPr>
              <a:t> 0 </a:t>
            </a:r>
          </a:p>
          <a:p>
            <a:r>
              <a:rPr lang="en-US" sz="2600" dirty="0">
                <a:latin typeface="+mn-lt"/>
              </a:rPr>
              <a:t>   topologically order </a:t>
            </a:r>
            <a:r>
              <a:rPr lang="en-US" sz="2600" i="1" dirty="0">
                <a:latin typeface="+mn-lt"/>
              </a:rPr>
              <a:t>Graph</a:t>
            </a:r>
            <a:endParaRPr lang="en-US" sz="2600" dirty="0">
              <a:latin typeface="+mn-lt"/>
            </a:endParaRPr>
          </a:p>
          <a:p>
            <a:r>
              <a:rPr lang="en-US" sz="2600" b="1" dirty="0">
                <a:latin typeface="+mn-lt"/>
              </a:rPr>
              <a:t>   for</a:t>
            </a:r>
            <a:r>
              <a:rPr lang="en-US" sz="2600" dirty="0">
                <a:latin typeface="+mn-lt"/>
              </a:rPr>
              <a:t> each node </a:t>
            </a:r>
            <a:r>
              <a:rPr lang="en-US" sz="2600" i="1" dirty="0">
                <a:latin typeface="+mn-lt"/>
              </a:rPr>
              <a:t>a </a:t>
            </a:r>
            <a:r>
              <a:rPr lang="en-US" sz="2600" dirty="0">
                <a:latin typeface="+mn-lt"/>
              </a:rPr>
              <a:t>(from </a:t>
            </a:r>
            <a:r>
              <a:rPr lang="en-US" sz="2600" i="1" dirty="0">
                <a:latin typeface="+mn-lt"/>
              </a:rPr>
              <a:t>source</a:t>
            </a:r>
            <a:r>
              <a:rPr lang="en-US" sz="2600" dirty="0">
                <a:latin typeface="+mn-lt"/>
              </a:rPr>
              <a:t> to </a:t>
            </a:r>
            <a:r>
              <a:rPr lang="en-US" sz="2600" i="1" dirty="0">
                <a:latin typeface="+mn-lt"/>
              </a:rPr>
              <a:t>sink</a:t>
            </a:r>
            <a:r>
              <a:rPr lang="en-US" sz="2600" dirty="0">
                <a:latin typeface="+mn-lt"/>
              </a:rPr>
              <a:t> in topological order) </a:t>
            </a:r>
          </a:p>
          <a:p>
            <a:r>
              <a:rPr lang="en-US" sz="2600" i="1" dirty="0">
                <a:latin typeface="+mn-lt"/>
              </a:rPr>
              <a:t>      </a:t>
            </a:r>
            <a:r>
              <a:rPr lang="en-US" sz="2600" i="1" dirty="0" err="1">
                <a:latin typeface="+mn-lt"/>
              </a:rPr>
              <a:t>s</a:t>
            </a:r>
            <a:r>
              <a:rPr lang="en-US" sz="2600" i="1" baseline="-25000" dirty="0" err="1">
                <a:latin typeface="+mn-lt"/>
              </a:rPr>
              <a:t>a</a:t>
            </a:r>
            <a:r>
              <a:rPr lang="en-US" sz="2600" i="1" baseline="-25000" dirty="0">
                <a:latin typeface="+mn-lt"/>
              </a:rPr>
              <a:t> </a:t>
            </a:r>
            <a:r>
              <a:rPr lang="en-US" sz="2600" i="1" dirty="0">
                <a:latin typeface="+mn-lt"/>
              </a:rPr>
              <a:t>←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max</a:t>
            </a:r>
            <a:r>
              <a:rPr lang="en-US" sz="2600" baseline="-25000" dirty="0" err="1">
                <a:latin typeface="+mn-lt"/>
              </a:rPr>
              <a:t>all</a:t>
            </a:r>
            <a:r>
              <a:rPr lang="en-US" sz="2600" baseline="-25000" dirty="0">
                <a:latin typeface="+mn-lt"/>
              </a:rPr>
              <a:t> predecessors </a:t>
            </a:r>
            <a:r>
              <a:rPr lang="en-US" sz="2600" i="1" baseline="-25000" dirty="0">
                <a:latin typeface="+mn-lt"/>
              </a:rPr>
              <a:t>b</a:t>
            </a:r>
            <a:r>
              <a:rPr lang="en-US" sz="2600" baseline="-25000" dirty="0">
                <a:latin typeface="+mn-lt"/>
              </a:rPr>
              <a:t> of node </a:t>
            </a:r>
            <a:r>
              <a:rPr lang="en-US" sz="2600" i="1" baseline="-25000" dirty="0">
                <a:latin typeface="+mn-lt"/>
              </a:rPr>
              <a:t>a</a:t>
            </a:r>
            <a:r>
              <a:rPr lang="en-US" sz="2600" dirty="0">
                <a:latin typeface="+mn-lt"/>
              </a:rPr>
              <a:t>{</a:t>
            </a:r>
            <a:r>
              <a:rPr lang="en-US" sz="2600" dirty="0" err="1">
                <a:latin typeface="+mn-lt"/>
              </a:rPr>
              <a:t>s</a:t>
            </a:r>
            <a:r>
              <a:rPr lang="en-US" sz="2600" i="1" baseline="-25000" dirty="0" err="1">
                <a:latin typeface="+mn-lt"/>
              </a:rPr>
              <a:t>b</a:t>
            </a:r>
            <a:r>
              <a:rPr lang="en-US" sz="2600" dirty="0">
                <a:latin typeface="+mn-lt"/>
              </a:rPr>
              <a:t>+ weight of edge from </a:t>
            </a:r>
            <a:r>
              <a:rPr lang="en-US" sz="2600" i="1" dirty="0">
                <a:latin typeface="+mn-lt"/>
              </a:rPr>
              <a:t>b</a:t>
            </a:r>
            <a:r>
              <a:rPr lang="en-US" sz="2600" dirty="0">
                <a:latin typeface="+mn-lt"/>
              </a:rPr>
              <a:t> to </a:t>
            </a:r>
            <a:r>
              <a:rPr lang="en-US" sz="2600" i="1" dirty="0">
                <a:latin typeface="+mn-lt"/>
              </a:rPr>
              <a:t>a</a:t>
            </a:r>
            <a:r>
              <a:rPr lang="en-US" sz="2600" dirty="0">
                <a:latin typeface="+mn-lt"/>
              </a:rPr>
              <a:t>}</a:t>
            </a:r>
          </a:p>
          <a:p>
            <a:r>
              <a:rPr lang="en-US" sz="2600" b="1" dirty="0">
                <a:latin typeface="+mn-lt"/>
              </a:rPr>
              <a:t>   return</a:t>
            </a:r>
            <a:r>
              <a:rPr lang="en-US" sz="2600" dirty="0">
                <a:latin typeface="+mn-lt"/>
              </a:rPr>
              <a:t> </a:t>
            </a:r>
            <a:r>
              <a:rPr lang="en-US" sz="2600" i="1" dirty="0" err="1">
                <a:latin typeface="+mn-lt"/>
              </a:rPr>
              <a:t>s</a:t>
            </a:r>
            <a:r>
              <a:rPr lang="en-US" sz="2600" i="1" baseline="-25000" dirty="0" err="1">
                <a:latin typeface="+mn-lt"/>
              </a:rPr>
              <a:t>sink</a:t>
            </a:r>
            <a:endParaRPr lang="en-US" sz="2600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87A67-B295-9342-AA4E-53E8CDD2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Bioinformatics Algorithms: An Active Learning Approach.</a:t>
            </a:r>
          </a:p>
          <a:p>
            <a:r>
              <a:rPr lang="en-US"/>
              <a:t>Copyright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38143</TotalTime>
  <Words>11918</Words>
  <Application>Microsoft Macintosh PowerPoint</Application>
  <PresentationFormat>On-screen Show (4:3)</PresentationFormat>
  <Paragraphs>3444</Paragraphs>
  <Slides>177</Slides>
  <Notes>21</Notes>
  <HiddenSlides>32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177</vt:i4>
      </vt:variant>
    </vt:vector>
  </HeadingPairs>
  <TitlesOfParts>
    <vt:vector size="191" baseType="lpstr">
      <vt:lpstr>Arial Unicode MS</vt:lpstr>
      <vt:lpstr>Calibri (Headings)</vt:lpstr>
      <vt:lpstr>PMingLiU</vt:lpstr>
      <vt:lpstr>Arial</vt:lpstr>
      <vt:lpstr>Calibri</vt:lpstr>
      <vt:lpstr>Courier</vt:lpstr>
      <vt:lpstr>Courier New</vt:lpstr>
      <vt:lpstr>Helvetica</vt:lpstr>
      <vt:lpstr>Lucida Console</vt:lpstr>
      <vt:lpstr>Symbol</vt:lpstr>
      <vt:lpstr>Times New Roman</vt:lpstr>
      <vt:lpstr>Wingdings</vt:lpstr>
      <vt:lpstr>Office Theme</vt:lpstr>
      <vt:lpstr>Equation</vt:lpstr>
      <vt:lpstr>How Do We Compare Biological Sequences? Dynamic Programming and  Divide-and Conquer Algorithms</vt:lpstr>
      <vt:lpstr>How Do We Compare Biological Sequences</vt:lpstr>
      <vt:lpstr>RNA Tie Club</vt:lpstr>
      <vt:lpstr>From Genetic Code to Non-Ribosomal Code </vt:lpstr>
      <vt:lpstr>NRP Synthetase: A Giant Molecular Assembly Line</vt:lpstr>
      <vt:lpstr>These Three A-domains Do Not Look Similar </vt:lpstr>
      <vt:lpstr>These Three A-domains Do Not Look Similar </vt:lpstr>
      <vt:lpstr>Do they look similar now? </vt:lpstr>
      <vt:lpstr>And now? </vt:lpstr>
      <vt:lpstr>Red Positions Encode Conservative Core of A-domains  </vt:lpstr>
      <vt:lpstr>Blue Positions in A-domains Define Non-Ribosomal Code</vt:lpstr>
      <vt:lpstr>Cystic Fibrosis </vt:lpstr>
      <vt:lpstr>Approximately 1 in 25 Humans Carry a Faulty CF Gene</vt:lpstr>
      <vt:lpstr>Where Is the Cystic Fibrosis Gene?  </vt:lpstr>
      <vt:lpstr>Where Is the Cystic Fibrosis Gene?  </vt:lpstr>
      <vt:lpstr>CFTR: Cystic Fibrosis Transmembrane Conductance Regulator </vt:lpstr>
      <vt:lpstr>How Do We Compare Biological Sequences</vt:lpstr>
      <vt:lpstr>The Alignment Game</vt:lpstr>
      <vt:lpstr>The Alignment Game</vt:lpstr>
      <vt:lpstr>The Alignment Game</vt:lpstr>
      <vt:lpstr>The Alignment Game</vt:lpstr>
      <vt:lpstr>The Alignment Game</vt:lpstr>
      <vt:lpstr>The Alignment Game</vt:lpstr>
      <vt:lpstr>The Alignment Game</vt:lpstr>
      <vt:lpstr>The Alignment Game</vt:lpstr>
      <vt:lpstr>The Alignment Game</vt:lpstr>
      <vt:lpstr>The Alignment Game</vt:lpstr>
      <vt:lpstr>What Is the Sequence Alignment?</vt:lpstr>
      <vt:lpstr>Longest Common Subsequence</vt:lpstr>
      <vt:lpstr>How Do We Compare Biological Sequences</vt:lpstr>
      <vt:lpstr>From Manhattan to a Grid Graph </vt:lpstr>
      <vt:lpstr>Manhattan Tourist Problem</vt:lpstr>
      <vt:lpstr>PowerPoint Presentation</vt:lpstr>
      <vt:lpstr>PowerPoint Presentation</vt:lpstr>
      <vt:lpstr>PowerPoint Presentation</vt:lpstr>
      <vt:lpstr>Search for Longest Paths in a Directed Graph</vt:lpstr>
      <vt:lpstr>Do You See a Connection between  the Manhattan Tourist and the Alignment Game? </vt:lpstr>
      <vt:lpstr>PowerPoint Presentation</vt:lpstr>
      <vt:lpstr>PowerPoint Presentation</vt:lpstr>
      <vt:lpstr>PowerPoint Presentation</vt:lpstr>
      <vt:lpstr>PowerPoint Presentation</vt:lpstr>
      <vt:lpstr>How Do We Compare Biological Sequences</vt:lpstr>
      <vt:lpstr>The Change Problem</vt:lpstr>
      <vt:lpstr>Changing Money in a Greedy Way</vt:lpstr>
      <vt:lpstr>Changing Money in Tanzania</vt:lpstr>
      <vt:lpstr>Changing Money in Tanzania: GreedyChange Fails   </vt:lpstr>
      <vt:lpstr>Recursive Change</vt:lpstr>
      <vt:lpstr>Recursive Change</vt:lpstr>
      <vt:lpstr>Recursive Change</vt:lpstr>
      <vt:lpstr>Recursive Change</vt:lpstr>
      <vt:lpstr>Recursive Change</vt:lpstr>
      <vt:lpstr>Recursive Change</vt:lpstr>
      <vt:lpstr>Recursive Change</vt:lpstr>
      <vt:lpstr>RecursiveChange</vt:lpstr>
      <vt:lpstr>How Fast is the RecursiveChange? </vt:lpstr>
      <vt:lpstr>The Recursive Tree</vt:lpstr>
      <vt:lpstr>The Recursive Tree</vt:lpstr>
      <vt:lpstr>The Recursive Tree</vt:lpstr>
      <vt:lpstr>Changing Money by Dynamic Programming</vt:lpstr>
      <vt:lpstr>Changing Money by Dynamic Programming</vt:lpstr>
      <vt:lpstr>DPChange</vt:lpstr>
      <vt:lpstr>Two key features</vt:lpstr>
      <vt:lpstr>“Programming” in “Dynamic Programming”  Has Nothing to Do with Programming! </vt:lpstr>
      <vt:lpstr>How Do We Compare Biological Sequences</vt:lpstr>
      <vt:lpstr>PowerPoint Presentation</vt:lpstr>
      <vt:lpstr>South or East?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Programming Recurrence</vt:lpstr>
      <vt:lpstr>How Do We Compare Biological Sequences</vt:lpstr>
      <vt:lpstr>PowerPoint Presentation</vt:lpstr>
      <vt:lpstr>PowerPoint Presentation</vt:lpstr>
      <vt:lpstr>PowerPoint Presentation</vt:lpstr>
      <vt:lpstr>Dynamic Programming Recurrence for the Alignment Graph</vt:lpstr>
      <vt:lpstr>Dynamic Programming Recurrence for the Longest Common Subsequence Problem </vt:lpstr>
      <vt:lpstr>PowerPoint Presentation</vt:lpstr>
      <vt:lpstr>PowerPoint Presentation</vt:lpstr>
      <vt:lpstr>Computing Backtracking Pointers</vt:lpstr>
      <vt:lpstr>PowerPoint Presentation</vt:lpstr>
      <vt:lpstr>PowerPoint Presentation</vt:lpstr>
      <vt:lpstr>PowerPoint Presentation</vt:lpstr>
      <vt:lpstr>Using Backtracking Pointers to Compute LCS</vt:lpstr>
      <vt:lpstr>Computing Scores of ALL Predecessors</vt:lpstr>
      <vt:lpstr>PowerPoint Presentation</vt:lpstr>
      <vt:lpstr>PowerPoint Presentation</vt:lpstr>
      <vt:lpstr>PowerPoint Presentation</vt:lpstr>
      <vt:lpstr>A Vicious Cycle</vt:lpstr>
      <vt:lpstr>In What Order Should We Explore Nodes of the Graph?</vt:lpstr>
      <vt:lpstr>Topological Ordering </vt:lpstr>
      <vt:lpstr>LongestPath</vt:lpstr>
      <vt:lpstr>How Do We Compare Biological Sequences</vt:lpstr>
      <vt:lpstr>Current (Primitive) Scoring</vt:lpstr>
      <vt:lpstr>Mismatches and Indel Penalties </vt:lpstr>
      <vt:lpstr>Scoring Matrices for Amino Acid Sequences </vt:lpstr>
      <vt:lpstr>Dynamic Programming Recurrence for the Alignment Graph</vt:lpstr>
      <vt:lpstr>Dynamic Programming Recurrence for the Alignment Graph</vt:lpstr>
      <vt:lpstr>Dynamic Programming Recurrence for the Alignment Graph</vt:lpstr>
      <vt:lpstr>Global Alignment</vt:lpstr>
      <vt:lpstr>Homeobox Genes</vt:lpstr>
      <vt:lpstr>Which Alignment is Better? </vt:lpstr>
      <vt:lpstr>Which Alignment is Better? </vt:lpstr>
      <vt:lpstr>PowerPoint Presentation</vt:lpstr>
      <vt:lpstr>PowerPoint Presentation</vt:lpstr>
      <vt:lpstr>Local Alignment</vt:lpstr>
      <vt:lpstr>Local Alignment= Global Alignment in a Subrectangle</vt:lpstr>
      <vt:lpstr>Local Alignment Problem </vt:lpstr>
      <vt:lpstr>PowerPoint Presentation</vt:lpstr>
      <vt:lpstr>PowerPoint Presentation</vt:lpstr>
      <vt:lpstr>PowerPoint Presentation</vt:lpstr>
      <vt:lpstr>Dynamic Programming for the Local Alignment</vt:lpstr>
      <vt:lpstr>Dynamic Programming for the Local Alignment</vt:lpstr>
      <vt:lpstr>How Do We Compare Biological Sequences</vt:lpstr>
      <vt:lpstr>Scoring Gaps</vt:lpstr>
      <vt:lpstr>More Adequate Gap Penalties </vt:lpstr>
      <vt:lpstr>PowerPoint Presentation</vt:lpstr>
      <vt:lpstr>PowerPoint Presentation</vt:lpstr>
      <vt:lpstr>PowerPoint Presentation</vt:lpstr>
      <vt:lpstr>PowerPoint Presentation</vt:lpstr>
      <vt:lpstr>How Do We Compare Biological Sequences</vt:lpstr>
      <vt:lpstr>PowerPoint Presentation</vt:lpstr>
      <vt:lpstr>PowerPoint Presentation</vt:lpstr>
      <vt:lpstr>Divide and Conquer Approach to Sequence Alignment</vt:lpstr>
      <vt:lpstr>Divide and Conquer Approach to Sequence Alignment</vt:lpstr>
      <vt:lpstr>Divide and Conquer Approach to Sequence Alignment</vt:lpstr>
      <vt:lpstr>Computing Alignment Score in Linear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Time: area+area/2+area/4+area/8+area/16+…</vt:lpstr>
      <vt:lpstr>PowerPoint Presentation</vt:lpstr>
      <vt:lpstr>The Middle Edge Problem </vt:lpstr>
      <vt:lpstr>PowerPoint Presentation</vt:lpstr>
      <vt:lpstr>PowerPoint Presentation</vt:lpstr>
      <vt:lpstr>PowerPoint Presentation</vt:lpstr>
      <vt:lpstr>How Do We Compare Biological Sequences</vt:lpstr>
      <vt:lpstr>From Pairwise to Multiple Alignment </vt:lpstr>
      <vt:lpstr>Alignment of  Three A-domains  </vt:lpstr>
      <vt:lpstr>Alignment of  Three A-domains  </vt:lpstr>
      <vt:lpstr>Alignment of  Three A-domains  </vt:lpstr>
      <vt:lpstr>Generalizing Pairwise to Multiple Alignment</vt:lpstr>
      <vt:lpstr>Alignments = Paths in 3-D</vt:lpstr>
      <vt:lpstr>Alignments = Paths in 3-D</vt:lpstr>
      <vt:lpstr>Alignments = Paths in 3-D</vt:lpstr>
      <vt:lpstr>Alignments = Paths in 3-D</vt:lpstr>
      <vt:lpstr>2-D Alignment Cell versus 3-D Alignment Cell </vt:lpstr>
      <vt:lpstr>Multiple Alignment: Dynamic Programming</vt:lpstr>
      <vt:lpstr>Multiple Alignment: Running Time</vt:lpstr>
      <vt:lpstr>Multiple Alignment Induces Pairwise Alignments</vt:lpstr>
      <vt:lpstr>Idea: Construct Multiple from Pairwise Alignments</vt:lpstr>
      <vt:lpstr>Profile Representation of Multiple Alignment</vt:lpstr>
      <vt:lpstr>Aligning Sequence Against Sequence </vt:lpstr>
      <vt:lpstr>Aligning Sequence Against Profile </vt:lpstr>
      <vt:lpstr>Aligning Profile Against Profile</vt:lpstr>
      <vt:lpstr>Multiple Alignment: Greedy Approach</vt:lpstr>
      <vt:lpstr>Greedy Approach: Example</vt:lpstr>
      <vt:lpstr>Greedy Approach: Example</vt:lpstr>
      <vt:lpstr>ClustalW</vt:lpstr>
      <vt:lpstr>Step 1: Pairwise Alignment</vt:lpstr>
      <vt:lpstr>Step 2: Guide Tree</vt:lpstr>
      <vt:lpstr>Step 2: Guide Tree (cont’d)</vt:lpstr>
      <vt:lpstr>Step 3: Progressive Alignment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Motifs in DNA Sequences</dc:title>
  <dc:creator>Stephen</dc:creator>
  <cp:lastModifiedBy>Chen Hao</cp:lastModifiedBy>
  <cp:revision>1166</cp:revision>
  <dcterms:created xsi:type="dcterms:W3CDTF">2011-02-12T08:52:50Z</dcterms:created>
  <dcterms:modified xsi:type="dcterms:W3CDTF">2025-02-05T04:33:04Z</dcterms:modified>
</cp:coreProperties>
</file>