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97"/>
  </p:notesMasterIdLst>
  <p:sldIdLst>
    <p:sldId id="256" r:id="rId2"/>
    <p:sldId id="659" r:id="rId3"/>
    <p:sldId id="602" r:id="rId4"/>
    <p:sldId id="603" r:id="rId5"/>
    <p:sldId id="604" r:id="rId6"/>
    <p:sldId id="605" r:id="rId7"/>
    <p:sldId id="606" r:id="rId8"/>
    <p:sldId id="607" r:id="rId9"/>
    <p:sldId id="660" r:id="rId10"/>
    <p:sldId id="498" r:id="rId11"/>
    <p:sldId id="601" r:id="rId12"/>
    <p:sldId id="499" r:id="rId13"/>
    <p:sldId id="532" r:id="rId14"/>
    <p:sldId id="504" r:id="rId15"/>
    <p:sldId id="505" r:id="rId16"/>
    <p:sldId id="506" r:id="rId17"/>
    <p:sldId id="661" r:id="rId18"/>
    <p:sldId id="380" r:id="rId19"/>
    <p:sldId id="470" r:id="rId20"/>
    <p:sldId id="407" r:id="rId21"/>
    <p:sldId id="620" r:id="rId22"/>
    <p:sldId id="668" r:id="rId23"/>
    <p:sldId id="669" r:id="rId24"/>
    <p:sldId id="670" r:id="rId25"/>
    <p:sldId id="671" r:id="rId26"/>
    <p:sldId id="672" r:id="rId27"/>
    <p:sldId id="686" r:id="rId28"/>
    <p:sldId id="687" r:id="rId29"/>
    <p:sldId id="673" r:id="rId30"/>
    <p:sldId id="674" r:id="rId31"/>
    <p:sldId id="675" r:id="rId32"/>
    <p:sldId id="676" r:id="rId33"/>
    <p:sldId id="677" r:id="rId34"/>
    <p:sldId id="678" r:id="rId35"/>
    <p:sldId id="679" r:id="rId36"/>
    <p:sldId id="680" r:id="rId37"/>
    <p:sldId id="681" r:id="rId38"/>
    <p:sldId id="682" r:id="rId39"/>
    <p:sldId id="684" r:id="rId40"/>
    <p:sldId id="685" r:id="rId41"/>
    <p:sldId id="275" r:id="rId42"/>
    <p:sldId id="276" r:id="rId43"/>
    <p:sldId id="656" r:id="rId44"/>
    <p:sldId id="658" r:id="rId45"/>
    <p:sldId id="631" r:id="rId46"/>
    <p:sldId id="632" r:id="rId47"/>
    <p:sldId id="633" r:id="rId48"/>
    <p:sldId id="634" r:id="rId49"/>
    <p:sldId id="635" r:id="rId50"/>
    <p:sldId id="636" r:id="rId51"/>
    <p:sldId id="637" r:id="rId52"/>
    <p:sldId id="638" r:id="rId53"/>
    <p:sldId id="639" r:id="rId54"/>
    <p:sldId id="640" r:id="rId55"/>
    <p:sldId id="641" r:id="rId56"/>
    <p:sldId id="642" r:id="rId57"/>
    <p:sldId id="643" r:id="rId58"/>
    <p:sldId id="644" r:id="rId59"/>
    <p:sldId id="662" r:id="rId60"/>
    <p:sldId id="541" r:id="rId61"/>
    <p:sldId id="584" r:id="rId62"/>
    <p:sldId id="582" r:id="rId63"/>
    <p:sldId id="583" r:id="rId64"/>
    <p:sldId id="481" r:id="rId65"/>
    <p:sldId id="688" r:id="rId66"/>
    <p:sldId id="482" r:id="rId67"/>
    <p:sldId id="689" r:id="rId68"/>
    <p:sldId id="690" r:id="rId69"/>
    <p:sldId id="691" r:id="rId70"/>
    <p:sldId id="694" r:id="rId71"/>
    <p:sldId id="693" r:id="rId72"/>
    <p:sldId id="663" r:id="rId73"/>
    <p:sldId id="485" r:id="rId74"/>
    <p:sldId id="486" r:id="rId75"/>
    <p:sldId id="615" r:id="rId76"/>
    <p:sldId id="487" r:id="rId77"/>
    <p:sldId id="616" r:id="rId78"/>
    <p:sldId id="665" r:id="rId79"/>
    <p:sldId id="524" r:id="rId80"/>
    <p:sldId id="588" r:id="rId81"/>
    <p:sldId id="489" r:id="rId82"/>
    <p:sldId id="609" r:id="rId83"/>
    <p:sldId id="548" r:id="rId84"/>
    <p:sldId id="666" r:id="rId85"/>
    <p:sldId id="549" r:id="rId86"/>
    <p:sldId id="551" r:id="rId87"/>
    <p:sldId id="552" r:id="rId88"/>
    <p:sldId id="612" r:id="rId89"/>
    <p:sldId id="597" r:id="rId90"/>
    <p:sldId id="627" r:id="rId91"/>
    <p:sldId id="695" r:id="rId92"/>
    <p:sldId id="696" r:id="rId93"/>
    <p:sldId id="697" r:id="rId94"/>
    <p:sldId id="265" r:id="rId95"/>
    <p:sldId id="698" r:id="rId9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E47"/>
    <a:srgbClr val="00B050"/>
    <a:srgbClr val="FFCC66"/>
    <a:srgbClr val="1EB811"/>
    <a:srgbClr val="CCFFCC"/>
    <a:srgbClr val="CCFFFF"/>
    <a:srgbClr val="CCECFF"/>
    <a:srgbClr val="66CCFF"/>
    <a:srgbClr val="D2E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30" autoAdjust="0"/>
    <p:restoredTop sz="76860" autoAdjust="0"/>
  </p:normalViewPr>
  <p:slideViewPr>
    <p:cSldViewPr>
      <p:cViewPr varScale="1">
        <p:scale>
          <a:sx n="122" d="100"/>
          <a:sy n="122" d="100"/>
        </p:scale>
        <p:origin x="15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3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3F38D7-3B21-794F-86A2-C95659A13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88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CFC11-8B23-F24D-D543-81D558432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5FFD5C-F085-49F5-E013-1D034BA12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95BA28-2639-47C2-ADC3-AEDB1042D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 – k + 1) * (t - 1) * (n – k + 1)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DB7D0-71F7-A635-5C4C-C4D3D9506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55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3F082-6D0E-5F6A-BDEE-37A8C196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F7D9F9-CD82-8554-2F9F-CF0D45416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C91529-027A-D9A6-9498-FBB59A80D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 – k + 1) * (t - 1) * (n – k + 1)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36DD8-6738-60DC-5D4A-136265B7E9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64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08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08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08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08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08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08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23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1EB99-DFA6-7CF2-3D77-318857823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D9962F-EA67-0874-82E7-1A448C035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7992A2-DB05-368A-1992-E8B9A1A78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13FDE-3352-94CF-40C0-933040513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1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 – k + 1) * c(k, d)* 4^d * (n – k + 1)  * (t - 1)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(n – k + 1) * </a:t>
            </a:r>
            <a:r>
              <a:rPr lang="en-US" dirty="0" err="1"/>
              <a:t>k^d</a:t>
            </a:r>
            <a:r>
              <a:rPr lang="en-US" dirty="0"/>
              <a:t> * 4^d * (n – k + 1)  * (t - 1)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5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15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 err="1">
                <a:solidFill>
                  <a:schemeClr val="tx1"/>
                </a:solidFill>
                <a:latin typeface="Optima"/>
                <a:cs typeface="Optima"/>
              </a:rPr>
              <a:t>N</a:t>
            </a:r>
            <a:r>
              <a:rPr lang="en-US" sz="1200" i="1" baseline="30000" dirty="0" err="1">
                <a:solidFill>
                  <a:schemeClr val="tx1"/>
                </a:solidFill>
                <a:latin typeface="Optima"/>
                <a:cs typeface="Optima"/>
              </a:rPr>
              <a:t>t</a:t>
            </a:r>
            <a:endParaRPr lang="en-US" sz="1200" i="1" baseline="30000" dirty="0">
              <a:solidFill>
                <a:schemeClr val="tx1"/>
              </a:solidFill>
              <a:latin typeface="Optima"/>
              <a:cs typeface="Optima"/>
            </a:endParaRPr>
          </a:p>
          <a:p>
            <a:endParaRPr lang="en-US" sz="1200" i="1" baseline="30000" dirty="0">
              <a:solidFill>
                <a:schemeClr val="tx1"/>
              </a:solidFill>
              <a:latin typeface="Optima"/>
            </a:endParaRPr>
          </a:p>
          <a:p>
            <a:r>
              <a:rPr lang="en-US" sz="1200" i="1" baseline="30000" dirty="0">
                <a:solidFill>
                  <a:schemeClr val="tx1"/>
                </a:solidFill>
                <a:latin typeface="Optima"/>
              </a:rPr>
              <a:t>pause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94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N^ 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3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4^k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0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 – k + 1) * (t - 1) * (n – k + 1)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95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A5B3C-CDD4-F611-AF8C-D35959782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53CBBD-1DF5-4B23-1A13-6A8D760A1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FDD78-80C4-8139-3592-18F5A38BA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 – k + 1) * (t - 1) * (n – k + 1)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82E63-DA34-C926-A34D-74748CE9F0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F38D7-3B21-794F-86A2-C95659A134C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7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2013 Compeau and Pevzner.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85077-6953-7C43-A312-940CA4427E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2013 Compeau and Pevzner.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7AAFAB-D084-6B47-8B68-8A3E8AEA2B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2013 Compeau and Pevzner.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37894-DED7-424C-8275-7004E103F3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2013 Compeau and Pevzner.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95067-1C5E-ED48-8A52-FCDFF1838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2013 Compeau and Pevzner.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F4284-7C67-654C-91D0-76CB1E044B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2013 Compeau and Pevzner.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655C1-66BD-E84B-B8B0-4A67B5BEA1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2013 Compeau and Pevzner.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1F816-9EB3-1F46-9A98-68E503866B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</p:spPr>
        <p:txBody>
          <a:bodyPr/>
          <a:lstStyle/>
          <a:p>
            <a:r>
              <a:rPr lang="en-US" i="1" dirty="0"/>
              <a:t>Bioinformatics Algorithms: An Active Learning Approach.</a:t>
            </a:r>
          </a:p>
          <a:p>
            <a:r>
              <a:rPr lang="en-US" dirty="0"/>
              <a:t>Copyright 2018 </a:t>
            </a:r>
            <a:r>
              <a:rPr lang="en-US" dirty="0" err="1"/>
              <a:t>Compeau</a:t>
            </a:r>
            <a:r>
              <a:rPr lang="en-US" dirty="0"/>
              <a:t> and </a:t>
            </a:r>
            <a:r>
              <a:rPr lang="en-US" dirty="0" err="1"/>
              <a:t>Pevzner</a:t>
            </a:r>
            <a:r>
              <a:rPr lang="en-US" dirty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92940-36AA-5B43-A9EB-25F438D627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2013 Compeau and Pevzner.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D59B-A874-F34B-B9B7-1C07CBE9FC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2013 Compeau and Pevzner.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9D7C5-81A7-634E-83A7-3DD8612FE1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2013 Compeau and Pevzner.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55E85-B703-784A-9E25-9F3FEF4C68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i="1" dirty="0"/>
              <a:t>Bioinformatics Algorithms: An Active Learning Approach.</a:t>
            </a:r>
          </a:p>
          <a:p>
            <a:r>
              <a:rPr lang="en-US" dirty="0"/>
              <a:t>Copyright 2018 </a:t>
            </a:r>
            <a:r>
              <a:rPr lang="en-US" dirty="0" err="1"/>
              <a:t>Compeau</a:t>
            </a:r>
            <a:r>
              <a:rPr lang="en-US" dirty="0"/>
              <a:t> and </a:t>
            </a:r>
            <a:r>
              <a:rPr lang="en-US" dirty="0" err="1"/>
              <a:t>Pevzner</a:t>
            </a:r>
            <a:r>
              <a:rPr lang="en-US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EED727-42C0-B847-930F-286006B75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downloader.com/i/?id=emotion_f030-20111114203607-0000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marketingforhippies.com/fast-marketing-vs-slow-marketing/" TargetMode="Externa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seudocou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seudocou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nature.com/articles/nbt.3300#MOESM51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438400"/>
            <a:ext cx="8763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b="1" dirty="0"/>
              <a:t>How Do We Find Regulatory Motifs in DNA?</a:t>
            </a:r>
            <a:br>
              <a:rPr lang="en-US" sz="3600" b="1" dirty="0"/>
            </a:br>
            <a:r>
              <a:rPr lang="en-US" sz="3600" i="1" dirty="0">
                <a:solidFill>
                  <a:srgbClr val="0000FF"/>
                </a:solidFill>
              </a:rPr>
              <a:t>Greedy and Randomized Algorithms</a:t>
            </a:r>
            <a:endParaRPr lang="en-US" sz="3600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0" y="5257800"/>
            <a:ext cx="9144000" cy="1752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Phillip </a:t>
            </a:r>
            <a:r>
              <a:rPr lang="en-US" sz="2800" dirty="0" err="1"/>
              <a:t>Compeau</a:t>
            </a:r>
            <a:r>
              <a:rPr lang="en-US" sz="2800" dirty="0"/>
              <a:t> and Pavel Pevzner. </a:t>
            </a:r>
          </a:p>
          <a:p>
            <a:pPr marL="0" indent="0" algn="ctr">
              <a:buNone/>
            </a:pPr>
            <a:r>
              <a:rPr lang="en-US" sz="2800" i="1" dirty="0"/>
              <a:t>Bioinformatics Algorithms: An Active Learning Approach</a:t>
            </a:r>
          </a:p>
          <a:p>
            <a:pPr marL="0" indent="0" algn="ctr">
              <a:buNone/>
            </a:pPr>
            <a:r>
              <a:rPr lang="en-US" sz="2000" dirty="0"/>
              <a:t>©2013 by Compeau and Pevzner. All rights reserved. </a:t>
            </a:r>
            <a:r>
              <a:rPr lang="en-US" sz="2800" dirty="0"/>
              <a:t> </a:t>
            </a:r>
          </a:p>
          <a:p>
            <a:endParaRPr lang="en-US" sz="28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1143000"/>
            <a:ext cx="8839200" cy="40011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Our schedules are controlled by a molecular timekeeper called the </a:t>
            </a:r>
            <a:r>
              <a:rPr lang="en-US" sz="2000" b="1" dirty="0"/>
              <a:t>circadian clock</a:t>
            </a:r>
            <a:r>
              <a:rPr lang="en-US" sz="2000" dirty="0"/>
              <a:t>.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Circadian Clock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2400" y="5105400"/>
            <a:ext cx="8839200" cy="838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dirty="0"/>
              <a:t>How does each cell in our body  know when it should decrease or increase </a:t>
            </a:r>
          </a:p>
          <a:p>
            <a:r>
              <a:rPr lang="en-US" sz="2000" b="1" dirty="0"/>
              <a:t>gene expression </a:t>
            </a:r>
            <a:r>
              <a:rPr lang="en-US" sz="2000" dirty="0"/>
              <a:t>of circadian genes?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00200"/>
            <a:ext cx="6642132" cy="3429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9A1A64-3F82-774F-A5AA-2563976AB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unflower-public-domain-5-sm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7018" r="-995"/>
          <a:stretch>
            <a:fillRect/>
          </a:stretch>
        </p:blipFill>
        <p:spPr>
          <a:xfrm>
            <a:off x="6934200" y="3735998"/>
            <a:ext cx="1866900" cy="1902802"/>
          </a:xfrm>
        </p:spPr>
      </p:pic>
      <p:pic>
        <p:nvPicPr>
          <p:cNvPr id="8" name="Picture 2" descr="File:Selenicereus grandiflorus00.jpg"/>
          <p:cNvPicPr>
            <a:picLocks noChangeAspect="1" noChangeArrowheads="1"/>
          </p:cNvPicPr>
          <p:nvPr/>
        </p:nvPicPr>
        <p:blipFill>
          <a:blip r:embed="rId4"/>
          <a:srcRect l="8727" t="24390" r="12170" b="12195"/>
          <a:stretch>
            <a:fillRect/>
          </a:stretch>
        </p:blipFill>
        <p:spPr bwMode="auto">
          <a:xfrm>
            <a:off x="6934200" y="1219200"/>
            <a:ext cx="1752600" cy="1752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19200"/>
            <a:ext cx="6172200" cy="181588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Plants need to </a:t>
            </a:r>
            <a:r>
              <a:rPr lang="en-US" sz="2800" b="1" dirty="0"/>
              <a:t>change gene expression </a:t>
            </a:r>
            <a:r>
              <a:rPr lang="en-US" sz="2800" dirty="0"/>
              <a:t>of 1000+ genes (photosynthesis, flowering, frost resistance, etc.) switching from day to night and vice-versa.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5750" y="3200400"/>
            <a:ext cx="6172200" cy="1676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Arial" charset="0"/>
                <a:cs typeface="Calibri"/>
              </a:rPr>
              <a:t>Who are the “molecular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Arial" charset="0"/>
                <a:cs typeface="Calibri"/>
              </a:rPr>
              <a:t>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Arial" charset="0"/>
                <a:cs typeface="Calibri"/>
              </a:rPr>
              <a:t>anagers” 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Arial" charset="0"/>
                <a:cs typeface="Calibri"/>
              </a:rPr>
              <a:t>telling genes to switch expression on and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Arial" charset="0"/>
                <a:cs typeface="Calibri"/>
              </a:rPr>
              <a:t>off in billions of cells?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Arial" charset="0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66700" y="5057774"/>
            <a:ext cx="6210300" cy="8858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/>
              <a:t>Just 3 genes call the shots: </a:t>
            </a:r>
          </a:p>
          <a:p>
            <a:pPr algn="ctr"/>
            <a:r>
              <a:rPr lang="en-US" sz="2800" b="1" dirty="0"/>
              <a:t>CCA1, LCY, and TOC1. 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6553200" y="3057525"/>
            <a:ext cx="2590800" cy="4572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/>
              <a:t>Night Blooming Cereus </a:t>
            </a:r>
          </a:p>
          <a:p>
            <a:r>
              <a:rPr lang="en-US" sz="2000" dirty="0"/>
              <a:t>only blooms at night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667500" y="5772150"/>
            <a:ext cx="2362200" cy="4572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/>
              <a:t>Sunflower </a:t>
            </a:r>
          </a:p>
          <a:p>
            <a:pPr algn="ctr"/>
            <a:r>
              <a:rPr lang="en-US" sz="2000" dirty="0"/>
              <a:t>follows the sun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How do Plants Know Whether it is Day or Night?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C5C54-19EF-E349-B08C-8D030648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3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00" y="1143000"/>
            <a:ext cx="7772400" cy="190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400" dirty="0"/>
              <a:t>CCA1, LCY, and TOC1 are </a:t>
            </a:r>
            <a:r>
              <a:rPr lang="en-US" sz="3400" b="1" dirty="0">
                <a:solidFill>
                  <a:srgbClr val="FF0000"/>
                </a:solidFill>
              </a:rPr>
              <a:t>regulatory proteins</a:t>
            </a:r>
            <a:r>
              <a:rPr lang="en-US" sz="3400" b="1" dirty="0"/>
              <a:t> </a:t>
            </a:r>
            <a:r>
              <a:rPr lang="en-US" sz="3400" dirty="0"/>
              <a:t>(a.k.a. </a:t>
            </a:r>
            <a:r>
              <a:rPr lang="en-US" sz="3400" b="1" dirty="0">
                <a:solidFill>
                  <a:srgbClr val="FF0000"/>
                </a:solidFill>
              </a:rPr>
              <a:t>transcription factors</a:t>
            </a:r>
            <a:r>
              <a:rPr lang="en-US" sz="3400" dirty="0"/>
              <a:t>) control other genes by binding to short DNA fragments  (</a:t>
            </a:r>
            <a:r>
              <a:rPr lang="en-US" sz="3400" b="1" dirty="0">
                <a:solidFill>
                  <a:srgbClr val="FF0000"/>
                </a:solidFill>
              </a:rPr>
              <a:t>transcription factor binding sites</a:t>
            </a:r>
            <a:r>
              <a:rPr lang="en-US" sz="3400" dirty="0"/>
              <a:t>) in the upstream regions of these genes.  </a:t>
            </a:r>
          </a:p>
          <a:p>
            <a:pPr marL="0" indent="0">
              <a:buNone/>
            </a:pPr>
            <a:endParaRPr lang="en-US" sz="3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48551" t="7269" r="-1513"/>
          <a:stretch>
            <a:fillRect/>
          </a:stretch>
        </p:blipFill>
        <p:spPr bwMode="auto">
          <a:xfrm rot="16200000">
            <a:off x="5367815" y="2654850"/>
            <a:ext cx="2625295" cy="37216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 l="-49" t="7547" r="53130" b="3664"/>
          <a:stretch>
            <a:fillRect/>
          </a:stretch>
        </p:blipFill>
        <p:spPr bwMode="auto">
          <a:xfrm rot="16200000">
            <a:off x="1463856" y="2501078"/>
            <a:ext cx="2627902" cy="402654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Transcription Factors and Their Binding Sites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28D6D-DAEB-1347-858E-D0343F9A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284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 bwMode="auto">
          <a:xfrm>
            <a:off x="8001000" y="3200400"/>
            <a:ext cx="9906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7696200" y="3200400"/>
            <a:ext cx="3048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dirty="0"/>
              <a:t>Transcription Factors Bind to Their Binding Sites   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52400" y="3276600"/>
            <a:ext cx="88392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152400" y="1333500"/>
            <a:ext cx="838200" cy="457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CCA1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371600" y="3200400"/>
            <a:ext cx="9906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581400" y="3200400"/>
            <a:ext cx="9906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5791200" y="3200400"/>
            <a:ext cx="9906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066800" y="3200400"/>
            <a:ext cx="3048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276600" y="3200400"/>
            <a:ext cx="3048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486400" y="3200400"/>
            <a:ext cx="3048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447800" y="33528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2200" y="33528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01000" y="33528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16600" y="33528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Gene3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152400" y="1600200"/>
            <a:ext cx="838200" cy="457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CCA1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152400" y="1866900"/>
            <a:ext cx="838200" cy="457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CCA1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152400" y="2133600"/>
            <a:ext cx="838200" cy="457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CCA1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B09554-8858-D54D-B27C-73D3D3C3E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86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0.7875 0.2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1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33333E-6 L 0.54583 0.166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83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30417 0.127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6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44444E-6 L 0.0625 0.08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Does CCA1 Know Where to Bind? 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52400" y="3276600"/>
            <a:ext cx="88392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371600" y="3200400"/>
            <a:ext cx="9906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581400" y="3200400"/>
            <a:ext cx="9906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001000" y="3200400"/>
            <a:ext cx="9906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5791200" y="3200400"/>
            <a:ext cx="9906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066800" y="3200400"/>
            <a:ext cx="3048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276600" y="3200400"/>
            <a:ext cx="3048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486400" y="3200400"/>
            <a:ext cx="3048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7696200" y="3200400"/>
            <a:ext cx="3048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550759" y="33528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2200" y="33528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01000" y="33528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16600" y="33528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Gene3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762000" y="2717800"/>
            <a:ext cx="838200" cy="457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CCA1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5181600" y="2730500"/>
            <a:ext cx="838200" cy="457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CCA1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7391400" y="2730500"/>
            <a:ext cx="838200" cy="457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CCA1</a:t>
            </a:r>
          </a:p>
        </p:txBody>
      </p:sp>
      <p:cxnSp>
        <p:nvCxnSpPr>
          <p:cNvPr id="31" name="Straight Arrow Connector 30"/>
          <p:cNvCxnSpPr>
            <a:stCxn id="41" idx="0"/>
          </p:cNvCxnSpPr>
          <p:nvPr/>
        </p:nvCxnSpPr>
        <p:spPr bwMode="auto">
          <a:xfrm flipH="1" flipV="1">
            <a:off x="1219200" y="3352800"/>
            <a:ext cx="3429000" cy="2133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41" idx="0"/>
          </p:cNvCxnSpPr>
          <p:nvPr/>
        </p:nvCxnSpPr>
        <p:spPr bwMode="auto">
          <a:xfrm flipH="1" flipV="1">
            <a:off x="3429000" y="3352800"/>
            <a:ext cx="1219200" cy="2133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41" idx="0"/>
          </p:cNvCxnSpPr>
          <p:nvPr/>
        </p:nvCxnSpPr>
        <p:spPr bwMode="auto">
          <a:xfrm flipV="1">
            <a:off x="4648200" y="3352800"/>
            <a:ext cx="990600" cy="2133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>
            <a:stCxn id="41" idx="0"/>
          </p:cNvCxnSpPr>
          <p:nvPr/>
        </p:nvCxnSpPr>
        <p:spPr bwMode="auto">
          <a:xfrm flipV="1">
            <a:off x="4648200" y="3352800"/>
            <a:ext cx="3124200" cy="2133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62000" y="5486400"/>
            <a:ext cx="7772400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must be some hidden messages in these regions that tells CCA1 </a:t>
            </a:r>
            <a:r>
              <a:rPr lang="en-US" sz="2000" b="1" dirty="0"/>
              <a:t>WHERE</a:t>
            </a:r>
            <a:r>
              <a:rPr lang="en-US" sz="2000" dirty="0"/>
              <a:t> to bind.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2971800" y="2743200"/>
            <a:ext cx="838200" cy="457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CCA1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6FDAAC-1E56-FE40-8A92-B03BC90E0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28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latin typeface="Arial" charset="0"/>
                <a:cs typeface="Arial" charset="0"/>
              </a:rPr>
            </a:br>
            <a:r>
              <a:rPr lang="en-US" sz="4000" dirty="0"/>
              <a:t>Transcription Factor Binding Sites</a:t>
            </a:r>
            <a:br>
              <a:rPr lang="en-US" dirty="0">
                <a:latin typeface="Arial" charset="0"/>
                <a:cs typeface="Arial" charset="0"/>
              </a:rPr>
            </a:br>
            <a:endParaRPr lang="en-US" dirty="0">
              <a:solidFill>
                <a:schemeClr val="tx1"/>
              </a:solidFill>
              <a:latin typeface="Lucida Sans Unicode" charset="0"/>
              <a:cs typeface="Arial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42875" y="1751768"/>
            <a:ext cx="5338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 err="1">
                <a:latin typeface="Courier New" pitchFamily="49" charset="0"/>
                <a:cs typeface="Courier New" pitchFamily="49" charset="0"/>
              </a:rPr>
              <a:t>cagt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A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AAA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TCT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actgatgcaacctgactcatgacgaggaa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33350" y="2635836"/>
            <a:ext cx="5338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 err="1">
                <a:latin typeface="Courier New" pitchFamily="49" charset="0"/>
                <a:cs typeface="Courier New" pitchFamily="49" charset="0"/>
              </a:rPr>
              <a:t>agtcgactgactt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AA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AAATCT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cggatcgattcgtccgagga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33350" y="3521661"/>
            <a:ext cx="5338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 err="1">
                <a:latin typeface="Courier New" pitchFamily="49" charset="0"/>
                <a:cs typeface="Courier New" pitchFamily="49" charset="0"/>
              </a:rPr>
              <a:t>cgtcagctctgtcgggattcgccccgtattc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AAAAAA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CT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ac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61925" y="4419184"/>
            <a:ext cx="5338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 err="1">
                <a:latin typeface="Courier New" pitchFamily="49" charset="0"/>
                <a:cs typeface="Courier New" pitchFamily="49" charset="0"/>
              </a:rPr>
              <a:t>accgtctcc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A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AAAA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CT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gctcgtgccactgatgcaacctga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15100" y="22098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15100" y="32004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15100" y="40386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5100" y="50292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Gene4</a:t>
            </a:r>
          </a:p>
        </p:txBody>
      </p:sp>
      <p:grpSp>
        <p:nvGrpSpPr>
          <p:cNvPr id="2" name="Group 38"/>
          <p:cNvGrpSpPr/>
          <p:nvPr/>
        </p:nvGrpSpPr>
        <p:grpSpPr>
          <a:xfrm>
            <a:off x="228600" y="2057400"/>
            <a:ext cx="8305800" cy="1588"/>
            <a:chOff x="228600" y="2057400"/>
            <a:chExt cx="8305800" cy="1588"/>
          </a:xfrm>
        </p:grpSpPr>
        <p:cxnSp>
          <p:nvCxnSpPr>
            <p:cNvPr id="32" name="Straight Connector 31"/>
            <p:cNvCxnSpPr/>
            <p:nvPr/>
          </p:nvCxnSpPr>
          <p:spPr bwMode="auto">
            <a:xfrm>
              <a:off x="5410200" y="2057400"/>
              <a:ext cx="31242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228600" y="2057400"/>
              <a:ext cx="51816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39"/>
          <p:cNvGrpSpPr/>
          <p:nvPr/>
        </p:nvGrpSpPr>
        <p:grpSpPr>
          <a:xfrm>
            <a:off x="228600" y="2970212"/>
            <a:ext cx="8305800" cy="1588"/>
            <a:chOff x="228600" y="2057400"/>
            <a:chExt cx="8305800" cy="1588"/>
          </a:xfrm>
        </p:grpSpPr>
        <p:cxnSp>
          <p:nvCxnSpPr>
            <p:cNvPr id="41" name="Straight Connector 40"/>
            <p:cNvCxnSpPr/>
            <p:nvPr/>
          </p:nvCxnSpPr>
          <p:spPr bwMode="auto">
            <a:xfrm>
              <a:off x="5410200" y="2057400"/>
              <a:ext cx="31242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228600" y="2057400"/>
              <a:ext cx="51816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42"/>
          <p:cNvGrpSpPr/>
          <p:nvPr/>
        </p:nvGrpSpPr>
        <p:grpSpPr>
          <a:xfrm>
            <a:off x="228600" y="3884612"/>
            <a:ext cx="8305800" cy="1588"/>
            <a:chOff x="228600" y="2057400"/>
            <a:chExt cx="8305800" cy="1588"/>
          </a:xfrm>
        </p:grpSpPr>
        <p:cxnSp>
          <p:nvCxnSpPr>
            <p:cNvPr id="44" name="Straight Connector 43"/>
            <p:cNvCxnSpPr/>
            <p:nvPr/>
          </p:nvCxnSpPr>
          <p:spPr bwMode="auto">
            <a:xfrm>
              <a:off x="5410200" y="2057400"/>
              <a:ext cx="31242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228600" y="2057400"/>
              <a:ext cx="51816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45"/>
          <p:cNvGrpSpPr/>
          <p:nvPr/>
        </p:nvGrpSpPr>
        <p:grpSpPr>
          <a:xfrm>
            <a:off x="228600" y="4799012"/>
            <a:ext cx="8305800" cy="1588"/>
            <a:chOff x="228600" y="2057400"/>
            <a:chExt cx="8305800" cy="1588"/>
          </a:xfrm>
        </p:grpSpPr>
        <p:cxnSp>
          <p:nvCxnSpPr>
            <p:cNvPr id="47" name="Straight Connector 46"/>
            <p:cNvCxnSpPr/>
            <p:nvPr/>
          </p:nvCxnSpPr>
          <p:spPr bwMode="auto">
            <a:xfrm>
              <a:off x="5410200" y="2057400"/>
              <a:ext cx="31242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228600" y="2057400"/>
              <a:ext cx="51816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9" name="Straight Connector 48"/>
          <p:cNvCxnSpPr/>
          <p:nvPr/>
        </p:nvCxnSpPr>
        <p:spPr bwMode="auto">
          <a:xfrm>
            <a:off x="152400" y="2133600"/>
            <a:ext cx="88392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152400" y="3048000"/>
            <a:ext cx="88392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152400" y="3962400"/>
            <a:ext cx="88392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152400" y="4876800"/>
            <a:ext cx="88392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 flipV="1">
            <a:off x="1447800" y="4800600"/>
            <a:ext cx="2667000" cy="5671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H="1" flipV="1">
            <a:off x="1066800" y="1981200"/>
            <a:ext cx="3048000" cy="33865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 flipV="1">
            <a:off x="2667000" y="2895600"/>
            <a:ext cx="1447800" cy="24721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flipV="1">
            <a:off x="4114800" y="3810000"/>
            <a:ext cx="762000" cy="15577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7" name="TextBox 76"/>
          <p:cNvSpPr txBox="1"/>
          <p:nvPr/>
        </p:nvSpPr>
        <p:spPr>
          <a:xfrm>
            <a:off x="0" y="5367754"/>
            <a:ext cx="9144000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hidden messages (motif </a:t>
            </a:r>
            <a:r>
              <a:rPr lang="en-US" sz="2400" b="1" dirty="0">
                <a:latin typeface="Courier"/>
                <a:cs typeface="Courier"/>
              </a:rPr>
              <a:t>AAAAAATCT</a:t>
            </a:r>
            <a:r>
              <a:rPr lang="en-US" sz="2400" dirty="0"/>
              <a:t>): </a:t>
            </a:r>
          </a:p>
          <a:p>
            <a:pPr algn="ctr"/>
            <a:r>
              <a:rPr lang="en-US" sz="2400" dirty="0"/>
              <a:t>transcription factor binding sites of CCA1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BF65F-E8E2-B24B-97E9-37416857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92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42875" y="1751768"/>
            <a:ext cx="5338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 err="1">
                <a:latin typeface="Courier New" pitchFamily="49" charset="0"/>
                <a:cs typeface="Courier New" pitchFamily="49" charset="0"/>
              </a:rPr>
              <a:t>cagtataaagtctactgatgcaacctgactcatgacgaggaa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33350" y="2635836"/>
            <a:ext cx="5338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 err="1">
                <a:latin typeface="Courier New" pitchFamily="49" charset="0"/>
                <a:cs typeface="Courier New" pitchFamily="49" charset="0"/>
              </a:rPr>
              <a:t>agtcgactgacttaacaaatctcggatcgattcgtccgagga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33350" y="3521661"/>
            <a:ext cx="5338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 err="1">
                <a:latin typeface="Courier New" pitchFamily="49" charset="0"/>
                <a:cs typeface="Courier New" pitchFamily="49" charset="0"/>
              </a:rPr>
              <a:t>cgtcagctctgtcgggattcgccccgtattcaaaaaagcac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61925" y="4419184"/>
            <a:ext cx="5338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 err="1">
                <a:latin typeface="Courier New" pitchFamily="49" charset="0"/>
                <a:cs typeface="Courier New" pitchFamily="49" charset="0"/>
              </a:rPr>
              <a:t>accgtctccacaaaacctgctcgtgccactgatgcaacctga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15100" y="22098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15100" y="32004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15100" y="40386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5100" y="502920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Gene4</a:t>
            </a:r>
          </a:p>
        </p:txBody>
      </p:sp>
      <p:grpSp>
        <p:nvGrpSpPr>
          <p:cNvPr id="2" name="Group 38"/>
          <p:cNvGrpSpPr/>
          <p:nvPr/>
        </p:nvGrpSpPr>
        <p:grpSpPr>
          <a:xfrm>
            <a:off x="228600" y="2057400"/>
            <a:ext cx="8305800" cy="1588"/>
            <a:chOff x="228600" y="2057400"/>
            <a:chExt cx="8305800" cy="1588"/>
          </a:xfrm>
        </p:grpSpPr>
        <p:cxnSp>
          <p:nvCxnSpPr>
            <p:cNvPr id="32" name="Straight Connector 31"/>
            <p:cNvCxnSpPr/>
            <p:nvPr/>
          </p:nvCxnSpPr>
          <p:spPr bwMode="auto">
            <a:xfrm>
              <a:off x="5410200" y="2057400"/>
              <a:ext cx="31242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228600" y="2057400"/>
              <a:ext cx="51816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39"/>
          <p:cNvGrpSpPr/>
          <p:nvPr/>
        </p:nvGrpSpPr>
        <p:grpSpPr>
          <a:xfrm>
            <a:off x="228600" y="2970212"/>
            <a:ext cx="8305800" cy="1588"/>
            <a:chOff x="228600" y="2057400"/>
            <a:chExt cx="8305800" cy="1588"/>
          </a:xfrm>
        </p:grpSpPr>
        <p:cxnSp>
          <p:nvCxnSpPr>
            <p:cNvPr id="41" name="Straight Connector 40"/>
            <p:cNvCxnSpPr/>
            <p:nvPr/>
          </p:nvCxnSpPr>
          <p:spPr bwMode="auto">
            <a:xfrm>
              <a:off x="5410200" y="2057400"/>
              <a:ext cx="31242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228600" y="2057400"/>
              <a:ext cx="51816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42"/>
          <p:cNvGrpSpPr/>
          <p:nvPr/>
        </p:nvGrpSpPr>
        <p:grpSpPr>
          <a:xfrm>
            <a:off x="228600" y="3884612"/>
            <a:ext cx="8305800" cy="1588"/>
            <a:chOff x="228600" y="2057400"/>
            <a:chExt cx="8305800" cy="1588"/>
          </a:xfrm>
        </p:grpSpPr>
        <p:cxnSp>
          <p:nvCxnSpPr>
            <p:cNvPr id="44" name="Straight Connector 43"/>
            <p:cNvCxnSpPr/>
            <p:nvPr/>
          </p:nvCxnSpPr>
          <p:spPr bwMode="auto">
            <a:xfrm>
              <a:off x="5410200" y="2057400"/>
              <a:ext cx="31242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228600" y="2057400"/>
              <a:ext cx="51816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45"/>
          <p:cNvGrpSpPr/>
          <p:nvPr/>
        </p:nvGrpSpPr>
        <p:grpSpPr>
          <a:xfrm>
            <a:off x="228600" y="4799012"/>
            <a:ext cx="8305800" cy="1588"/>
            <a:chOff x="228600" y="2057400"/>
            <a:chExt cx="8305800" cy="1588"/>
          </a:xfrm>
        </p:grpSpPr>
        <p:cxnSp>
          <p:nvCxnSpPr>
            <p:cNvPr id="47" name="Straight Connector 46"/>
            <p:cNvCxnSpPr/>
            <p:nvPr/>
          </p:nvCxnSpPr>
          <p:spPr bwMode="auto">
            <a:xfrm>
              <a:off x="5410200" y="2057400"/>
              <a:ext cx="31242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228600" y="2057400"/>
              <a:ext cx="51816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9" name="Straight Connector 48"/>
          <p:cNvCxnSpPr/>
          <p:nvPr/>
        </p:nvCxnSpPr>
        <p:spPr bwMode="auto">
          <a:xfrm>
            <a:off x="152400" y="2133600"/>
            <a:ext cx="88392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152400" y="3048000"/>
            <a:ext cx="88392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152400" y="3962400"/>
            <a:ext cx="88392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152400" y="4876800"/>
            <a:ext cx="88392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charset="0"/>
                <a:cs typeface="Arial" charset="0"/>
              </a:rPr>
            </a:br>
            <a:r>
              <a:rPr lang="en-US" dirty="0"/>
              <a:t>Where are the Hidden Messages Hiding? </a:t>
            </a:r>
            <a:br>
              <a:rPr lang="en-US" dirty="0">
                <a:latin typeface="Arial" charset="0"/>
                <a:cs typeface="Arial" charset="0"/>
              </a:rPr>
            </a:b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B90C3A-5E09-9045-88AD-EBD0B370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9242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0" y="381000"/>
            <a:ext cx="8229600" cy="5105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b="1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cs typeface="Calibri"/>
              </a:rPr>
              <a:t>From Implanted Patterns to Regulatory Motifs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7F7F7F"/>
                </a:solidFill>
                <a:cs typeface="Calibri"/>
              </a:rPr>
              <a:t>Implanting Patterns into Strings </a:t>
            </a:r>
            <a:endParaRPr lang="en-US" sz="2000" dirty="0">
              <a:solidFill>
                <a:srgbClr val="7F7F7F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Do We Have a Clock Gene?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  <a:latin typeface="Calibri"/>
                <a:cs typeface="Calibri"/>
              </a:rPr>
              <a:t>Implanted Motif Problem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Motif Finding Problem (Music Break)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Median String Problem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Greedy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Rolling Dice Helps Us Find Regulatory Motifs 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Randomized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do Bacteria Hibernate?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Gibbs Sampling</a:t>
            </a:r>
          </a:p>
          <a:p>
            <a:pPr lvl="1">
              <a:lnSpc>
                <a:spcPct val="12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Pseudocounts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08AAAA-3F3F-5E45-9E9E-E075BEF3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7908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dirty="0"/>
              <a:t>Randomly Implant </a:t>
            </a:r>
            <a:r>
              <a:rPr lang="en-US" sz="3400" b="1" dirty="0"/>
              <a:t>AAAAAAGGGGGGG</a:t>
            </a:r>
            <a:r>
              <a:rPr lang="en-US" sz="3400" dirty="0"/>
              <a:t> </a:t>
            </a:r>
            <a:br>
              <a:rPr lang="en-US" sz="3400" dirty="0"/>
            </a:br>
            <a:r>
              <a:rPr lang="en-US" sz="3400" dirty="0"/>
              <a:t>with 4 Random Mutations at 4 Random Positions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00" y="1600200"/>
            <a:ext cx="7785100" cy="3657600"/>
          </a:xfrm>
          <a:ln>
            <a:solidFill>
              <a:srgbClr val="4F81BD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ucida Console" charset="0"/>
              </a:rPr>
              <a:t>atgaccgggatactgat</a:t>
            </a:r>
            <a:r>
              <a:rPr lang="en-US" sz="1200" b="1" dirty="0">
                <a:latin typeface="Lucida Console" charset="0"/>
              </a:rPr>
              <a:t>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g</a:t>
            </a:r>
            <a:r>
              <a:rPr lang="en-US" sz="1200" b="1" dirty="0"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g</a:t>
            </a:r>
            <a:r>
              <a:rPr lang="en-US" sz="1200" b="1" dirty="0">
                <a:latin typeface="Lucida Console" charset="0"/>
              </a:rPr>
              <a:t>AAAGG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tt</a:t>
            </a:r>
            <a:r>
              <a:rPr lang="en-US" sz="1200" b="1" dirty="0">
                <a:latin typeface="Lucida Console" charset="0"/>
              </a:rPr>
              <a:t>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ggcgtacacattagataaacgtatgaagtacgttagactcggcgccgccg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acccctattttttgagcagatttagtgacctggaaaaaaaatttgagtacaaaacttttccgaata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latin typeface="Lucida Console" charset="0"/>
              </a:rPr>
              <a:t>AAAA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latin typeface="Lucida Console" charset="0"/>
              </a:rPr>
              <a:t>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latin typeface="Lucida Console" charset="0"/>
              </a:rPr>
              <a:t>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tgagtatccctgggatgactt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tgctctcccgatttttgaatatgtaggatcattcgccagggtccga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gctgagaattggatg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AAAAAAAGGG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tccacgcaatcgcgaaccaacgcggacccaaaggcaagaccgataaaggaga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tcccttttgcggtaatgtgccgggaggctggttacgtagggaagccctaacggacttaat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cttatag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gtcaatcatgttcttgtgaatggattt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AAGGG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gaccgcttggcgcacccaaattcagtgtgggcgagcgcaa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cggttttggcccttgttagaggcccccgt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caattatgagagagctaatctatcgcgtgcgtgttcat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aacttgagtt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AGGG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cc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ctggggcacatacaagaggagtcttccttatcagttaatgctgtatgacactatgta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ttggcccattggctaaaagcccaacttgacaaatggaagatagaatccttgcat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accgaaagggaag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ctggtgagcaacgacagattcttacgtgcattagctcgcttccggggatctaatagcacgaagctt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</a:t>
            </a:r>
            <a:endParaRPr lang="en-US" sz="1200" dirty="0">
              <a:solidFill>
                <a:srgbClr val="7F7F7F"/>
              </a:solidFill>
              <a:latin typeface="_DEFAULT_ASCI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410200"/>
            <a:ext cx="77724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Would the Frequent Words algorithm find this (15,4) motif?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000607-A075-C141-88A7-F82FCF10D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Implanted Motifs Problem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371600"/>
            <a:ext cx="8534400" cy="230832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Implanted Motif Problem.</a:t>
            </a:r>
            <a:r>
              <a:rPr lang="en-US" sz="2400" dirty="0"/>
              <a:t> Finding </a:t>
            </a:r>
            <a:r>
              <a:rPr lang="en-US" sz="2400" i="1" dirty="0"/>
              <a:t>(</a:t>
            </a:r>
            <a:r>
              <a:rPr lang="en-US" sz="2400" i="1" dirty="0" err="1"/>
              <a:t>k,d</a:t>
            </a:r>
            <a:r>
              <a:rPr lang="en-US" sz="2400" i="1" dirty="0"/>
              <a:t>)-</a:t>
            </a:r>
            <a:r>
              <a:rPr lang="en-US" sz="2400" dirty="0"/>
              <a:t>motifs in a set of strings. </a:t>
            </a:r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   Input:</a:t>
            </a:r>
            <a:r>
              <a:rPr lang="en-US" sz="2400" dirty="0"/>
              <a:t> A set of strings </a:t>
            </a:r>
            <a:r>
              <a:rPr lang="en-US" sz="2400" i="1" dirty="0" err="1"/>
              <a:t>Dna</a:t>
            </a:r>
            <a:r>
              <a:rPr lang="en-US" sz="2400" dirty="0"/>
              <a:t>, and integers </a:t>
            </a:r>
            <a:r>
              <a:rPr lang="en-US" sz="2400" i="1" dirty="0"/>
              <a:t>k </a:t>
            </a:r>
            <a:r>
              <a:rPr lang="en-US" sz="2400" dirty="0"/>
              <a:t>(motif length)</a:t>
            </a:r>
            <a:r>
              <a:rPr lang="en-US" sz="2400" i="1" dirty="0"/>
              <a:t> </a:t>
            </a:r>
            <a:r>
              <a:rPr lang="en-US" sz="2400" dirty="0"/>
              <a:t>and</a:t>
            </a:r>
            <a:r>
              <a:rPr lang="en-US" sz="2400" i="1" dirty="0"/>
              <a:t> d </a:t>
            </a:r>
            <a:r>
              <a:rPr lang="en-US" sz="2400" dirty="0"/>
              <a:t>(maximal number of mismatches in a motif).</a:t>
            </a:r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   Output:</a:t>
            </a:r>
            <a:r>
              <a:rPr lang="en-US" sz="2400" dirty="0"/>
              <a:t> All </a:t>
            </a:r>
            <a:r>
              <a:rPr lang="en-US" sz="2400" i="1" dirty="0"/>
              <a:t>(</a:t>
            </a:r>
            <a:r>
              <a:rPr lang="en-US" sz="2400" i="1" dirty="0" err="1"/>
              <a:t>k,d</a:t>
            </a:r>
            <a:r>
              <a:rPr lang="en-US" sz="2400" i="1" dirty="0"/>
              <a:t>)-</a:t>
            </a:r>
            <a:r>
              <a:rPr lang="en-US" sz="2400" dirty="0"/>
              <a:t>motifs in</a:t>
            </a:r>
            <a:r>
              <a:rPr lang="en-US" sz="2400" i="1" dirty="0"/>
              <a:t> </a:t>
            </a:r>
            <a:r>
              <a:rPr lang="en-US" sz="2400" i="1" dirty="0" err="1"/>
              <a:t>Dna</a:t>
            </a:r>
            <a:r>
              <a:rPr lang="en-US" sz="2400" i="1" dirty="0"/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3810000"/>
            <a:ext cx="8534400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Calibri"/>
                <a:cs typeface="Calibri"/>
              </a:rPr>
              <a:t>Should we explore ALL 4</a:t>
            </a:r>
            <a:r>
              <a:rPr lang="en-US" sz="2200" i="1" baseline="30000" dirty="0">
                <a:solidFill>
                  <a:srgbClr val="0000FF"/>
                </a:solidFill>
                <a:latin typeface="Calibri"/>
                <a:cs typeface="Calibri"/>
              </a:rPr>
              <a:t>k</a:t>
            </a:r>
            <a:r>
              <a:rPr lang="en-US" sz="22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200" i="1" dirty="0">
                <a:solidFill>
                  <a:srgbClr val="0000FF"/>
                </a:solidFill>
                <a:latin typeface="Calibri"/>
                <a:cs typeface="Calibri"/>
              </a:rPr>
              <a:t>k</a:t>
            </a:r>
            <a:r>
              <a:rPr lang="en-US" sz="2200" dirty="0">
                <a:solidFill>
                  <a:srgbClr val="0000FF"/>
                </a:solidFill>
                <a:latin typeface="Calibri"/>
                <a:cs typeface="Calibri"/>
              </a:rPr>
              <a:t>-</a:t>
            </a:r>
            <a:r>
              <a:rPr lang="en-US" sz="2200" dirty="0" err="1">
                <a:solidFill>
                  <a:srgbClr val="0000FF"/>
                </a:solidFill>
                <a:latin typeface="Calibri"/>
                <a:cs typeface="Calibri"/>
              </a:rPr>
              <a:t>mers</a:t>
            </a:r>
            <a:r>
              <a:rPr lang="en-US" sz="2200" dirty="0">
                <a:solidFill>
                  <a:srgbClr val="0000FF"/>
                </a:solidFill>
                <a:latin typeface="Calibri"/>
                <a:cs typeface="Calibri"/>
              </a:rPr>
              <a:t> to solve the Implanted Motif Problem?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B0DE2-3FE4-E14F-ADE2-92F45C9E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63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0" y="381000"/>
            <a:ext cx="8229600" cy="5105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b="1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cs typeface="Calibri"/>
              </a:rPr>
              <a:t>From Implanted Patterns to Regulatory Motifs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  <a:cs typeface="Calibri"/>
              </a:rPr>
              <a:t>Implanting Patterns into Strings 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Do We Have a Clock Gene?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Implanted Motif Problem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Motif Finding Problem (Music Break)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Median String Problem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Greedy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Rolling Dice Helps Us Find Regulatory Motifs 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Randomized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do Bacteria Hibernate?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Gibbs Sampling</a:t>
            </a:r>
          </a:p>
          <a:p>
            <a:pPr lvl="1">
              <a:lnSpc>
                <a:spcPct val="12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Pseudocounts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10D3DD-107D-F947-9F68-E7F1BB87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7908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" y="1066800"/>
            <a:ext cx="8686800" cy="224676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/>
              <a:t>MotifEnumeration</a:t>
            </a:r>
            <a:r>
              <a:rPr lang="en-US" sz="2800" i="1" dirty="0"/>
              <a:t>(</a:t>
            </a:r>
            <a:r>
              <a:rPr lang="en-US" sz="2800" i="1" dirty="0" err="1"/>
              <a:t>Dna</a:t>
            </a:r>
            <a:r>
              <a:rPr lang="en-US" sz="2800" i="1" dirty="0"/>
              <a:t>, k, d)</a:t>
            </a:r>
            <a:r>
              <a:rPr lang="en-US" sz="2800" dirty="0"/>
              <a:t>    </a:t>
            </a:r>
          </a:p>
          <a:p>
            <a:r>
              <a:rPr lang="en-US" sz="2800" b="1" dirty="0"/>
              <a:t>for</a:t>
            </a:r>
            <a:r>
              <a:rPr lang="en-US" sz="2800" dirty="0"/>
              <a:t> each </a:t>
            </a:r>
            <a:r>
              <a:rPr lang="en-US" sz="2800" i="1" dirty="0"/>
              <a:t>k-</a:t>
            </a:r>
            <a:r>
              <a:rPr lang="en-US" sz="2800" dirty="0" err="1"/>
              <a:t>mer</a:t>
            </a:r>
            <a:r>
              <a:rPr lang="en-US" sz="2800" dirty="0"/>
              <a:t> </a:t>
            </a:r>
            <a:r>
              <a:rPr lang="en-US" sz="2800" i="1" dirty="0"/>
              <a:t>a</a:t>
            </a:r>
            <a:r>
              <a:rPr lang="en-US" sz="2800" dirty="0"/>
              <a:t> in </a:t>
            </a:r>
            <a:r>
              <a:rPr lang="en-US" sz="2800" i="1" dirty="0" err="1"/>
              <a:t>Dna</a:t>
            </a:r>
            <a:r>
              <a:rPr lang="en-US" sz="2800" dirty="0"/>
              <a:t>      </a:t>
            </a:r>
          </a:p>
          <a:p>
            <a:r>
              <a:rPr lang="en-US" sz="2800" b="1" dirty="0"/>
              <a:t>   for</a:t>
            </a:r>
            <a:r>
              <a:rPr lang="en-US" sz="2800" dirty="0"/>
              <a:t> each </a:t>
            </a:r>
            <a:r>
              <a:rPr lang="en-US" sz="2800" i="1" dirty="0"/>
              <a:t>k-</a:t>
            </a:r>
            <a:r>
              <a:rPr lang="en-US" sz="2800" dirty="0" err="1"/>
              <a:t>mer</a:t>
            </a:r>
            <a:r>
              <a:rPr lang="en-US" sz="2800" dirty="0"/>
              <a:t> </a:t>
            </a:r>
            <a:r>
              <a:rPr lang="en-US" sz="2800" i="1" dirty="0"/>
              <a:t>a’</a:t>
            </a:r>
            <a:r>
              <a:rPr lang="en-US" sz="2800" dirty="0"/>
              <a:t> differing from </a:t>
            </a:r>
            <a:r>
              <a:rPr lang="en-US" sz="2800" i="1" dirty="0"/>
              <a:t>a</a:t>
            </a:r>
            <a:r>
              <a:rPr lang="en-US" sz="2800" dirty="0"/>
              <a:t> by at most </a:t>
            </a:r>
            <a:r>
              <a:rPr lang="en-US" sz="2800" i="1" dirty="0"/>
              <a:t>d</a:t>
            </a:r>
            <a:r>
              <a:rPr lang="en-US" sz="2800" dirty="0"/>
              <a:t> mutations   </a:t>
            </a:r>
          </a:p>
          <a:p>
            <a:r>
              <a:rPr lang="en-US" sz="2800" dirty="0"/>
              <a:t>      </a:t>
            </a:r>
            <a:r>
              <a:rPr lang="en-US" sz="2800" b="1" dirty="0"/>
              <a:t>if </a:t>
            </a:r>
            <a:r>
              <a:rPr lang="en-US" sz="2800" i="1" dirty="0"/>
              <a:t>a’ </a:t>
            </a:r>
            <a:r>
              <a:rPr lang="en-US" sz="2800" dirty="0"/>
              <a:t>is a </a:t>
            </a:r>
            <a:r>
              <a:rPr lang="en-US" sz="2800" i="1" dirty="0"/>
              <a:t>(</a:t>
            </a:r>
            <a:r>
              <a:rPr lang="en-US" sz="2800" i="1" dirty="0" err="1"/>
              <a:t>k,d</a:t>
            </a:r>
            <a:r>
              <a:rPr lang="en-US" sz="2800" i="1" dirty="0"/>
              <a:t>)</a:t>
            </a:r>
            <a:r>
              <a:rPr lang="en-US" sz="2800" dirty="0"/>
              <a:t>-</a:t>
            </a:r>
            <a:r>
              <a:rPr lang="en-US" sz="2800" dirty="0" err="1"/>
              <a:t>mer</a:t>
            </a:r>
            <a:r>
              <a:rPr lang="en-US" sz="2800" dirty="0"/>
              <a:t> </a:t>
            </a:r>
          </a:p>
          <a:p>
            <a:r>
              <a:rPr lang="en-US" sz="2800" b="1" dirty="0"/>
              <a:t>         output</a:t>
            </a:r>
            <a:r>
              <a:rPr lang="en-US" sz="2800" dirty="0"/>
              <a:t> </a:t>
            </a:r>
            <a:r>
              <a:rPr lang="en-US" sz="2800" i="1" dirty="0"/>
              <a:t>a’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533745"/>
            <a:ext cx="86868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Would this simple (albeit slow) algorithm work for finding </a:t>
            </a:r>
            <a:r>
              <a:rPr lang="en-US" sz="2000" b="1" dirty="0"/>
              <a:t>real </a:t>
            </a:r>
            <a:r>
              <a:rPr lang="en-US" sz="2000" dirty="0"/>
              <a:t>biological motifs?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Resorting to Motif Enumeration Instead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4114800"/>
            <a:ext cx="868680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/>
              <a:t>MotifEnumeration</a:t>
            </a:r>
            <a:r>
              <a:rPr lang="en-US" sz="2800" b="1" dirty="0"/>
              <a:t> </a:t>
            </a:r>
            <a:r>
              <a:rPr lang="en-US" sz="2800" dirty="0"/>
              <a:t>assumes that </a:t>
            </a:r>
            <a:r>
              <a:rPr lang="en-US" sz="2800" b="1" dirty="0"/>
              <a:t>EACH</a:t>
            </a:r>
            <a:r>
              <a:rPr lang="en-US" sz="2800" dirty="0"/>
              <a:t> sequence has a </a:t>
            </a:r>
            <a:r>
              <a:rPr lang="en-US" sz="2800" i="1" dirty="0"/>
              <a:t>k</a:t>
            </a:r>
            <a:r>
              <a:rPr lang="en-US" sz="2800" dirty="0"/>
              <a:t>-</a:t>
            </a:r>
            <a:r>
              <a:rPr lang="en-US" sz="2800" dirty="0" err="1"/>
              <a:t>mer</a:t>
            </a:r>
            <a:r>
              <a:rPr lang="en-US" sz="2800" dirty="0"/>
              <a:t> similar to an (unknown) implanted pattern. This condition does not hold for noisy biological datasets. </a:t>
            </a:r>
          </a:p>
        </p:txBody>
      </p:sp>
      <p:pic>
        <p:nvPicPr>
          <p:cNvPr id="1026" name="Picture 2" descr="http://www.designdownloader.com/item/pngl/emotion_f030/emotion_f030-20111114203607-00003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662161"/>
            <a:ext cx="818584" cy="81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21BC9A-D86C-674A-BCD8-8BD973341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0" y="381000"/>
            <a:ext cx="8229600" cy="5105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b="1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cs typeface="Calibri"/>
              </a:rPr>
              <a:t>From Implanted Patterns to Regulatory Motifs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7F7F7F"/>
                </a:solidFill>
                <a:cs typeface="Calibri"/>
              </a:rPr>
              <a:t>Implanting Patterns into Strings </a:t>
            </a:r>
            <a:endParaRPr lang="en-US" sz="2000" dirty="0">
              <a:solidFill>
                <a:srgbClr val="7F7F7F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Do We Have a Clock Gene?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Implanted Motif Problem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  <a:latin typeface="Calibri"/>
                <a:cs typeface="Calibri"/>
              </a:rPr>
              <a:t>Motif Finding Problem (Music Break)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Median String Problem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Greedy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Rolling Dice Helps Us Find Regulatory Motifs 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Randomized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do Bacteria Hibernate?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Gibbs Sampling</a:t>
            </a:r>
          </a:p>
          <a:p>
            <a:pPr lvl="1">
              <a:lnSpc>
                <a:spcPct val="12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Pseudocounts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861352-F3BC-A34D-B68B-1846210E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258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743201" y="1219200"/>
            <a:ext cx="396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G  G  G  G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t  t</a:t>
            </a:r>
            <a:endParaRPr kumimoji="0" lang="en-US" sz="800" b="0" i="0" u="none" strike="noStrike" cap="none" normalizeH="0" baseline="0" dirty="0">
              <a:ln>
                <a:noFill/>
              </a:ln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a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a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t</a:t>
            </a:r>
            <a:endParaRPr kumimoji="0" lang="en-US" sz="800" b="0" i="0" u="none" strike="noStrike" cap="none" normalizeH="0" baseline="0" dirty="0">
              <a:ln>
                <a:noFill/>
              </a:ln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Lucida Console"/>
              <a:cs typeface="Lucida Consol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2467" y="2209800"/>
            <a:ext cx="80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Optima"/>
                <a:cs typeface="Optima"/>
              </a:rPr>
              <a:t> </a:t>
            </a:r>
            <a:r>
              <a:rPr lang="en-US" sz="3600" dirty="0">
                <a:latin typeface="Optima"/>
                <a:cs typeface="Optima"/>
              </a:rPr>
              <a:t>From Motifs to a Consensus String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C6800D-E2C5-B64F-A10F-7F16464D6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8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743201" y="1219200"/>
            <a:ext cx="396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  </a:t>
            </a:r>
            <a:r>
              <a:rPr lang="en-US" sz="1400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Optima"/>
                <a:cs typeface="Optima"/>
              </a:rPr>
              <a:t> </a:t>
            </a:r>
            <a:r>
              <a:rPr lang="en-US" sz="3600" dirty="0">
                <a:latin typeface="Optima"/>
                <a:cs typeface="Optima"/>
              </a:rPr>
              <a:t>From Motifs to a Consensus String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2467" y="2209800"/>
            <a:ext cx="80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153F8E-C3E6-4647-9372-DEC95892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34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743201" y="1219200"/>
            <a:ext cx="396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  </a:t>
            </a:r>
            <a:r>
              <a:rPr lang="en-US" sz="1400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Optima"/>
                <a:cs typeface="Optima"/>
              </a:rPr>
              <a:t> </a:t>
            </a:r>
            <a:r>
              <a:rPr lang="en-US" sz="3600" dirty="0">
                <a:latin typeface="Optima"/>
                <a:cs typeface="Optima"/>
              </a:rPr>
              <a:t>From Motifs to a Consensus String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4267200"/>
            <a:ext cx="4114800" cy="11779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0216" y="4572000"/>
            <a:ext cx="1161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Motif Logo 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2467" y="2209800"/>
            <a:ext cx="80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6F1F6E-0BE1-2C4C-A8EE-006481114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4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743201" y="1219200"/>
            <a:ext cx="396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  </a:t>
            </a:r>
            <a:r>
              <a:rPr lang="en-US" sz="1400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Optima"/>
                <a:cs typeface="Optima"/>
              </a:rPr>
              <a:t> </a:t>
            </a:r>
            <a:r>
              <a:rPr lang="en-US" sz="3600" dirty="0">
                <a:latin typeface="Optima"/>
                <a:cs typeface="Optima"/>
              </a:rPr>
              <a:t>From Motifs to a Consensus String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4267200"/>
            <a:ext cx="4114800" cy="11779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0216" y="4572000"/>
            <a:ext cx="1161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Motif Logo 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53994" y="3657600"/>
            <a:ext cx="3862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594" y="3644900"/>
            <a:ext cx="1881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Consensus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(</a:t>
            </a:r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)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2467" y="2209800"/>
            <a:ext cx="80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392F9-58A0-AE4B-BE72-974E17D1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581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743201" y="1219200"/>
            <a:ext cx="396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  </a:t>
            </a:r>
            <a:r>
              <a:rPr lang="en-US" sz="1400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Optima"/>
                <a:cs typeface="Optima"/>
              </a:rPr>
              <a:t> </a:t>
            </a:r>
            <a:r>
              <a:rPr lang="en-US" sz="3600" dirty="0">
                <a:latin typeface="Optima"/>
                <a:cs typeface="Optima"/>
              </a:rPr>
              <a:t>From Motifs to a Consensus String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4267200"/>
            <a:ext cx="4114800" cy="11779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0216" y="4572000"/>
            <a:ext cx="1161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Motif Logo 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53994" y="3657600"/>
            <a:ext cx="3862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594" y="3644900"/>
            <a:ext cx="1881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Consensus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(</a:t>
            </a:r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)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2467" y="2209800"/>
            <a:ext cx="80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0646" y="5638800"/>
            <a:ext cx="1402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Score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(</a:t>
            </a:r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)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5638800"/>
            <a:ext cx="5019323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0" dirty="0">
                <a:latin typeface="Optima"/>
                <a:cs typeface="Optima"/>
              </a:rPr>
              <a:t>7 + 6 + 10 + 10 + 9 + 9 + 9 + 5 + 8 + 7 + 4 + 6 = 90 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558800" y="6146800"/>
            <a:ext cx="8001000" cy="527731"/>
          </a:xfrm>
          <a:prstGeom prst="rect">
            <a:avLst/>
          </a:prstGeom>
          <a:solidFill>
            <a:srgbClr val="CAE2F9"/>
          </a:solidFill>
          <a:ln>
            <a:solidFill>
              <a:srgbClr val="176F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i="1" dirty="0">
                <a:latin typeface="Optima"/>
                <a:cs typeface="Optima"/>
              </a:rPr>
              <a:t>Score</a:t>
            </a:r>
            <a:r>
              <a:rPr lang="en-US" sz="2800" dirty="0">
                <a:latin typeface="Optima"/>
                <a:cs typeface="Optima"/>
              </a:rPr>
              <a:t>(</a:t>
            </a:r>
            <a:r>
              <a:rPr lang="en-US" sz="2800" i="1" dirty="0">
                <a:latin typeface="Optima"/>
                <a:cs typeface="Optima"/>
              </a:rPr>
              <a:t>Motifs</a:t>
            </a:r>
            <a:r>
              <a:rPr lang="en-US" sz="2800" dirty="0">
                <a:latin typeface="Optima"/>
                <a:cs typeface="Optima"/>
              </a:rPr>
              <a:t>): # of uppercase letters in motif matrix</a:t>
            </a:r>
            <a:endParaRPr lang="en-US" sz="2800" i="1" dirty="0">
              <a:latin typeface="Optima"/>
              <a:cs typeface="Optim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67740-A472-5A49-810F-FAAB7FFE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/>
              <a:t>Bioinformatics Algorithms: An Active Learning Approach.</a:t>
            </a:r>
          </a:p>
          <a:p>
            <a:r>
              <a:rPr lang="en-US" dirty="0"/>
              <a:t>Copyright 2013 </a:t>
            </a:r>
            <a:r>
              <a:rPr lang="en-US" dirty="0" err="1"/>
              <a:t>Compeau</a:t>
            </a:r>
            <a:r>
              <a:rPr lang="en-US" dirty="0"/>
              <a:t> and </a:t>
            </a:r>
            <a:r>
              <a:rPr lang="en-US" dirty="0" err="1"/>
              <a:t>Pevzner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813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B20DD-97C9-5AC2-4BD8-B4F6A8DC2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>
            <a:extLst>
              <a:ext uri="{FF2B5EF4-FFF2-40B4-BE49-F238E27FC236}">
                <a16:creationId xmlns:a16="http://schemas.microsoft.com/office/drawing/2014/main" id="{2641D65D-57AC-902A-ECA7-E10EA0ABE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0"/>
            <a:ext cx="8839200" cy="10720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 A: .2 .2 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9 </a:t>
            </a:r>
            <a:r>
              <a:rPr lang="en-US" b="1" dirty="0"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 </a:t>
            </a:r>
            <a:r>
              <a:rPr lang="en-US" b="1" dirty="0"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 </a:t>
            </a:r>
            <a:r>
              <a:rPr lang="en-US" b="1" dirty="0"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</a:t>
            </a:r>
            <a:r>
              <a:rPr lang="en-US" b="1" dirty="0">
                <a:latin typeface="Lucida Console"/>
                <a:ea typeface="Times New Roman" pitchFamily="18" charset="0"/>
                <a:cs typeface="Lucida Console"/>
              </a:rPr>
              <a:t> 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3 </a:t>
            </a:r>
            <a:r>
              <a:rPr lang="en-US" b="1" dirty="0"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 C: .1 .6 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0 .4 .1 .2 .4 .6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Profile</a:t>
            </a:r>
            <a:r>
              <a:rPr lang="en-US" i="1" dirty="0">
                <a:latin typeface="Lucida Console"/>
                <a:ea typeface="Times New Roman" pitchFamily="18" charset="0"/>
                <a:cs typeface="Lucida Console"/>
              </a:rPr>
              <a:t>        </a:t>
            </a:r>
            <a:r>
              <a:rPr kumimoji="0" lang="en-US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G: 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0  1  1 .9 .9 .1 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 T: .7 .2 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rgbClr val="008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b="1" dirty="0">
                <a:solidFill>
                  <a:srgbClr val="008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0 .1 .1 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rgbClr val="008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0 .5 .8 .7 .3 .4  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0BDD8C-7C4E-441E-0302-7A1836D522E8}"/>
              </a:ext>
            </a:extLst>
          </p:cNvPr>
          <p:cNvSpPr txBox="1"/>
          <p:nvPr/>
        </p:nvSpPr>
        <p:spPr>
          <a:xfrm>
            <a:off x="152400" y="2022842"/>
            <a:ext cx="8839200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Every column of the profile matrix is a </a:t>
            </a:r>
            <a:r>
              <a:rPr lang="en-US" sz="2000" b="1" dirty="0"/>
              <a:t>probability distribution.</a:t>
            </a:r>
            <a:r>
              <a:rPr lang="en-US" sz="2000" dirty="0"/>
              <a:t> </a:t>
            </a:r>
          </a:p>
          <a:p>
            <a:r>
              <a:rPr lang="en-US" sz="2000" b="1" dirty="0"/>
              <a:t>Entropy</a:t>
            </a:r>
            <a:r>
              <a:rPr lang="en-US" sz="2000" dirty="0"/>
              <a:t> of a probability distribution </a:t>
            </a:r>
            <a:r>
              <a:rPr lang="en-US" sz="2000" i="1" dirty="0"/>
              <a:t>(p</a:t>
            </a:r>
            <a:r>
              <a:rPr lang="en-US" sz="2000" i="1" baseline="-25000" dirty="0"/>
              <a:t>1</a:t>
            </a:r>
            <a:r>
              <a:rPr lang="en-US" sz="2000" i="1" dirty="0"/>
              <a:t>, …,</a:t>
            </a:r>
            <a:r>
              <a:rPr lang="en-US" sz="2000" i="1" dirty="0" err="1"/>
              <a:t>p</a:t>
            </a:r>
            <a:r>
              <a:rPr lang="en-US" sz="2000" i="1" baseline="-25000" dirty="0" err="1"/>
              <a:t>n</a:t>
            </a:r>
            <a:r>
              <a:rPr lang="en-US" sz="2000" i="1" dirty="0"/>
              <a:t>)</a:t>
            </a:r>
            <a:r>
              <a:rPr lang="en-US" sz="2000" dirty="0"/>
              <a:t> is </a:t>
            </a:r>
          </a:p>
          <a:p>
            <a:endParaRPr lang="en-US" sz="2000" i="1" dirty="0"/>
          </a:p>
          <a:p>
            <a:r>
              <a:rPr lang="en-US" sz="2000" i="1" dirty="0"/>
              <a:t>              </a:t>
            </a:r>
            <a:r>
              <a:rPr lang="en-US" sz="2000" dirty="0"/>
              <a:t>                                            -∑</a:t>
            </a:r>
            <a:r>
              <a:rPr lang="en-US" sz="2000" i="1" dirty="0" err="1"/>
              <a:t>p</a:t>
            </a:r>
            <a:r>
              <a:rPr lang="en-US" sz="2000" i="1" baseline="-25000" dirty="0" err="1"/>
              <a:t>j</a:t>
            </a:r>
            <a:r>
              <a:rPr lang="en-US" sz="2000" i="1" baseline="-25000" dirty="0"/>
              <a:t> </a:t>
            </a:r>
            <a:r>
              <a:rPr lang="en-US" sz="2000" i="1" dirty="0"/>
              <a:t>∙ log</a:t>
            </a:r>
            <a:r>
              <a:rPr lang="en-US" sz="2000" i="1" baseline="-25000" dirty="0"/>
              <a:t>2</a:t>
            </a:r>
            <a:r>
              <a:rPr lang="en-US" sz="2000" i="1" dirty="0"/>
              <a:t>(</a:t>
            </a:r>
            <a:r>
              <a:rPr lang="en-US" sz="2000" i="1" dirty="0" err="1"/>
              <a:t>p</a:t>
            </a:r>
            <a:r>
              <a:rPr lang="en-US" sz="2000" i="1" baseline="-25000" dirty="0" err="1"/>
              <a:t>j</a:t>
            </a:r>
            <a:r>
              <a:rPr lang="en-US" sz="2000" i="1" dirty="0"/>
              <a:t>) </a:t>
            </a:r>
          </a:p>
          <a:p>
            <a:r>
              <a:rPr lang="en-US" sz="2000" dirty="0"/>
              <a:t>                                              </a:t>
            </a:r>
            <a:r>
              <a:rPr lang="en-US" dirty="0"/>
              <a:t>through all probabilities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BA449-59FA-5D50-0B60-79D696203834}"/>
              </a:ext>
            </a:extLst>
          </p:cNvPr>
          <p:cNvSpPr txBox="1"/>
          <p:nvPr/>
        </p:nvSpPr>
        <p:spPr>
          <a:xfrm>
            <a:off x="152400" y="5638800"/>
            <a:ext cx="88392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Entropy of a motif </a:t>
            </a:r>
            <a:r>
              <a:rPr lang="en-US" sz="2000" dirty="0">
                <a:solidFill>
                  <a:schemeClr val="tx1"/>
                </a:solidFill>
              </a:rPr>
              <a:t>– sum of entropies of columns of its profile matrix.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3C5E8-EB74-39B7-BFCE-5457CF7A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Entropy of a Motif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3CCCDC-A357-8390-DF8D-0A8D1AC7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133600"/>
            <a:ext cx="647700" cy="647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42FE51-4A2A-C36B-EB4A-18DBFB829477}"/>
              </a:ext>
            </a:extLst>
          </p:cNvPr>
          <p:cNvSpPr txBox="1"/>
          <p:nvPr/>
        </p:nvSpPr>
        <p:spPr>
          <a:xfrm>
            <a:off x="171450" y="3733800"/>
            <a:ext cx="88392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Entropy of </a:t>
            </a:r>
            <a:r>
              <a:rPr lang="en-US" sz="2000" b="1" dirty="0">
                <a:solidFill>
                  <a:srgbClr val="FF0000"/>
                </a:solidFill>
              </a:rPr>
              <a:t>uniform</a:t>
            </a:r>
            <a:r>
              <a:rPr lang="en-US" sz="2000" dirty="0"/>
              <a:t> distribution </a:t>
            </a:r>
            <a:r>
              <a:rPr lang="en-US" sz="2000" b="1" dirty="0">
                <a:solidFill>
                  <a:srgbClr val="FF0000"/>
                </a:solidFill>
              </a:rPr>
              <a:t>(¼, ¼, ¼, ¼) </a:t>
            </a:r>
            <a:r>
              <a:rPr lang="en-US" sz="2000" dirty="0"/>
              <a:t>is -4∙ ¼ log</a:t>
            </a:r>
            <a:r>
              <a:rPr lang="en-US" sz="2000" baseline="-25000" dirty="0"/>
              <a:t>2</a:t>
            </a:r>
            <a:r>
              <a:rPr lang="en-US" sz="2000" dirty="0"/>
              <a:t>(¼)=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 (</a:t>
            </a:r>
            <a:r>
              <a:rPr lang="en-US" sz="2000" b="1" dirty="0">
                <a:solidFill>
                  <a:srgbClr val="FF0000"/>
                </a:solidFill>
              </a:rPr>
              <a:t>maximal entropy</a:t>
            </a:r>
            <a:r>
              <a:rPr lang="en-US" sz="2000" dirty="0">
                <a:solidFill>
                  <a:srgbClr val="FF0000"/>
                </a:solidFill>
              </a:rPr>
              <a:t>).</a:t>
            </a:r>
          </a:p>
          <a:p>
            <a:r>
              <a:rPr lang="en-US" sz="2000" dirty="0"/>
              <a:t>Entropy of a </a:t>
            </a:r>
            <a:r>
              <a:rPr lang="en-US" sz="2000" b="1" dirty="0">
                <a:solidFill>
                  <a:srgbClr val="0000FF"/>
                </a:solidFill>
              </a:rPr>
              <a:t>completely conserved </a:t>
            </a:r>
            <a:r>
              <a:rPr lang="en-US" sz="2000" dirty="0"/>
              <a:t>column like </a:t>
            </a:r>
            <a:r>
              <a:rPr lang="en-US" sz="2000" b="1" dirty="0">
                <a:solidFill>
                  <a:srgbClr val="0000FF"/>
                </a:solidFill>
              </a:rPr>
              <a:t>(1, 0, 0, 0) </a:t>
            </a:r>
            <a:r>
              <a:rPr lang="en-US" sz="2000" dirty="0"/>
              <a:t>is </a:t>
            </a:r>
            <a:r>
              <a:rPr lang="en-US" sz="2000" b="1" dirty="0">
                <a:solidFill>
                  <a:srgbClr val="0000FF"/>
                </a:solidFill>
              </a:rPr>
              <a:t>0 (minimal entropy).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0AD1D9-52D1-8ED6-0BEF-FDACAC00B88D}"/>
              </a:ext>
            </a:extLst>
          </p:cNvPr>
          <p:cNvSpPr txBox="1"/>
          <p:nvPr/>
        </p:nvSpPr>
        <p:spPr>
          <a:xfrm>
            <a:off x="152400" y="4530893"/>
            <a:ext cx="88392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The entropy varies from </a:t>
            </a:r>
            <a:r>
              <a:rPr lang="en-US" sz="2000" b="1" dirty="0">
                <a:solidFill>
                  <a:srgbClr val="0000FF"/>
                </a:solidFill>
              </a:rPr>
              <a:t>0</a:t>
            </a:r>
            <a:r>
              <a:rPr lang="en-US" sz="2000" dirty="0"/>
              <a:t> to 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dirty="0"/>
              <a:t>, entropy of the 1</a:t>
            </a:r>
            <a:r>
              <a:rPr lang="en-US" sz="2000" baseline="30000" dirty="0"/>
              <a:t>st</a:t>
            </a:r>
            <a:r>
              <a:rPr lang="en-US" sz="2000" dirty="0"/>
              <a:t> column (0.2,  0.1,  0.0,  0.7):</a:t>
            </a:r>
          </a:p>
          <a:p>
            <a:endParaRPr lang="en-US" sz="2000" dirty="0"/>
          </a:p>
          <a:p>
            <a:pPr algn="ctr"/>
            <a:r>
              <a:rPr lang="en-US" sz="2000" dirty="0"/>
              <a:t>-(0.2 ∙log</a:t>
            </a:r>
            <a:r>
              <a:rPr lang="en-US" sz="2000" baseline="-25000" dirty="0"/>
              <a:t>2</a:t>
            </a:r>
            <a:r>
              <a:rPr lang="en-US" sz="2000" dirty="0"/>
              <a:t> 0.2 + 0.1∙log</a:t>
            </a:r>
            <a:r>
              <a:rPr lang="en-US" sz="2000" baseline="-25000" dirty="0"/>
              <a:t>2</a:t>
            </a:r>
            <a:r>
              <a:rPr lang="en-US" sz="2000" dirty="0"/>
              <a:t> 0.1 + 0.0∙log</a:t>
            </a:r>
            <a:r>
              <a:rPr lang="en-US" sz="2000" baseline="-25000" dirty="0"/>
              <a:t>2</a:t>
            </a:r>
            <a:r>
              <a:rPr lang="en-US" sz="2000" dirty="0"/>
              <a:t> 0.0+ 0.7∙log</a:t>
            </a:r>
            <a:r>
              <a:rPr lang="en-US" sz="2000" baseline="-25000" dirty="0"/>
              <a:t>2</a:t>
            </a:r>
            <a:r>
              <a:rPr lang="en-US" sz="2000" dirty="0"/>
              <a:t> 0.7) ≈1.147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CC172-7CF6-9694-ABF4-2D6F756BF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6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01D71-F792-519D-6C63-94695CFF8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>
            <a:extLst>
              <a:ext uri="{FF2B5EF4-FFF2-40B4-BE49-F238E27FC236}">
                <a16:creationId xmlns:a16="http://schemas.microsoft.com/office/drawing/2014/main" id="{665FABAA-04C1-364D-38CE-0420E6228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066800"/>
            <a:ext cx="7086600" cy="107721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 A: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.2 .2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9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3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 C: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.1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6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0 .4 .1 .2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4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6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Profile(Motifs)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G: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1  1 .9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9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.1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 T: 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7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.2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0 .1 .1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5 .8 .7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.3 .4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E80D8D81-36BB-B35C-7340-43C1260CE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362200"/>
            <a:ext cx="70866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i="1" dirty="0">
                <a:solidFill>
                  <a:schemeClr val="tx1"/>
                </a:solidFill>
                <a:latin typeface="Lucida Console"/>
                <a:ea typeface="Times New Roman" pitchFamily="18" charset="0"/>
                <a:cs typeface="Lucida Console"/>
              </a:rPr>
              <a:t>Consensus(Motifs)</a:t>
            </a:r>
            <a:r>
              <a:rPr lang="en-US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b="1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lang="en-US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b="1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lang="en-US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lang="en-US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lang="en-US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b="1" dirty="0">
                <a:latin typeface="Lucida Console"/>
                <a:ea typeface="Times New Roman" pitchFamily="18" charset="0"/>
                <a:cs typeface="Lucida Console"/>
              </a:rPr>
              <a:t>A </a:t>
            </a:r>
            <a:r>
              <a:rPr lang="en-US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lang="en-US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b="1" dirty="0">
                <a:solidFill>
                  <a:srgbClr val="008000"/>
                </a:solidFill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b="1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lang="en-US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b="1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3CB40-D743-C28D-B11C-97E4D0CBC8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19400"/>
            <a:ext cx="5029200" cy="14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E1EC14D-63B5-4D1D-9288-E5F0DEE33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343400"/>
            <a:ext cx="87630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total height </a:t>
            </a:r>
            <a:r>
              <a:rPr lang="en-US" sz="2000" dirty="0"/>
              <a:t>of 4 nucleotides in each position: </a:t>
            </a:r>
            <a:r>
              <a:rPr lang="en-US" sz="2000" b="1" dirty="0"/>
              <a:t>2 - entropy. </a:t>
            </a:r>
          </a:p>
          <a:p>
            <a:endParaRPr lang="en-US" sz="2000" dirty="0"/>
          </a:p>
          <a:p>
            <a:r>
              <a:rPr lang="en-US" sz="2000" dirty="0"/>
              <a:t>The </a:t>
            </a:r>
            <a:r>
              <a:rPr lang="en-US" sz="2000" b="1" dirty="0"/>
              <a:t>relative sizes </a:t>
            </a:r>
            <a:r>
              <a:rPr lang="en-US" sz="2000" dirty="0"/>
              <a:t>of 4 nucleotides in each position:  frequencies in the column. 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30B88A3-7A41-D806-1301-61BA00C46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200400"/>
            <a:ext cx="1828800" cy="76944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motif logo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6C4DD-D784-45E6-D0B5-534E661D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Arial" charset="0"/>
                <a:cs typeface="Arial" charset="0"/>
              </a:rPr>
              <a:t> </a:t>
            </a:r>
            <a:r>
              <a:rPr lang="en-US" dirty="0"/>
              <a:t>Motif Logo</a:t>
            </a:r>
            <a:br>
              <a:rPr lang="en-US" sz="2800" dirty="0">
                <a:latin typeface="Arial" charset="0"/>
                <a:cs typeface="Arial" charset="0"/>
              </a:rPr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5ECC0-961B-2C52-D702-32A9EFAF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51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The Motif Finding Problem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600" y="1219200"/>
            <a:ext cx="8458200" cy="31085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Optima"/>
                <a:cs typeface="Optima"/>
              </a:rPr>
              <a:t>Motif Finding Pr</a:t>
            </a:r>
            <a:r>
              <a:rPr lang="en-US" sz="2800" b="1" dirty="0">
                <a:solidFill>
                  <a:schemeClr val="tx1"/>
                </a:solidFill>
                <a:latin typeface="Optima"/>
                <a:cs typeface="Optima"/>
              </a:rPr>
              <a:t>oblem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:</a:t>
            </a:r>
            <a:r>
              <a:rPr lang="en-US" sz="2800" b="1" dirty="0">
                <a:solidFill>
                  <a:schemeClr val="tx1"/>
                </a:solidFill>
                <a:latin typeface="Optima"/>
                <a:cs typeface="Optima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Given a collection of strings, find a set of k-</a:t>
            </a:r>
            <a:r>
              <a:rPr lang="en-US" sz="2800" i="1" dirty="0" err="1">
                <a:solidFill>
                  <a:schemeClr val="tx1"/>
                </a:solidFill>
                <a:latin typeface="Optima"/>
                <a:cs typeface="Optima"/>
              </a:rPr>
              <a:t>mers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, one from each string, that minimizes the score of the resulting motif.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atin typeface="Optima"/>
                <a:cs typeface="Optima"/>
              </a:rPr>
              <a:t>Input: </a:t>
            </a:r>
            <a:r>
              <a:rPr lang="en-US" sz="2800" dirty="0">
                <a:latin typeface="Optima"/>
                <a:cs typeface="Optima"/>
              </a:rPr>
              <a:t>A collection of strings </a:t>
            </a:r>
            <a:r>
              <a:rPr lang="en-US" sz="2800" i="1" dirty="0" err="1">
                <a:latin typeface="Optima"/>
                <a:cs typeface="Optima"/>
              </a:rPr>
              <a:t>Dna</a:t>
            </a:r>
            <a:r>
              <a:rPr lang="en-US" sz="2800" dirty="0">
                <a:latin typeface="Optima"/>
                <a:cs typeface="Optima"/>
              </a:rPr>
              <a:t> and an integer </a:t>
            </a:r>
            <a:r>
              <a:rPr lang="en-US" sz="2800" i="1" dirty="0">
                <a:latin typeface="Optima"/>
                <a:cs typeface="Optima"/>
              </a:rPr>
              <a:t>k</a:t>
            </a:r>
            <a:r>
              <a:rPr lang="en-US" sz="2800" dirty="0">
                <a:latin typeface="Optima"/>
                <a:cs typeface="Optima"/>
              </a:rPr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atin typeface="Optima"/>
                <a:cs typeface="Optima"/>
              </a:rPr>
              <a:t>Output: </a:t>
            </a:r>
            <a:r>
              <a:rPr lang="en-US" sz="2800" dirty="0">
                <a:latin typeface="Optima"/>
                <a:cs typeface="Optima"/>
              </a:rPr>
              <a:t>A collection </a:t>
            </a:r>
            <a:r>
              <a:rPr lang="en-US" sz="2800" i="1" dirty="0">
                <a:latin typeface="Optima"/>
                <a:cs typeface="Optima"/>
              </a:rPr>
              <a:t>Motifs </a:t>
            </a:r>
            <a:r>
              <a:rPr lang="en-US" sz="2800" dirty="0">
                <a:latin typeface="Optima"/>
                <a:cs typeface="Optima"/>
              </a:rPr>
              <a:t>of </a:t>
            </a:r>
            <a:r>
              <a:rPr lang="en-US" sz="2800" i="1" dirty="0">
                <a:latin typeface="Optima"/>
                <a:cs typeface="Optima"/>
              </a:rPr>
              <a:t>k</a:t>
            </a:r>
            <a:r>
              <a:rPr lang="en-US" sz="2800" dirty="0">
                <a:latin typeface="Optima"/>
                <a:cs typeface="Optima"/>
              </a:rPr>
              <a:t>-</a:t>
            </a:r>
            <a:r>
              <a:rPr lang="en-US" sz="2800" dirty="0" err="1">
                <a:latin typeface="Optima"/>
                <a:cs typeface="Optima"/>
              </a:rPr>
              <a:t>mers</a:t>
            </a:r>
            <a:r>
              <a:rPr lang="en-US" sz="2800" dirty="0">
                <a:latin typeface="Optima"/>
                <a:cs typeface="Optima"/>
              </a:rPr>
              <a:t>, one from each string in </a:t>
            </a:r>
            <a:r>
              <a:rPr lang="en-US" sz="2800" i="1" dirty="0" err="1">
                <a:latin typeface="Optima"/>
                <a:cs typeface="Optima"/>
              </a:rPr>
              <a:t>Dna</a:t>
            </a:r>
            <a:r>
              <a:rPr lang="en-US" sz="2800" dirty="0">
                <a:latin typeface="Optima"/>
                <a:cs typeface="Optima"/>
              </a:rPr>
              <a:t>, maximizing </a:t>
            </a:r>
            <a:r>
              <a:rPr lang="en-US" sz="2800" i="1" dirty="0">
                <a:latin typeface="Optima"/>
                <a:cs typeface="Optima"/>
              </a:rPr>
              <a:t>Score</a:t>
            </a:r>
            <a:r>
              <a:rPr lang="en-US" sz="2800" dirty="0">
                <a:latin typeface="Optima"/>
                <a:cs typeface="Optima"/>
              </a:rPr>
              <a:t>(</a:t>
            </a:r>
            <a:r>
              <a:rPr lang="en-US" sz="2800" i="1" dirty="0">
                <a:latin typeface="Optima"/>
                <a:cs typeface="Optima"/>
              </a:rPr>
              <a:t>Motifs</a:t>
            </a:r>
            <a:r>
              <a:rPr lang="en-US" sz="2800" dirty="0">
                <a:latin typeface="Optima"/>
                <a:cs typeface="Optima"/>
              </a:rPr>
              <a:t>) among all possible choices of </a:t>
            </a:r>
            <a:r>
              <a:rPr lang="en-US" sz="2800" i="1" dirty="0">
                <a:latin typeface="Optima"/>
                <a:cs typeface="Optima"/>
              </a:rPr>
              <a:t>k</a:t>
            </a:r>
            <a:r>
              <a:rPr lang="en-US" sz="2800" dirty="0">
                <a:latin typeface="Optima"/>
                <a:cs typeface="Optima"/>
              </a:rPr>
              <a:t>-</a:t>
            </a:r>
            <a:r>
              <a:rPr lang="en-US" sz="2800" dirty="0" err="1">
                <a:latin typeface="Optima"/>
                <a:cs typeface="Optima"/>
              </a:rPr>
              <a:t>mers</a:t>
            </a:r>
            <a:r>
              <a:rPr lang="en-US" sz="2800" dirty="0">
                <a:latin typeface="Optima"/>
                <a:cs typeface="Optima"/>
              </a:rPr>
              <a:t>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1E43C-7081-C748-9343-53D55992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0752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Generate Ten Random Sequences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00" y="1600200"/>
            <a:ext cx="7772400" cy="3657600"/>
          </a:xfrm>
          <a:ln>
            <a:solidFill>
              <a:srgbClr val="4F81BD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1200" dirty="0" err="1">
                <a:latin typeface="Lucida Console" charset="0"/>
              </a:rPr>
              <a:t>atgaccgggatactgataccgtatttggcctaggcgtacacattagataaacgtatgaagtacgttagactcggcgccgccg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acccctattttttgagcagatttagtgacctggaaaaaaaatttgagtacaaaacttttccgaatactgggcataaggtaca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tgagtatccctgggatgacttttgggaacactatagtgctctcccgatttttgaatatgtaggatcattcgccagggtccga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gctgagaattggatgaccttgtaagtgttttccacgcaatcgcgaaccaacgcggacccaaaggcaagaccgataaaggaga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tcccttttgcggtaatgtgccgggaggctggttacgtagggaagccctaacggacttaatggcccacttagtccacttatag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gtcaatcatgttcttgtgaatggatttttaactgagggcatagaccgcttggcgcacccaaattcagtgtgggcgagcgcaa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cggttttggcccttgttagaggcccccgtactgatggaaactttcaattatgagagagctaatctatcgcgtgcgtgttcat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aacttgagttggtttcgaaaatgctctggggcacatacaagaggagtcttccttatcagttaatgctgtatgacactatgta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ttggcccattggctaaaagcccaacttgacaaatggaagatagaatccttgcatttcaacgtatgccgaaccgaaagggaag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ctggtgagcaacgacagattcttacgtgcattagctcgcttccggggatctaatagcacgaagcttctgggtactgatagca</a:t>
            </a:r>
            <a:endParaRPr lang="en-US" sz="1200" dirty="0">
              <a:latin typeface="_DEFAULT_ASCII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C40835-D64F-F34E-A918-D1EEF8B8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71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Brute Force Motif Search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600" y="1219200"/>
            <a:ext cx="845820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Optima"/>
                <a:cs typeface="Optima"/>
              </a:rPr>
              <a:t>Brute Force Motif Search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:</a:t>
            </a:r>
            <a:r>
              <a:rPr lang="en-US" sz="2800" b="1" dirty="0">
                <a:solidFill>
                  <a:schemeClr val="tx1"/>
                </a:solidFill>
                <a:latin typeface="Optima"/>
                <a:cs typeface="Optima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Compute score of every possible choice of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k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Optima"/>
                <a:cs typeface="Optima"/>
              </a:rPr>
              <a:t>mers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in </a:t>
            </a:r>
            <a:r>
              <a:rPr lang="en-US" sz="2800" i="1" dirty="0" err="1">
                <a:solidFill>
                  <a:schemeClr val="tx1"/>
                </a:solidFill>
                <a:latin typeface="Optima"/>
                <a:cs typeface="Optima"/>
              </a:rPr>
              <a:t>Dna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6457A7-E406-AB41-A2CB-8399C9DB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0597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Brute Force Motif Search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600" y="1219200"/>
            <a:ext cx="845820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Optima"/>
                <a:cs typeface="Optima"/>
              </a:rPr>
              <a:t>Brute Force Motif Search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:</a:t>
            </a:r>
            <a:r>
              <a:rPr lang="en-US" sz="2800" b="1" dirty="0">
                <a:solidFill>
                  <a:schemeClr val="tx1"/>
                </a:solidFill>
                <a:latin typeface="Optima"/>
                <a:cs typeface="Optima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Compute score of every possible choice of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k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Optima"/>
                <a:cs typeface="Optima"/>
              </a:rPr>
              <a:t>mers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in </a:t>
            </a:r>
            <a:r>
              <a:rPr lang="en-US" sz="2800" i="1" dirty="0" err="1">
                <a:solidFill>
                  <a:schemeClr val="tx1"/>
                </a:solidFill>
                <a:latin typeface="Optima"/>
                <a:cs typeface="Optima"/>
              </a:rPr>
              <a:t>Dna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2806700"/>
            <a:ext cx="84582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tima"/>
                <a:cs typeface="Optima"/>
              </a:rPr>
              <a:t>STOP and Think: 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What is this approach’s runtime?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5DC9AC-D745-0348-8CCB-C76FD91C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4024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Brute Force Motif Search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600" y="1219200"/>
            <a:ext cx="845820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Optima"/>
                <a:cs typeface="Optima"/>
              </a:rPr>
              <a:t>Brute Force Motif Search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:</a:t>
            </a:r>
            <a:r>
              <a:rPr lang="en-US" sz="2800" b="1" dirty="0">
                <a:solidFill>
                  <a:schemeClr val="tx1"/>
                </a:solidFill>
                <a:latin typeface="Optima"/>
                <a:cs typeface="Optima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Compute score of every possible choice of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k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Optima"/>
                <a:cs typeface="Optima"/>
              </a:rPr>
              <a:t>mers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in </a:t>
            </a:r>
            <a:r>
              <a:rPr lang="en-US" sz="2800" i="1" dirty="0" err="1">
                <a:solidFill>
                  <a:schemeClr val="tx1"/>
                </a:solidFill>
                <a:latin typeface="Optima"/>
                <a:cs typeface="Optima"/>
              </a:rPr>
              <a:t>Dna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2806700"/>
            <a:ext cx="84582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tima"/>
                <a:cs typeface="Optima"/>
              </a:rPr>
              <a:t>STOP and Think: 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What is this approach’s runtime?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962400"/>
            <a:ext cx="8458200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Say that </a:t>
            </a:r>
            <a:r>
              <a:rPr lang="en-US" sz="2800" i="1" dirty="0" err="1">
                <a:solidFill>
                  <a:schemeClr val="tx1"/>
                </a:solidFill>
                <a:latin typeface="Optima"/>
                <a:cs typeface="Optima"/>
              </a:rPr>
              <a:t>Dna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consists of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strings of length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There are (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–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k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+ 1)</a:t>
            </a:r>
            <a:r>
              <a:rPr lang="en-US" sz="2800" i="1" baseline="30000" dirty="0">
                <a:solidFill>
                  <a:schemeClr val="tx1"/>
                </a:solidFill>
                <a:latin typeface="Optima"/>
                <a:cs typeface="Optima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different choices of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Motifs</a:t>
            </a:r>
            <a:endParaRPr lang="en-US" sz="2800" dirty="0">
              <a:solidFill>
                <a:schemeClr val="tx1"/>
              </a:solidFill>
              <a:latin typeface="Optima"/>
              <a:cs typeface="Optim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Scoring the matrix requires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k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*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t 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steps.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EE072-8717-A740-8929-4243FACC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07651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Brute Force Motif Search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600" y="1219200"/>
            <a:ext cx="845820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Optima"/>
                <a:cs typeface="Optima"/>
              </a:rPr>
              <a:t>Brute Force Motif Search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:</a:t>
            </a:r>
            <a:r>
              <a:rPr lang="en-US" sz="2800" b="1" dirty="0">
                <a:solidFill>
                  <a:schemeClr val="tx1"/>
                </a:solidFill>
                <a:latin typeface="Optima"/>
                <a:cs typeface="Optima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Compute score of every possible choice of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k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Optima"/>
                <a:cs typeface="Optima"/>
              </a:rPr>
              <a:t>mers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in </a:t>
            </a:r>
            <a:r>
              <a:rPr lang="en-US" sz="2800" i="1" dirty="0" err="1">
                <a:solidFill>
                  <a:schemeClr val="tx1"/>
                </a:solidFill>
                <a:latin typeface="Optima"/>
                <a:cs typeface="Optima"/>
              </a:rPr>
              <a:t>Dna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2806700"/>
            <a:ext cx="84582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tima"/>
                <a:cs typeface="Optima"/>
              </a:rPr>
              <a:t>STOP and Think: 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What is this approach’s runtime?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962400"/>
            <a:ext cx="8458200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Say that </a:t>
            </a:r>
            <a:r>
              <a:rPr lang="en-US" sz="2800" i="1" dirty="0" err="1">
                <a:solidFill>
                  <a:schemeClr val="tx1"/>
                </a:solidFill>
                <a:latin typeface="Optima"/>
                <a:cs typeface="Optima"/>
              </a:rPr>
              <a:t>Dna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consists of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strings of length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There are (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–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k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+ 1)</a:t>
            </a:r>
            <a:r>
              <a:rPr lang="en-US" sz="2800" i="1" baseline="30000" dirty="0">
                <a:solidFill>
                  <a:schemeClr val="tx1"/>
                </a:solidFill>
                <a:latin typeface="Optima"/>
                <a:cs typeface="Optima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different choices of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Motifs</a:t>
            </a:r>
            <a:endParaRPr lang="en-US" sz="2800" dirty="0">
              <a:solidFill>
                <a:schemeClr val="tx1"/>
              </a:solidFill>
              <a:latin typeface="Optima"/>
              <a:cs typeface="Optim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Scoring the matrix requires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k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*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t 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steps.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5943600"/>
            <a:ext cx="84582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Overall runtime ~ O(</a:t>
            </a:r>
            <a:r>
              <a:rPr lang="en-US" sz="2800" i="1" dirty="0" err="1">
                <a:solidFill>
                  <a:schemeClr val="tx1"/>
                </a:solidFill>
                <a:latin typeface="Optima"/>
                <a:cs typeface="Optima"/>
              </a:rPr>
              <a:t>n</a:t>
            </a:r>
            <a:r>
              <a:rPr lang="en-US" sz="2800" i="1" baseline="30000" dirty="0" err="1">
                <a:solidFill>
                  <a:schemeClr val="tx1"/>
                </a:solidFill>
                <a:latin typeface="Optima"/>
                <a:cs typeface="Optima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*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k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 *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) – </a:t>
            </a:r>
            <a:r>
              <a:rPr lang="en-US" sz="2800" b="1" dirty="0">
                <a:solidFill>
                  <a:schemeClr val="tx1"/>
                </a:solidFill>
                <a:latin typeface="Optima"/>
                <a:cs typeface="Optima"/>
              </a:rPr>
              <a:t>too slow!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0DA8D-8029-F248-9869-2952548A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7660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Changing Our Perspective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743201" y="1219200"/>
            <a:ext cx="396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  </a:t>
            </a:r>
            <a:r>
              <a:rPr lang="en-US" sz="1400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753994" y="3657600"/>
            <a:ext cx="3862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C  G  G  G  G  A  T  T  T  C  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0594" y="3644900"/>
            <a:ext cx="1881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Consensus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(</a:t>
            </a:r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)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2467" y="2209800"/>
            <a:ext cx="80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6705600" y="2209800"/>
            <a:ext cx="551180" cy="1676400"/>
          </a:xfrm>
          <a:prstGeom prst="curvedLeftArrow">
            <a:avLst>
              <a:gd name="adj1" fmla="val 25000"/>
              <a:gd name="adj2" fmla="val 50000"/>
              <a:gd name="adj3" fmla="val 26543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4AD556-EB81-DA46-A6BE-710E49B8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8116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Changing Our Perspective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743201" y="1219200"/>
            <a:ext cx="396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7F7F7F"/>
                </a:solidFill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7F7F7F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753994" y="3657600"/>
            <a:ext cx="3862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0594" y="3644900"/>
            <a:ext cx="1881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Consensus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(</a:t>
            </a:r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)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2467" y="2209800"/>
            <a:ext cx="80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endParaRPr lang="en-US" i="1" dirty="0">
              <a:latin typeface="Optima"/>
              <a:cs typeface="Optim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4178300"/>
            <a:ext cx="2667000" cy="2667000"/>
          </a:xfrm>
          <a:prstGeom prst="rect">
            <a:avLst/>
          </a:prstGeom>
        </p:spPr>
      </p:pic>
      <p:sp>
        <p:nvSpPr>
          <p:cNvPr id="13" name="Curved Left Arrow 12"/>
          <p:cNvSpPr/>
          <p:nvPr/>
        </p:nvSpPr>
        <p:spPr>
          <a:xfrm flipV="1">
            <a:off x="6705600" y="2209800"/>
            <a:ext cx="551180" cy="1676400"/>
          </a:xfrm>
          <a:prstGeom prst="curvedLeftArrow">
            <a:avLst>
              <a:gd name="adj1" fmla="val 25000"/>
              <a:gd name="adj2" fmla="val 50000"/>
              <a:gd name="adj3" fmla="val 26543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DB528-E8FD-3949-AEAB-A24C0944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506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Changing Our Perspective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743201" y="1219200"/>
            <a:ext cx="396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  </a:t>
            </a:r>
            <a:r>
              <a:rPr lang="en-US" sz="1400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753994" y="3657600"/>
            <a:ext cx="3862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594" y="3644900"/>
            <a:ext cx="1881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Consensus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(</a:t>
            </a:r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)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2467" y="2209800"/>
            <a:ext cx="80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2546" y="4178300"/>
            <a:ext cx="1402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Score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(</a:t>
            </a:r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)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93BEA-C117-BA4D-B9BD-C9BB31B1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D5288-0A77-6EE4-4F27-B54FC099EAD5}"/>
              </a:ext>
            </a:extLst>
          </p:cNvPr>
          <p:cNvSpPr txBox="1"/>
          <p:nvPr/>
        </p:nvSpPr>
        <p:spPr>
          <a:xfrm>
            <a:off x="2737946" y="4183555"/>
            <a:ext cx="5019323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0" dirty="0">
                <a:latin typeface="Optima"/>
                <a:cs typeface="Optima"/>
              </a:rPr>
              <a:t>7 + 6 + 10 + 10 + 9 + 9 + 9 + 5 + 8 + 7 + 4 + 6 = 90 </a:t>
            </a:r>
          </a:p>
        </p:txBody>
      </p:sp>
    </p:spTree>
    <p:extLst>
      <p:ext uri="{BB962C8B-B14F-4D97-AF65-F5344CB8AC3E}">
        <p14:creationId xmlns:p14="http://schemas.microsoft.com/office/powerpoint/2010/main" val="198448621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Changing Our Perspective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743201" y="1219200"/>
            <a:ext cx="396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  </a:t>
            </a:r>
            <a:r>
              <a:rPr lang="en-US" sz="1400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753994" y="3657600"/>
            <a:ext cx="3862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594" y="3644900"/>
            <a:ext cx="1881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Consensus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(</a:t>
            </a:r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)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2467" y="2209800"/>
            <a:ext cx="80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2546" y="4178300"/>
            <a:ext cx="1402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Score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(</a:t>
            </a:r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)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3200" y="4178300"/>
            <a:ext cx="4785284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0" dirty="0">
                <a:solidFill>
                  <a:schemeClr val="bg1">
                    <a:lumMod val="50000"/>
                  </a:schemeClr>
                </a:solidFill>
                <a:latin typeface="Optima"/>
                <a:cs typeface="Optima"/>
              </a:rPr>
              <a:t>3 + 4 + 0 + 0 + 1 + 1 + 1 + 5 + 2 + 3 + 6 + 4 = </a:t>
            </a:r>
            <a:r>
              <a:rPr lang="en-US" sz="1630" b="1" dirty="0">
                <a:latin typeface="Optima"/>
                <a:cs typeface="Optima"/>
              </a:rPr>
              <a:t>30 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629400" y="1219200"/>
            <a:ext cx="762000" cy="225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3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4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2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4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3 </a:t>
            </a: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30" b="1" dirty="0">
                <a:latin typeface="Optima"/>
                <a:ea typeface="Times New Roman" pitchFamily="18" charset="0"/>
                <a:cs typeface="Optima"/>
              </a:rPr>
              <a:t>  2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30" b="1" dirty="0">
                <a:latin typeface="Optima"/>
                <a:ea typeface="Times New Roman" pitchFamily="18" charset="0"/>
                <a:cs typeface="Optima"/>
              </a:rPr>
              <a:t>  3</a:t>
            </a: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30" b="1" dirty="0">
                <a:latin typeface="Optima"/>
                <a:ea typeface="Times New Roman" pitchFamily="18" charset="0"/>
                <a:cs typeface="Optima"/>
              </a:rPr>
              <a:t>  2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30" b="1" dirty="0">
                <a:latin typeface="Optima"/>
                <a:ea typeface="Times New Roman" pitchFamily="18" charset="0"/>
                <a:cs typeface="Optima"/>
              </a:rPr>
              <a:t>  4</a:t>
            </a: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30" b="1" dirty="0">
                <a:latin typeface="Optima"/>
                <a:ea typeface="Times New Roman" pitchFamily="18" charset="0"/>
                <a:cs typeface="Optima"/>
              </a:rPr>
              <a:t>  3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883400" y="3568700"/>
            <a:ext cx="0" cy="533400"/>
          </a:xfrm>
          <a:prstGeom prst="line">
            <a:avLst/>
          </a:prstGeom>
          <a:ln w="28575" cmpd="sng">
            <a:solidFill>
              <a:schemeClr val="tx1">
                <a:lumMod val="85000"/>
                <a:lumOff val="1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6064F6-8B1F-944F-970B-66759D07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77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Changing Our Perspective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743201" y="1219200"/>
            <a:ext cx="396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  </a:t>
            </a:r>
            <a:r>
              <a:rPr lang="en-US" sz="1400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sz="1400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753994" y="3657600"/>
            <a:ext cx="3862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G  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T  T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594" y="3644900"/>
            <a:ext cx="1881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Consensus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(</a:t>
            </a:r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)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2467" y="2209800"/>
            <a:ext cx="80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endParaRPr lang="en-US" i="1" dirty="0">
              <a:latin typeface="Optima"/>
              <a:cs typeface="Optim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2546" y="4178300"/>
            <a:ext cx="1402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Score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(</a:t>
            </a:r>
            <a:r>
              <a:rPr lang="en-US" b="1" i="1" dirty="0">
                <a:latin typeface="Optima"/>
                <a:ea typeface="Times New Roman" pitchFamily="18" charset="0"/>
                <a:cs typeface="Optima"/>
              </a:rPr>
              <a:t>Motifs</a:t>
            </a:r>
            <a:r>
              <a:rPr lang="en-US" b="1" dirty="0">
                <a:latin typeface="Optima"/>
                <a:ea typeface="Times New Roman" pitchFamily="18" charset="0"/>
                <a:cs typeface="Optima"/>
              </a:rPr>
              <a:t>)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629400" y="1219200"/>
            <a:ext cx="762000" cy="225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3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4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2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4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3 </a:t>
            </a: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30" b="1" dirty="0">
                <a:latin typeface="Optima"/>
                <a:ea typeface="Times New Roman" pitchFamily="18" charset="0"/>
                <a:cs typeface="Optima"/>
              </a:rPr>
              <a:t>  2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30" b="1" dirty="0">
                <a:latin typeface="Optima"/>
                <a:ea typeface="Times New Roman" pitchFamily="18" charset="0"/>
                <a:cs typeface="Optima"/>
              </a:rPr>
              <a:t>  3</a:t>
            </a: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30" b="1" dirty="0">
                <a:latin typeface="Optima"/>
                <a:ea typeface="Times New Roman" pitchFamily="18" charset="0"/>
                <a:cs typeface="Optima"/>
              </a:rPr>
              <a:t>  2</a:t>
            </a:r>
            <a:endParaRPr kumimoji="0" lang="en-US" sz="1630" b="1" i="0" u="none" strike="noStrike" cap="none" normalizeH="0" baseline="0" dirty="0">
              <a:ln>
                <a:noFill/>
              </a:ln>
              <a:effectLst/>
              <a:latin typeface="Optima"/>
              <a:cs typeface="Optima"/>
            </a:endParaRP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30" b="1" dirty="0">
                <a:latin typeface="Optima"/>
                <a:ea typeface="Times New Roman" pitchFamily="18" charset="0"/>
                <a:cs typeface="Optima"/>
              </a:rPr>
              <a:t>  4</a:t>
            </a:r>
            <a:r>
              <a:rPr kumimoji="0" lang="en-US" sz="1630" b="1" i="0" u="none" strike="noStrike" cap="none" normalizeH="0" baseline="0" dirty="0">
                <a:ln>
                  <a:noFill/>
                </a:ln>
                <a:effectLst/>
                <a:latin typeface="Optima"/>
                <a:ea typeface="Times New Roman" pitchFamily="18" charset="0"/>
                <a:cs typeface="Optima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30" b="1" dirty="0">
                <a:latin typeface="Optima"/>
                <a:ea typeface="Times New Roman" pitchFamily="18" charset="0"/>
                <a:cs typeface="Optima"/>
              </a:rPr>
              <a:t>  3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883400" y="3568700"/>
            <a:ext cx="0" cy="533400"/>
          </a:xfrm>
          <a:prstGeom prst="line">
            <a:avLst/>
          </a:prstGeom>
          <a:ln w="28575" cmpd="sng">
            <a:solidFill>
              <a:schemeClr val="tx1">
                <a:lumMod val="85000"/>
                <a:lumOff val="1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1000" y="4876800"/>
            <a:ext cx="845820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Number of lowercase symbols in a row = Hamming distance between that row and 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Consensus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(</a:t>
            </a:r>
            <a:r>
              <a:rPr lang="en-US" sz="2800" i="1" dirty="0">
                <a:solidFill>
                  <a:schemeClr val="tx1"/>
                </a:solidFill>
                <a:latin typeface="Optima"/>
                <a:cs typeface="Optima"/>
              </a:rPr>
              <a:t>Motifs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).</a:t>
            </a:r>
            <a:endParaRPr lang="en-US" sz="2800" i="1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9AE-513F-7A4D-B2E0-2CD5D959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7EF07C-0C9A-2FD1-223D-79E2E3174AC4}"/>
              </a:ext>
            </a:extLst>
          </p:cNvPr>
          <p:cNvSpPr txBox="1"/>
          <p:nvPr/>
        </p:nvSpPr>
        <p:spPr>
          <a:xfrm>
            <a:off x="2743200" y="4178300"/>
            <a:ext cx="4785284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0" dirty="0">
                <a:solidFill>
                  <a:schemeClr val="bg1">
                    <a:lumMod val="50000"/>
                  </a:schemeClr>
                </a:solidFill>
                <a:latin typeface="Optima"/>
                <a:cs typeface="Optima"/>
              </a:rPr>
              <a:t>3 + 4 + 0 + 0 + 1 + 1 + 1 + 5 + 2 + 3 + 6 + 4 = </a:t>
            </a:r>
            <a:r>
              <a:rPr lang="en-US" sz="1630" b="1" dirty="0">
                <a:latin typeface="Optima"/>
                <a:cs typeface="Optima"/>
              </a:rPr>
              <a:t>30 </a:t>
            </a:r>
          </a:p>
        </p:txBody>
      </p:sp>
    </p:spTree>
    <p:extLst>
      <p:ext uri="{BB962C8B-B14F-4D97-AF65-F5344CB8AC3E}">
        <p14:creationId xmlns:p14="http://schemas.microsoft.com/office/powerpoint/2010/main" val="408378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The Equivalent Motif Finding Problem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600" y="1219200"/>
            <a:ext cx="8458200" cy="4401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Optima"/>
                <a:cs typeface="Optima"/>
              </a:rPr>
              <a:t>Equivalent Motif Finding Pr</a:t>
            </a:r>
            <a:r>
              <a:rPr lang="en-US" sz="2800" b="1" dirty="0">
                <a:solidFill>
                  <a:schemeClr val="tx1"/>
                </a:solidFill>
                <a:latin typeface="Optima"/>
                <a:cs typeface="Optima"/>
              </a:rPr>
              <a:t>oblem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:</a:t>
            </a:r>
            <a:r>
              <a:rPr lang="en-US" sz="2800" b="1" dirty="0">
                <a:solidFill>
                  <a:schemeClr val="tx1"/>
                </a:solidFill>
                <a:latin typeface="Optima"/>
                <a:cs typeface="Optima"/>
              </a:rPr>
              <a:t> </a:t>
            </a:r>
            <a:r>
              <a:rPr lang="en-US" sz="2800" i="1" dirty="0">
                <a:latin typeface="Optima"/>
                <a:cs typeface="Optima"/>
              </a:rPr>
              <a:t>Given a collection of strings, find a pattern and a collection of k-</a:t>
            </a:r>
            <a:r>
              <a:rPr lang="en-US" sz="2800" i="1" dirty="0" err="1">
                <a:latin typeface="Optima"/>
                <a:cs typeface="Optima"/>
              </a:rPr>
              <a:t>mers</a:t>
            </a:r>
            <a:r>
              <a:rPr lang="en-US" sz="2800" i="1" dirty="0">
                <a:latin typeface="Optima"/>
                <a:cs typeface="Optima"/>
              </a:rPr>
              <a:t> (one from each string) that minimizes the distance between all possible patterns and all possible collections of k-</a:t>
            </a:r>
            <a:r>
              <a:rPr lang="en-US" sz="2800" i="1" dirty="0" err="1">
                <a:latin typeface="Optima"/>
                <a:cs typeface="Optima"/>
              </a:rPr>
              <a:t>mers</a:t>
            </a:r>
            <a:r>
              <a:rPr lang="en-US" sz="2800" i="1" dirty="0">
                <a:latin typeface="Optima"/>
                <a:cs typeface="Optima"/>
              </a:rPr>
              <a:t>.</a:t>
            </a:r>
            <a:endParaRPr lang="en-US" sz="2800" dirty="0">
              <a:latin typeface="Optima"/>
              <a:cs typeface="Optim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atin typeface="Optima"/>
                <a:cs typeface="Optima"/>
              </a:rPr>
              <a:t>Input: </a:t>
            </a:r>
            <a:r>
              <a:rPr lang="en-US" sz="2800" dirty="0">
                <a:latin typeface="Optima"/>
                <a:cs typeface="Optima"/>
              </a:rPr>
              <a:t>A collection of strings </a:t>
            </a:r>
            <a:r>
              <a:rPr lang="en-US" sz="2800" i="1" dirty="0" err="1">
                <a:latin typeface="Optima"/>
                <a:cs typeface="Optima"/>
              </a:rPr>
              <a:t>Dna</a:t>
            </a:r>
            <a:r>
              <a:rPr lang="en-US" sz="2800" dirty="0">
                <a:latin typeface="Optima"/>
                <a:cs typeface="Optima"/>
              </a:rPr>
              <a:t> and an integer </a:t>
            </a:r>
            <a:r>
              <a:rPr lang="en-US" sz="2800" i="1" dirty="0">
                <a:latin typeface="Optima"/>
                <a:cs typeface="Optima"/>
              </a:rPr>
              <a:t>k</a:t>
            </a:r>
            <a:r>
              <a:rPr lang="en-US" sz="2800" dirty="0">
                <a:latin typeface="Optima"/>
                <a:cs typeface="Optima"/>
              </a:rPr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atin typeface="Optima"/>
                <a:cs typeface="Optima"/>
              </a:rPr>
              <a:t>Output: </a:t>
            </a:r>
            <a:r>
              <a:rPr lang="en-US" sz="2800" dirty="0">
                <a:latin typeface="Optima"/>
                <a:cs typeface="Optima"/>
              </a:rPr>
              <a:t>A </a:t>
            </a:r>
            <a:r>
              <a:rPr lang="en-US" sz="2800" i="1" dirty="0">
                <a:latin typeface="Optima"/>
                <a:cs typeface="Optima"/>
              </a:rPr>
              <a:t>k</a:t>
            </a:r>
            <a:r>
              <a:rPr lang="en-US" sz="2800" dirty="0">
                <a:latin typeface="Optima"/>
                <a:cs typeface="Optima"/>
              </a:rPr>
              <a:t>-</a:t>
            </a:r>
            <a:r>
              <a:rPr lang="en-US" sz="2800" dirty="0" err="1">
                <a:latin typeface="Optima"/>
                <a:cs typeface="Optima"/>
              </a:rPr>
              <a:t>mer</a:t>
            </a:r>
            <a:r>
              <a:rPr lang="en-US" sz="2800" dirty="0">
                <a:latin typeface="Optima"/>
                <a:cs typeface="Optima"/>
              </a:rPr>
              <a:t> </a:t>
            </a:r>
            <a:r>
              <a:rPr lang="en-US" sz="2800" i="1" dirty="0">
                <a:latin typeface="Optima"/>
                <a:cs typeface="Optima"/>
              </a:rPr>
              <a:t>Pattern </a:t>
            </a:r>
            <a:r>
              <a:rPr lang="en-US" sz="2800" dirty="0">
                <a:latin typeface="Optima"/>
                <a:cs typeface="Optima"/>
              </a:rPr>
              <a:t>and a collection of </a:t>
            </a:r>
            <a:r>
              <a:rPr lang="en-US" sz="2800" i="1" dirty="0">
                <a:latin typeface="Optima"/>
                <a:cs typeface="Optima"/>
              </a:rPr>
              <a:t>k</a:t>
            </a:r>
            <a:r>
              <a:rPr lang="en-US" sz="2800" dirty="0">
                <a:latin typeface="Optima"/>
                <a:cs typeface="Optima"/>
              </a:rPr>
              <a:t>-</a:t>
            </a:r>
            <a:r>
              <a:rPr lang="en-US" sz="2800" dirty="0" err="1">
                <a:latin typeface="Optima"/>
                <a:cs typeface="Optima"/>
              </a:rPr>
              <a:t>mers</a:t>
            </a:r>
            <a:r>
              <a:rPr lang="en-US" sz="2800" dirty="0">
                <a:latin typeface="Optima"/>
                <a:cs typeface="Optima"/>
              </a:rPr>
              <a:t> </a:t>
            </a:r>
            <a:r>
              <a:rPr lang="en-US" sz="2800" i="1" dirty="0">
                <a:latin typeface="Optima"/>
                <a:cs typeface="Optima"/>
              </a:rPr>
              <a:t>Motifs</a:t>
            </a:r>
            <a:r>
              <a:rPr lang="en-US" sz="2800" dirty="0">
                <a:latin typeface="Optima"/>
                <a:cs typeface="Optima"/>
              </a:rPr>
              <a:t>, one from each string in </a:t>
            </a:r>
            <a:r>
              <a:rPr lang="en-US" sz="2800" i="1" dirty="0" err="1">
                <a:latin typeface="Optima"/>
                <a:cs typeface="Optima"/>
              </a:rPr>
              <a:t>Dna</a:t>
            </a:r>
            <a:r>
              <a:rPr lang="en-US" sz="2800" dirty="0">
                <a:latin typeface="Optima"/>
                <a:cs typeface="Optima"/>
              </a:rPr>
              <a:t>, minimizing </a:t>
            </a:r>
            <a:r>
              <a:rPr lang="en-US" sz="2800" i="1" dirty="0">
                <a:latin typeface="Optima"/>
                <a:cs typeface="Optima"/>
              </a:rPr>
              <a:t>d</a:t>
            </a:r>
            <a:r>
              <a:rPr lang="en-US" sz="2800" dirty="0">
                <a:latin typeface="Optima"/>
                <a:cs typeface="Optima"/>
              </a:rPr>
              <a:t>(</a:t>
            </a:r>
            <a:r>
              <a:rPr lang="en-US" sz="2800" i="1" dirty="0">
                <a:latin typeface="Optima"/>
                <a:cs typeface="Optima"/>
              </a:rPr>
              <a:t>Pattern</a:t>
            </a:r>
            <a:r>
              <a:rPr lang="en-US" sz="2800" dirty="0">
                <a:latin typeface="Optima"/>
                <a:cs typeface="Optima"/>
              </a:rPr>
              <a:t>, </a:t>
            </a:r>
            <a:r>
              <a:rPr lang="en-US" sz="2800" i="1" dirty="0">
                <a:latin typeface="Optima"/>
                <a:cs typeface="Optima"/>
              </a:rPr>
              <a:t>Motifs</a:t>
            </a:r>
            <a:r>
              <a:rPr lang="en-US" sz="2800" dirty="0">
                <a:latin typeface="Optima"/>
                <a:cs typeface="Optima"/>
              </a:rPr>
              <a:t>) among all possible choices of </a:t>
            </a:r>
            <a:r>
              <a:rPr lang="en-US" sz="2800" i="1" dirty="0">
                <a:latin typeface="Optima"/>
                <a:cs typeface="Optima"/>
              </a:rPr>
              <a:t>Pattern </a:t>
            </a:r>
            <a:r>
              <a:rPr lang="en-US" sz="2800" dirty="0">
                <a:latin typeface="Optima"/>
                <a:cs typeface="Optima"/>
              </a:rPr>
              <a:t>and </a:t>
            </a:r>
            <a:r>
              <a:rPr lang="en-US" sz="2800" i="1" dirty="0">
                <a:latin typeface="Optima"/>
                <a:cs typeface="Optima"/>
              </a:rPr>
              <a:t>Motifs</a:t>
            </a:r>
            <a:r>
              <a:rPr lang="en-US" sz="2800" dirty="0">
                <a:latin typeface="Optima"/>
                <a:cs typeface="Optima"/>
              </a:rPr>
              <a:t>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8D09E8-8E55-C948-A1E1-64806EEB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9545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/>
              <a:t>Implant a Pattern </a:t>
            </a:r>
            <a:r>
              <a:rPr lang="en-US" sz="3600" b="1" dirty="0"/>
              <a:t>AAAAAAAGGGGGGG </a:t>
            </a:r>
            <a:br>
              <a:rPr lang="en-US" sz="3600" b="1" dirty="0"/>
            </a:br>
            <a:r>
              <a:rPr lang="en-US" sz="3600" dirty="0"/>
              <a:t>at Randomly  </a:t>
            </a:r>
            <a:r>
              <a:rPr lang="en-US" dirty="0"/>
              <a:t>C</a:t>
            </a:r>
            <a:r>
              <a:rPr lang="en-US" sz="3600" dirty="0"/>
              <a:t>hosen Positions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600200"/>
            <a:ext cx="7861300" cy="3657600"/>
          </a:xfrm>
          <a:ln>
            <a:solidFill>
              <a:srgbClr val="4F81BD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ucida Console" charset="0"/>
              </a:rPr>
              <a:t>atgaccgggatactgat</a:t>
            </a:r>
            <a:r>
              <a:rPr lang="en-US" sz="1200" b="1" dirty="0">
                <a:latin typeface="Lucida Console" charset="0"/>
              </a:rPr>
              <a:t>AAAAAAAAGGGGGGG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ggcgtacacattagataaacgtatgaagtacgttagactcggcgccgccg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acccctattttttgagcagatttagtgacctggaaaaaaaatttgagtacaaaacttttccgaata</a:t>
            </a:r>
            <a:r>
              <a:rPr lang="en-US" sz="1200" b="1" dirty="0">
                <a:latin typeface="Lucida Console" charset="0"/>
              </a:rPr>
              <a:t>AAAAAAAAGGGGGGG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ucida Console" charset="0"/>
              </a:rPr>
              <a:t>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tgagtatccctgggatgactt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AAAAAAAAGGGGGGG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tgctctcccgatttttgaatatgtaggatcattcgccagggtccga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gctgagaattggatg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AAAAAAAAGGGGGGG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tccacgcaatcgcgaaccaacgcggacccaaaggcaagaccgataaaggaga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tcccttttgcggtaatgtgccgggaggctggttacgtagggaagccctaacggacttaat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AAAAAAAAGGGGGGG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cttatag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gtcaatcatgttcttgtgaatggattt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AAAAAAAAGGGGGGG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gaccgcttggcgcacccaaattcagtgtgggcgagcgcaa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cggttttggcccttgttagaggcccccgt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AAAAAAAAGGGGGGG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caattatgagagagctaatctatcgcgtgcgtgttcat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aacttgagtt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AAAAAAAAGGGGGGG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ctggggcacatacaagaggagtcttccttatcagttaatgctgtatgacactatgta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ttggcccattggctaaaagcccaacttgacaaatggaagatagaatccttgcat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AAAAAAAAGGGGGGG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accgaaagggaag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ctggtgagcaacgacagattcttacgtgcattagctcgcttccggggatctaatagcacgaagctt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AAAAAAAAGGGGGGG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F8CCE0-488A-C74B-995B-603093BB0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815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/>
                <a:cs typeface="Optima"/>
              </a:rPr>
              <a:t>The Equivalent Motif Finding Problem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600" y="1219200"/>
            <a:ext cx="8458200" cy="4401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Optima"/>
                <a:cs typeface="Optima"/>
              </a:rPr>
              <a:t>Equivalent Motif Finding Pr</a:t>
            </a:r>
            <a:r>
              <a:rPr lang="en-US" sz="2800" b="1" dirty="0">
                <a:solidFill>
                  <a:schemeClr val="tx1"/>
                </a:solidFill>
                <a:latin typeface="Optima"/>
                <a:cs typeface="Optima"/>
              </a:rPr>
              <a:t>oblem</a:t>
            </a:r>
            <a:r>
              <a:rPr lang="en-US" sz="2800" dirty="0">
                <a:solidFill>
                  <a:schemeClr val="tx1"/>
                </a:solidFill>
                <a:latin typeface="Optima"/>
                <a:cs typeface="Optima"/>
              </a:rPr>
              <a:t>:</a:t>
            </a:r>
            <a:r>
              <a:rPr lang="en-US" sz="2800" b="1" dirty="0">
                <a:solidFill>
                  <a:schemeClr val="tx1"/>
                </a:solidFill>
                <a:latin typeface="Optima"/>
                <a:cs typeface="Optima"/>
              </a:rPr>
              <a:t> </a:t>
            </a:r>
            <a:r>
              <a:rPr lang="en-US" sz="2800" i="1" dirty="0">
                <a:latin typeface="Optima"/>
                <a:cs typeface="Optima"/>
              </a:rPr>
              <a:t>Given a collection of strings, find a pattern and a collection of k-</a:t>
            </a:r>
            <a:r>
              <a:rPr lang="en-US" sz="2800" i="1" dirty="0" err="1">
                <a:latin typeface="Optima"/>
                <a:cs typeface="Optima"/>
              </a:rPr>
              <a:t>mers</a:t>
            </a:r>
            <a:r>
              <a:rPr lang="en-US" sz="2800" i="1" dirty="0">
                <a:latin typeface="Optima"/>
                <a:cs typeface="Optima"/>
              </a:rPr>
              <a:t> (one from each string) that minimizes the distance between all possible patterns and all possible collections of k-</a:t>
            </a:r>
            <a:r>
              <a:rPr lang="en-US" sz="2800" i="1" dirty="0" err="1">
                <a:latin typeface="Optima"/>
                <a:cs typeface="Optima"/>
              </a:rPr>
              <a:t>mers</a:t>
            </a:r>
            <a:r>
              <a:rPr lang="en-US" sz="2800" i="1" dirty="0">
                <a:latin typeface="Optima"/>
                <a:cs typeface="Optima"/>
              </a:rPr>
              <a:t>.</a:t>
            </a:r>
            <a:endParaRPr lang="en-US" sz="2800" dirty="0">
              <a:latin typeface="Optima"/>
              <a:cs typeface="Optim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atin typeface="Optima"/>
                <a:cs typeface="Optima"/>
              </a:rPr>
              <a:t>Input: </a:t>
            </a:r>
            <a:r>
              <a:rPr lang="en-US" sz="2800" dirty="0">
                <a:latin typeface="Optima"/>
                <a:cs typeface="Optima"/>
              </a:rPr>
              <a:t>A collection of strings </a:t>
            </a:r>
            <a:r>
              <a:rPr lang="en-US" sz="2800" i="1" dirty="0" err="1">
                <a:latin typeface="Optima"/>
                <a:cs typeface="Optima"/>
              </a:rPr>
              <a:t>Dna</a:t>
            </a:r>
            <a:r>
              <a:rPr lang="en-US" sz="2800" dirty="0">
                <a:latin typeface="Optima"/>
                <a:cs typeface="Optima"/>
              </a:rPr>
              <a:t> and an integer </a:t>
            </a:r>
            <a:r>
              <a:rPr lang="en-US" sz="2800" i="1" dirty="0">
                <a:latin typeface="Optima"/>
                <a:cs typeface="Optima"/>
              </a:rPr>
              <a:t>k</a:t>
            </a:r>
            <a:r>
              <a:rPr lang="en-US" sz="2800" dirty="0">
                <a:latin typeface="Optima"/>
                <a:cs typeface="Optima"/>
              </a:rPr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atin typeface="Optima"/>
                <a:cs typeface="Optima"/>
              </a:rPr>
              <a:t>Output: </a:t>
            </a:r>
            <a:r>
              <a:rPr lang="en-US" sz="2800" dirty="0">
                <a:latin typeface="Optima"/>
                <a:cs typeface="Optima"/>
              </a:rPr>
              <a:t>A </a:t>
            </a:r>
            <a:r>
              <a:rPr lang="en-US" sz="2800" i="1" dirty="0">
                <a:solidFill>
                  <a:schemeClr val="tx2"/>
                </a:solidFill>
                <a:latin typeface="Optima"/>
                <a:cs typeface="Optima"/>
              </a:rPr>
              <a:t>k</a:t>
            </a:r>
            <a:r>
              <a:rPr lang="en-US" sz="2800" dirty="0">
                <a:solidFill>
                  <a:schemeClr val="tx2"/>
                </a:solidFill>
                <a:latin typeface="Optima"/>
                <a:cs typeface="Optima"/>
              </a:rPr>
              <a:t>-</a:t>
            </a:r>
            <a:r>
              <a:rPr lang="en-US" sz="2800" dirty="0" err="1">
                <a:solidFill>
                  <a:schemeClr val="tx2"/>
                </a:solidFill>
                <a:latin typeface="Optima"/>
                <a:cs typeface="Optima"/>
              </a:rPr>
              <a:t>mer</a:t>
            </a:r>
            <a:r>
              <a:rPr lang="en-US" sz="2800" dirty="0">
                <a:solidFill>
                  <a:schemeClr val="tx2"/>
                </a:solidFill>
                <a:latin typeface="Optima"/>
                <a:cs typeface="Optima"/>
              </a:rPr>
              <a:t> </a:t>
            </a:r>
            <a:r>
              <a:rPr lang="en-US" sz="2800" i="1" dirty="0">
                <a:solidFill>
                  <a:schemeClr val="tx2"/>
                </a:solidFill>
                <a:latin typeface="Optima"/>
                <a:cs typeface="Optima"/>
              </a:rPr>
              <a:t>Pattern </a:t>
            </a:r>
            <a:r>
              <a:rPr lang="en-US" sz="2800" dirty="0">
                <a:solidFill>
                  <a:schemeClr val="tx2"/>
                </a:solidFill>
                <a:latin typeface="Optima"/>
                <a:cs typeface="Optima"/>
              </a:rPr>
              <a:t>and a collection of </a:t>
            </a:r>
            <a:r>
              <a:rPr lang="en-US" sz="2800" i="1" dirty="0">
                <a:solidFill>
                  <a:schemeClr val="tx2"/>
                </a:solidFill>
                <a:latin typeface="Optima"/>
                <a:cs typeface="Optima"/>
              </a:rPr>
              <a:t>k</a:t>
            </a:r>
            <a:r>
              <a:rPr lang="en-US" sz="2800" dirty="0">
                <a:solidFill>
                  <a:schemeClr val="tx2"/>
                </a:solidFill>
                <a:latin typeface="Optima"/>
                <a:cs typeface="Optima"/>
              </a:rPr>
              <a:t>-</a:t>
            </a:r>
            <a:r>
              <a:rPr lang="en-US" sz="2800" dirty="0" err="1">
                <a:solidFill>
                  <a:schemeClr val="tx2"/>
                </a:solidFill>
                <a:latin typeface="Optima"/>
                <a:cs typeface="Optima"/>
              </a:rPr>
              <a:t>mers</a:t>
            </a:r>
            <a:r>
              <a:rPr lang="en-US" sz="2800" dirty="0">
                <a:solidFill>
                  <a:schemeClr val="tx2"/>
                </a:solidFill>
                <a:latin typeface="Optima"/>
                <a:cs typeface="Optima"/>
              </a:rPr>
              <a:t> </a:t>
            </a:r>
            <a:r>
              <a:rPr lang="en-US" sz="2800" i="1" dirty="0">
                <a:solidFill>
                  <a:schemeClr val="tx2"/>
                </a:solidFill>
                <a:latin typeface="Optima"/>
                <a:cs typeface="Optima"/>
              </a:rPr>
              <a:t>Motifs</a:t>
            </a:r>
            <a:r>
              <a:rPr lang="en-US" sz="2800" dirty="0">
                <a:latin typeface="Optima"/>
                <a:cs typeface="Optima"/>
              </a:rPr>
              <a:t>, one from each string in </a:t>
            </a:r>
            <a:r>
              <a:rPr lang="en-US" sz="2800" i="1" dirty="0" err="1">
                <a:latin typeface="Optima"/>
                <a:cs typeface="Optima"/>
              </a:rPr>
              <a:t>Dna</a:t>
            </a:r>
            <a:r>
              <a:rPr lang="en-US" sz="2800" dirty="0">
                <a:latin typeface="Optima"/>
                <a:cs typeface="Optima"/>
              </a:rPr>
              <a:t>, minimizing </a:t>
            </a:r>
            <a:r>
              <a:rPr lang="en-US" sz="2800" i="1" dirty="0">
                <a:latin typeface="Optima"/>
                <a:cs typeface="Optima"/>
              </a:rPr>
              <a:t>d</a:t>
            </a:r>
            <a:r>
              <a:rPr lang="en-US" sz="2800" dirty="0">
                <a:latin typeface="Optima"/>
                <a:cs typeface="Optima"/>
              </a:rPr>
              <a:t>(</a:t>
            </a:r>
            <a:r>
              <a:rPr lang="en-US" sz="2800" i="1" dirty="0">
                <a:latin typeface="Optima"/>
                <a:cs typeface="Optima"/>
              </a:rPr>
              <a:t>Pattern</a:t>
            </a:r>
            <a:r>
              <a:rPr lang="en-US" sz="2800" dirty="0">
                <a:latin typeface="Optima"/>
                <a:cs typeface="Optima"/>
              </a:rPr>
              <a:t>, </a:t>
            </a:r>
            <a:r>
              <a:rPr lang="en-US" sz="2800" i="1" dirty="0">
                <a:latin typeface="Optima"/>
                <a:cs typeface="Optima"/>
              </a:rPr>
              <a:t>Motifs</a:t>
            </a:r>
            <a:r>
              <a:rPr lang="en-US" sz="2800" dirty="0">
                <a:latin typeface="Optima"/>
                <a:cs typeface="Optima"/>
              </a:rPr>
              <a:t>) among all possible choices of </a:t>
            </a:r>
            <a:r>
              <a:rPr lang="en-US" sz="2800" i="1" dirty="0">
                <a:latin typeface="Optima"/>
                <a:cs typeface="Optima"/>
              </a:rPr>
              <a:t>Pattern </a:t>
            </a:r>
            <a:r>
              <a:rPr lang="en-US" sz="2800" dirty="0">
                <a:latin typeface="Optima"/>
                <a:cs typeface="Optima"/>
              </a:rPr>
              <a:t>and </a:t>
            </a:r>
            <a:r>
              <a:rPr lang="en-US" sz="2800" i="1" dirty="0">
                <a:latin typeface="Optima"/>
                <a:cs typeface="Optima"/>
              </a:rPr>
              <a:t>Motifs</a:t>
            </a:r>
            <a:r>
              <a:rPr lang="en-US" sz="2800" dirty="0">
                <a:latin typeface="Optima"/>
                <a:cs typeface="Optima"/>
              </a:rPr>
              <a:t>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719FD-F960-4D4E-B8F2-9A618FEA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2368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7545D751-84E9-2141-A530-E0CA747EB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9296400" cy="884238"/>
          </a:xfrm>
        </p:spPr>
        <p:txBody>
          <a:bodyPr/>
          <a:lstStyle/>
          <a:p>
            <a:pPr eaLnBrk="1" hangingPunct="1"/>
            <a:r>
              <a:rPr lang="en-US" altLang="en-US" sz="2800"/>
              <a:t>Motif Finding Problem == Median String Problem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39F63C8B-E99D-C521-F1BC-8A1FAEF5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The </a:t>
            </a:r>
            <a:r>
              <a:rPr lang="en-US" altLang="en-US" sz="2600" i="1"/>
              <a:t>Motif Finding</a:t>
            </a:r>
            <a:r>
              <a:rPr lang="en-US" altLang="en-US" sz="2600"/>
              <a:t> is a maximization problem while </a:t>
            </a:r>
            <a:r>
              <a:rPr lang="en-US" altLang="en-US" sz="2600" i="1"/>
              <a:t>Median String</a:t>
            </a:r>
            <a:r>
              <a:rPr lang="en-US" altLang="en-US" sz="2600"/>
              <a:t> is a minimization problem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One is </a:t>
            </a:r>
            <a:r>
              <a:rPr lang="en-US" altLang="en-US" sz="2600">
                <a:solidFill>
                  <a:srgbClr val="000099"/>
                </a:solidFill>
              </a:rPr>
              <a:t>sequence-based</a:t>
            </a:r>
            <a:r>
              <a:rPr lang="en-US" altLang="en-US" sz="2600"/>
              <a:t> and the other </a:t>
            </a:r>
            <a:r>
              <a:rPr lang="en-US" altLang="en-US" sz="2600">
                <a:solidFill>
                  <a:srgbClr val="000099"/>
                </a:solidFill>
              </a:rPr>
              <a:t>pattern-based</a:t>
            </a:r>
            <a:r>
              <a:rPr lang="en-US" altLang="en-US" sz="26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However, the </a:t>
            </a:r>
            <a:r>
              <a:rPr lang="en-US" altLang="en-US" sz="2600" i="1"/>
              <a:t>Motif Finding</a:t>
            </a:r>
            <a:r>
              <a:rPr lang="en-US" altLang="en-US" sz="2600"/>
              <a:t> problem and </a:t>
            </a:r>
            <a:r>
              <a:rPr lang="en-US" altLang="en-US" sz="2600" i="1"/>
              <a:t>Median String</a:t>
            </a:r>
            <a:r>
              <a:rPr lang="en-US" altLang="en-US" sz="2600"/>
              <a:t> problem are computationally equivalent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Need to show that minimizing </a:t>
            </a:r>
            <a:r>
              <a:rPr lang="en-US" altLang="en-US" i="1"/>
              <a:t>TotalDistance</a:t>
            </a:r>
            <a:r>
              <a:rPr lang="en-US" altLang="en-US"/>
              <a:t>  is equivalent to maximizing </a:t>
            </a:r>
            <a:r>
              <a:rPr lang="en-US" altLang="en-US" i="1"/>
              <a:t>Score, </a:t>
            </a:r>
            <a:r>
              <a:rPr lang="en-US" altLang="en-US" sz="2600"/>
              <a:t>with the median string as the consensus string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C4A6220C-E089-7D3B-8C5B-4FC992777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We are looking for the same thing</a:t>
            </a:r>
          </a:p>
        </p:txBody>
      </p:sp>
      <p:sp>
        <p:nvSpPr>
          <p:cNvPr id="67587" name="Rectangle 4">
            <a:extLst>
              <a:ext uri="{FF2B5EF4-FFF2-40B4-BE49-F238E27FC236}">
                <a16:creationId xmlns:a16="http://schemas.microsoft.com/office/drawing/2014/main" id="{0012E8FE-D744-BDE7-0DD7-370235F274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4038600" cy="4530725"/>
          </a:xfrm>
          <a:noFill/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>
                <a:latin typeface="Courier New" panose="02070309020205020404" pitchFamily="49" charset="0"/>
              </a:rPr>
              <a:t>              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a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G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g t a c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T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t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            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C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c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A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t a c g t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>
                <a:latin typeface="Courier New" panose="02070309020205020404" pitchFamily="49" charset="0"/>
              </a:rPr>
              <a:t>Alignment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    a c g t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T A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g t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             a c g t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C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c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A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t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            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C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 c g t a c g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G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>
                <a:latin typeface="Courier New" panose="02070309020205020404" pitchFamily="49" charset="0"/>
              </a:rPr>
              <a:t>             _________________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>
                <a:latin typeface="Courier New" panose="02070309020205020404" pitchFamily="49" charset="0"/>
              </a:rPr>
              <a:t>  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>
                <a:latin typeface="Courier New" panose="02070309020205020404" pitchFamily="49" charset="0"/>
              </a:rPr>
              <a:t>           </a:t>
            </a:r>
            <a:r>
              <a:rPr lang="en-US" altLang="en-US" sz="1400" b="1">
                <a:latin typeface="Courier New" panose="02070309020205020404" pitchFamily="49" charset="0"/>
              </a:rPr>
              <a:t>A  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3</a:t>
            </a:r>
            <a:r>
              <a:rPr lang="en-US" altLang="en-US" sz="1400">
                <a:latin typeface="Courier New" panose="02070309020205020404" pitchFamily="49" charset="0"/>
              </a:rPr>
              <a:t> 0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1</a:t>
            </a:r>
            <a:r>
              <a:rPr lang="en-US" altLang="en-US" sz="1400">
                <a:latin typeface="Courier New" panose="02070309020205020404" pitchFamily="49" charset="0"/>
              </a:rPr>
              <a:t> 0 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3</a:t>
            </a:r>
            <a:r>
              <a:rPr lang="en-US" altLang="en-US" sz="1400">
                <a:latin typeface="Courier New" panose="02070309020205020404" pitchFamily="49" charset="0"/>
              </a:rPr>
              <a:t>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1</a:t>
            </a:r>
            <a:r>
              <a:rPr lang="en-US" altLang="en-US" sz="1400">
                <a:latin typeface="Courier New" panose="02070309020205020404" pitchFamily="49" charset="0"/>
              </a:rPr>
              <a:t>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1</a:t>
            </a:r>
            <a:r>
              <a:rPr lang="en-US" altLang="en-US" sz="1400">
                <a:latin typeface="Courier New" panose="02070309020205020404" pitchFamily="49" charset="0"/>
              </a:rPr>
              <a:t> 0</a:t>
            </a:r>
            <a:endParaRPr lang="en-US" altLang="en-US" sz="1400" b="1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>
                <a:latin typeface="Courier New" panose="02070309020205020404" pitchFamily="49" charset="0"/>
              </a:rPr>
              <a:t>Profile    </a:t>
            </a:r>
            <a:r>
              <a:rPr lang="en-US" altLang="en-US" sz="1400" b="1">
                <a:latin typeface="Courier New" panose="02070309020205020404" pitchFamily="49" charset="0"/>
              </a:rPr>
              <a:t>C 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2</a:t>
            </a:r>
            <a:r>
              <a:rPr lang="en-US" altLang="en-US" sz="1400">
                <a:latin typeface="Courier New" panose="02070309020205020404" pitchFamily="49" charset="0"/>
              </a:rPr>
              <a:t> 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4</a:t>
            </a:r>
            <a:r>
              <a:rPr lang="en-US" altLang="en-US" sz="1400">
                <a:latin typeface="Courier New" panose="02070309020205020404" pitchFamily="49" charset="0"/>
              </a:rPr>
              <a:t> 0 0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1</a:t>
            </a:r>
            <a:r>
              <a:rPr lang="en-US" altLang="en-US" sz="1400">
                <a:latin typeface="Courier New" panose="02070309020205020404" pitchFamily="49" charset="0"/>
              </a:rPr>
              <a:t> 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4</a:t>
            </a:r>
            <a:r>
              <a:rPr lang="en-US" altLang="en-US" sz="1400">
                <a:latin typeface="Courier New" panose="02070309020205020404" pitchFamily="49" charset="0"/>
              </a:rPr>
              <a:t> 0 0</a:t>
            </a:r>
            <a:endParaRPr lang="en-US" altLang="en-US" sz="1400" b="1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           G  </a:t>
            </a:r>
            <a:r>
              <a:rPr lang="en-US" altLang="en-US" sz="1400">
                <a:latin typeface="Courier New" panose="02070309020205020404" pitchFamily="49" charset="0"/>
              </a:rPr>
              <a:t>0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1</a:t>
            </a:r>
            <a:r>
              <a:rPr lang="en-US" altLang="en-US" sz="1400">
                <a:latin typeface="Courier New" panose="02070309020205020404" pitchFamily="49" charset="0"/>
              </a:rPr>
              <a:t> 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4</a:t>
            </a:r>
            <a:r>
              <a:rPr lang="en-US" altLang="en-US" sz="1400">
                <a:latin typeface="Courier New" panose="02070309020205020404" pitchFamily="49" charset="0"/>
              </a:rPr>
              <a:t> 0 0 0 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3</a:t>
            </a:r>
            <a:r>
              <a:rPr lang="en-US" altLang="en-US" sz="1400">
                <a:latin typeface="Courier New" panose="02070309020205020404" pitchFamily="49" charset="0"/>
              </a:rPr>
              <a:t>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1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           T </a:t>
            </a:r>
            <a:r>
              <a:rPr lang="en-US" altLang="en-US" sz="1400">
                <a:latin typeface="Courier New" panose="02070309020205020404" pitchFamily="49" charset="0"/>
              </a:rPr>
              <a:t> 0 0 0 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5</a:t>
            </a:r>
            <a:r>
              <a:rPr lang="en-US" altLang="en-US" sz="1400">
                <a:latin typeface="Courier New" panose="02070309020205020404" pitchFamily="49" charset="0"/>
              </a:rPr>
              <a:t>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1</a:t>
            </a:r>
            <a:r>
              <a:rPr lang="en-US" altLang="en-US" sz="1400">
                <a:latin typeface="Courier New" panose="02070309020205020404" pitchFamily="49" charset="0"/>
              </a:rPr>
              <a:t> 0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1</a:t>
            </a:r>
            <a:r>
              <a:rPr lang="en-US" altLang="en-US" sz="1400">
                <a:latin typeface="Courier New" panose="02070309020205020404" pitchFamily="49" charset="0"/>
              </a:rPr>
              <a:t> 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4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>
                <a:latin typeface="Courier New" panose="02070309020205020404" pitchFamily="49" charset="0"/>
              </a:rPr>
              <a:t>             _________________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1400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>
                <a:latin typeface="Courier New" panose="02070309020205020404" pitchFamily="49" charset="0"/>
              </a:rPr>
              <a:t>Consensus     </a:t>
            </a:r>
            <a:r>
              <a:rPr lang="en-US" altLang="en-US" sz="1400" b="1">
                <a:solidFill>
                  <a:srgbClr val="008000"/>
                </a:solidFill>
                <a:latin typeface="Courier New" panose="02070309020205020404" pitchFamily="49" charset="0"/>
              </a:rPr>
              <a:t>a c g t a c g t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1400" b="1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 b="1" i="1">
                <a:latin typeface="Courier New" panose="02070309020205020404" pitchFamily="49" charset="0"/>
              </a:rPr>
              <a:t>Score </a:t>
            </a:r>
            <a:r>
              <a:rPr lang="en-US" altLang="en-US" sz="1400" b="1">
                <a:latin typeface="Courier New" panose="02070309020205020404" pitchFamily="49" charset="0"/>
              </a:rPr>
              <a:t>        </a:t>
            </a:r>
            <a:r>
              <a:rPr lang="en-US" altLang="en-US" sz="1400" b="1">
                <a:solidFill>
                  <a:srgbClr val="000099"/>
                </a:solidFill>
                <a:latin typeface="Courier New" panose="02070309020205020404" pitchFamily="49" charset="0"/>
              </a:rPr>
              <a:t>3+4+4+5+3+4+3+4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1400" b="1" i="1"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 b="1" i="1">
                <a:latin typeface="Courier New" panose="02070309020205020404" pitchFamily="49" charset="0"/>
              </a:rPr>
              <a:t>TotalDistance </a:t>
            </a:r>
            <a:r>
              <a:rPr lang="en-US" altLang="en-US" sz="1400" b="1">
                <a:solidFill>
                  <a:srgbClr val="FF0000"/>
                </a:solidFill>
                <a:latin typeface="Courier New" panose="02070309020205020404" pitchFamily="49" charset="0"/>
              </a:rPr>
              <a:t>2+1+1+0+2+1+2+1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1400" b="1">
              <a:solidFill>
                <a:srgbClr val="FF0000"/>
              </a:solidFill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Sum           5 5 5 5 5 5 5 5</a:t>
            </a:r>
          </a:p>
        </p:txBody>
      </p:sp>
      <p:sp>
        <p:nvSpPr>
          <p:cNvPr id="67588" name="Rectangle 5">
            <a:extLst>
              <a:ext uri="{FF2B5EF4-FFF2-40B4-BE49-F238E27FC236}">
                <a16:creationId xmlns:a16="http://schemas.microsoft.com/office/drawing/2014/main" id="{ABF90416-7CD7-EE3F-62A0-B7B720F9EC9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600200"/>
            <a:ext cx="45720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200"/>
              <a:t>At any column </a:t>
            </a:r>
            <a:r>
              <a:rPr lang="en-US" altLang="en-US" sz="2200" b="1" i="1"/>
              <a:t>i</a:t>
            </a:r>
            <a:br>
              <a:rPr lang="en-US" altLang="en-US" sz="2200"/>
            </a:br>
            <a:r>
              <a:rPr lang="en-US" altLang="en-US" sz="2200" i="1">
                <a:latin typeface="Lucida Sans Unicode" panose="020B0602030504020204" pitchFamily="34" charset="0"/>
              </a:rPr>
              <a:t>Score</a:t>
            </a:r>
            <a:r>
              <a:rPr lang="en-US" altLang="en-US" sz="2200" i="1" baseline="-25000">
                <a:latin typeface="Lucida Sans Unicode" panose="020B0602030504020204" pitchFamily="34" charset="0"/>
              </a:rPr>
              <a:t>i</a:t>
            </a:r>
            <a:r>
              <a:rPr lang="en-US" altLang="en-US" sz="2200" baseline="-25000">
                <a:latin typeface="Lucida Sans Unicode" panose="020B0602030504020204" pitchFamily="34" charset="0"/>
              </a:rPr>
              <a:t> </a:t>
            </a:r>
            <a:r>
              <a:rPr lang="en-US" altLang="en-US" sz="2200">
                <a:latin typeface="Lucida Sans Unicode" panose="020B0602030504020204" pitchFamily="34" charset="0"/>
              </a:rPr>
              <a:t>+ </a:t>
            </a:r>
            <a:r>
              <a:rPr lang="en-US" altLang="en-US" sz="2200" i="1">
                <a:latin typeface="Lucida Sans Unicode" panose="020B0602030504020204" pitchFamily="34" charset="0"/>
              </a:rPr>
              <a:t>TotalDistance</a:t>
            </a:r>
            <a:r>
              <a:rPr lang="en-US" altLang="en-US" sz="2200" i="1" baseline="-25000">
                <a:latin typeface="Lucida Sans Unicode" panose="020B0602030504020204" pitchFamily="34" charset="0"/>
              </a:rPr>
              <a:t>i</a:t>
            </a:r>
            <a:r>
              <a:rPr lang="en-US" altLang="en-US" sz="2200">
                <a:latin typeface="Lucida Sans Unicode" panose="020B0602030504020204" pitchFamily="34" charset="0"/>
              </a:rPr>
              <a:t> = </a:t>
            </a:r>
            <a:r>
              <a:rPr lang="en-US" altLang="en-US" sz="2200" b="1" i="1">
                <a:latin typeface="Lucida Sans Unicode" panose="020B0602030504020204" pitchFamily="34" charset="0"/>
              </a:rPr>
              <a:t>t</a:t>
            </a:r>
            <a:r>
              <a:rPr lang="en-US" altLang="en-US" sz="2200">
                <a:latin typeface="Lucida Sans Unicode" panose="020B0602030504020204" pitchFamily="34" charset="0"/>
              </a:rPr>
              <a:t> </a:t>
            </a:r>
            <a:r>
              <a:rPr lang="en-US" altLang="en-US" sz="2200" i="1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200" i="1"/>
          </a:p>
          <a:p>
            <a:pPr eaLnBrk="1" hangingPunct="1">
              <a:lnSpc>
                <a:spcPct val="80000"/>
              </a:lnSpc>
            </a:pPr>
            <a:r>
              <a:rPr lang="en-US" altLang="en-US" sz="2200"/>
              <a:t>Because there are </a:t>
            </a:r>
            <a:r>
              <a:rPr lang="en-US" altLang="en-US" sz="2200" b="1" i="1">
                <a:latin typeface="Monotype Corsiva" panose="03010101010201010101" pitchFamily="66" charset="0"/>
              </a:rPr>
              <a:t>l</a:t>
            </a:r>
            <a:r>
              <a:rPr lang="en-US" altLang="en-US" sz="2200"/>
              <a:t>  columns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200" i="1">
                <a:latin typeface="Times New Roman" panose="02020603050405020304" pitchFamily="18" charset="0"/>
              </a:rPr>
              <a:t>     </a:t>
            </a:r>
            <a:r>
              <a:rPr lang="en-US" altLang="en-US" sz="2200" i="1">
                <a:latin typeface="Lucida Sans Unicode" panose="020B0602030504020204" pitchFamily="34" charset="0"/>
              </a:rPr>
              <a:t>Score</a:t>
            </a:r>
            <a:r>
              <a:rPr lang="en-US" altLang="en-US" sz="2200" i="1" baseline="-25000">
                <a:latin typeface="Lucida Sans Unicode" panose="020B0602030504020204" pitchFamily="34" charset="0"/>
              </a:rPr>
              <a:t> </a:t>
            </a:r>
            <a:r>
              <a:rPr lang="en-US" altLang="en-US" sz="2200" i="1">
                <a:latin typeface="Lucida Sans Unicode" panose="020B0602030504020204" pitchFamily="34" charset="0"/>
              </a:rPr>
              <a:t>+ TotalDistance </a:t>
            </a:r>
            <a:r>
              <a:rPr lang="en-US" altLang="en-US" sz="2200">
                <a:latin typeface="Lucida Sans Unicode" panose="020B0602030504020204" pitchFamily="34" charset="0"/>
              </a:rPr>
              <a:t>= </a:t>
            </a:r>
            <a:r>
              <a:rPr lang="en-US" altLang="en-US" sz="2200" b="1" i="1">
                <a:latin typeface="Monotype Corsiva" panose="03010101010201010101" pitchFamily="66" charset="0"/>
              </a:rPr>
              <a:t>l</a:t>
            </a:r>
            <a:r>
              <a:rPr lang="en-US" altLang="en-US" sz="2200" i="1">
                <a:latin typeface="Lucida Sans Unicode" panose="020B0602030504020204" pitchFamily="34" charset="0"/>
              </a:rPr>
              <a:t> * </a:t>
            </a:r>
            <a:r>
              <a:rPr lang="en-US" altLang="en-US" sz="2200" b="1" i="1">
                <a:latin typeface="Lucida Sans Unicode" panose="020B0602030504020204" pitchFamily="34" charset="0"/>
              </a:rPr>
              <a:t>t</a:t>
            </a:r>
            <a:r>
              <a:rPr lang="en-US" altLang="en-US" sz="2200" i="1">
                <a:latin typeface="Lucida Sans Unicode" panose="020B0602030504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200"/>
          </a:p>
          <a:p>
            <a:pPr eaLnBrk="1" hangingPunct="1">
              <a:lnSpc>
                <a:spcPct val="80000"/>
              </a:lnSpc>
            </a:pPr>
            <a:r>
              <a:rPr lang="en-US" altLang="en-US" sz="2200"/>
              <a:t>Rearranging: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200" i="1">
                <a:latin typeface="Lucida Sans Unicode" panose="020B0602030504020204" pitchFamily="34" charset="0"/>
              </a:rPr>
              <a:t>Score</a:t>
            </a:r>
            <a:r>
              <a:rPr lang="en-US" altLang="en-US" sz="2200" i="1" baseline="-25000">
                <a:latin typeface="Lucida Sans Unicode" panose="020B0602030504020204" pitchFamily="34" charset="0"/>
              </a:rPr>
              <a:t> </a:t>
            </a:r>
            <a:r>
              <a:rPr lang="en-US" altLang="en-US" sz="2200">
                <a:latin typeface="Lucida Sans Unicode" panose="020B0602030504020204" pitchFamily="34" charset="0"/>
              </a:rPr>
              <a:t>= </a:t>
            </a:r>
            <a:r>
              <a:rPr lang="en-US" altLang="en-US" sz="2200" b="1" i="1">
                <a:latin typeface="Monotype Corsiva" panose="03010101010201010101" pitchFamily="66" charset="0"/>
              </a:rPr>
              <a:t>l</a:t>
            </a:r>
            <a:r>
              <a:rPr lang="en-US" altLang="en-US" sz="2200" i="1">
                <a:latin typeface="Lucida Sans Unicode" panose="020B0602030504020204" pitchFamily="34" charset="0"/>
              </a:rPr>
              <a:t> * </a:t>
            </a:r>
            <a:r>
              <a:rPr lang="en-US" altLang="en-US" sz="2200" b="1" i="1">
                <a:latin typeface="Lucida Sans Unicode" panose="020B0602030504020204" pitchFamily="34" charset="0"/>
              </a:rPr>
              <a:t>t</a:t>
            </a:r>
            <a:r>
              <a:rPr lang="en-US" altLang="en-US" sz="2200" i="1">
                <a:latin typeface="Lucida Sans Unicode" panose="020B0602030504020204" pitchFamily="34" charset="0"/>
              </a:rPr>
              <a:t> - TotalDistance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20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200" b="1" i="1">
                <a:latin typeface="Monotype Corsiva" panose="03010101010201010101" pitchFamily="66" charset="0"/>
              </a:rPr>
              <a:t>l</a:t>
            </a:r>
            <a:r>
              <a:rPr lang="en-US" altLang="en-US" sz="2200" i="1"/>
              <a:t> * </a:t>
            </a:r>
            <a:r>
              <a:rPr lang="en-US" altLang="en-US" sz="2200" b="1" i="1"/>
              <a:t>t</a:t>
            </a:r>
            <a:r>
              <a:rPr lang="en-US" altLang="en-US" sz="2200"/>
              <a:t> is constant and thus the minimization of the right side is equivalent to the maximization of the left side</a:t>
            </a:r>
          </a:p>
          <a:p>
            <a:pPr eaLnBrk="1" hangingPunct="1">
              <a:lnSpc>
                <a:spcPct val="80000"/>
              </a:lnSpc>
            </a:pPr>
            <a:endParaRPr lang="en-US" altLang="en-US" sz="2200"/>
          </a:p>
        </p:txBody>
      </p:sp>
      <p:sp>
        <p:nvSpPr>
          <p:cNvPr id="67589" name="AutoShape 6">
            <a:extLst>
              <a:ext uri="{FF2B5EF4-FFF2-40B4-BE49-F238E27FC236}">
                <a16:creationId xmlns:a16="http://schemas.microsoft.com/office/drawing/2014/main" id="{EE746B34-EE4D-4EF9-5621-2C5894933E5F}"/>
              </a:ext>
            </a:extLst>
          </p:cNvPr>
          <p:cNvSpPr>
            <a:spLocks/>
          </p:cNvSpPr>
          <p:nvPr/>
        </p:nvSpPr>
        <p:spPr bwMode="auto">
          <a:xfrm rot="-5400000">
            <a:off x="2743200" y="762000"/>
            <a:ext cx="228600" cy="1600200"/>
          </a:xfrm>
          <a:prstGeom prst="righ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90" name="Text Box 7">
            <a:extLst>
              <a:ext uri="{FF2B5EF4-FFF2-40B4-BE49-F238E27FC236}">
                <a16:creationId xmlns:a16="http://schemas.microsoft.com/office/drawing/2014/main" id="{76EC886C-C359-CFE2-09D7-B4A7CEEA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1187450"/>
            <a:ext cx="233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i="1">
                <a:latin typeface="Monotype Corsiva" panose="03010101010201010101" pitchFamily="66" charset="0"/>
              </a:rPr>
              <a:t>l</a:t>
            </a:r>
          </a:p>
        </p:txBody>
      </p:sp>
      <p:sp>
        <p:nvSpPr>
          <p:cNvPr id="67591" name="AutoShape 8">
            <a:extLst>
              <a:ext uri="{FF2B5EF4-FFF2-40B4-BE49-F238E27FC236}">
                <a16:creationId xmlns:a16="http://schemas.microsoft.com/office/drawing/2014/main" id="{14DD2E4C-8DB2-7102-4731-53A51E9BD029}"/>
              </a:ext>
            </a:extLst>
          </p:cNvPr>
          <p:cNvSpPr>
            <a:spLocks/>
          </p:cNvSpPr>
          <p:nvPr/>
        </p:nvSpPr>
        <p:spPr bwMode="auto">
          <a:xfrm>
            <a:off x="3733800" y="1752600"/>
            <a:ext cx="152400" cy="990600"/>
          </a:xfrm>
          <a:prstGeom prst="rightBrace">
            <a:avLst>
              <a:gd name="adj1" fmla="val 54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92" name="Text Box 9">
            <a:extLst>
              <a:ext uri="{FF2B5EF4-FFF2-40B4-BE49-F238E27FC236}">
                <a16:creationId xmlns:a16="http://schemas.microsoft.com/office/drawing/2014/main" id="{C451D7D1-A3DC-F235-B23C-ECF5619D9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057400"/>
            <a:ext cx="32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Have We Just Made Our Task More Difficult? 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" y="2209800"/>
            <a:ext cx="8991600" cy="1384995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/>
              <a:t>Equivalent Motif Finding Problem.</a:t>
            </a:r>
            <a:r>
              <a:rPr lang="en-US" sz="2800" dirty="0"/>
              <a:t>  Find </a:t>
            </a:r>
            <a:r>
              <a:rPr lang="en-US" sz="2800" i="1" dirty="0">
                <a:solidFill>
                  <a:srgbClr val="FF0000"/>
                </a:solidFill>
              </a:rPr>
              <a:t>k</a:t>
            </a:r>
            <a:r>
              <a:rPr lang="en-US" sz="2800" dirty="0">
                <a:solidFill>
                  <a:srgbClr val="FF0000"/>
                </a:solidFill>
              </a:rPr>
              <a:t>-</a:t>
            </a:r>
            <a:r>
              <a:rPr lang="en-US" sz="2800" dirty="0" err="1">
                <a:solidFill>
                  <a:srgbClr val="FF0000"/>
                </a:solidFill>
              </a:rPr>
              <a:t>mer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i="1" dirty="0">
                <a:solidFill>
                  <a:srgbClr val="FF0000"/>
                </a:solidFill>
              </a:rPr>
              <a:t>Pattern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AND </a:t>
            </a:r>
            <a:r>
              <a:rPr lang="en-US" sz="2800" dirty="0">
                <a:solidFill>
                  <a:srgbClr val="000000"/>
                </a:solidFill>
              </a:rPr>
              <a:t>a set of </a:t>
            </a:r>
            <a:r>
              <a:rPr lang="en-US" sz="2800" i="1" dirty="0">
                <a:solidFill>
                  <a:srgbClr val="000000"/>
                </a:solidFill>
              </a:rPr>
              <a:t>k-</a:t>
            </a:r>
            <a:r>
              <a:rPr lang="en-US" sz="2800" dirty="0" err="1">
                <a:solidFill>
                  <a:srgbClr val="000000"/>
                </a:solidFill>
              </a:rPr>
              <a:t>mers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i="1" dirty="0">
                <a:solidFill>
                  <a:srgbClr val="000000"/>
                </a:solidFill>
              </a:rPr>
              <a:t>Motifs</a:t>
            </a:r>
            <a:r>
              <a:rPr lang="en-US" sz="2800" dirty="0">
                <a:solidFill>
                  <a:srgbClr val="000000"/>
                </a:solidFill>
              </a:rPr>
              <a:t>, one from each sequence in </a:t>
            </a:r>
            <a:r>
              <a:rPr lang="en-US" sz="2800" i="1" dirty="0" err="1">
                <a:solidFill>
                  <a:srgbClr val="00B050"/>
                </a:solidFill>
              </a:rPr>
              <a:t>Dna</a:t>
            </a:r>
            <a:r>
              <a:rPr lang="en-US" sz="2800" dirty="0">
                <a:solidFill>
                  <a:srgbClr val="000000"/>
                </a:solidFill>
              </a:rPr>
              <a:t>, minimizing </a:t>
            </a:r>
            <a:r>
              <a:rPr lang="en-US" sz="2800" i="1" dirty="0">
                <a:solidFill>
                  <a:srgbClr val="000000"/>
                </a:solidFill>
              </a:rPr>
              <a:t>d(Pattern, Motifs). 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1068289"/>
            <a:ext cx="8991600" cy="95410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/>
              <a:t>Motif Finding Problem.</a:t>
            </a:r>
            <a:r>
              <a:rPr lang="en-US" sz="2800" dirty="0"/>
              <a:t> Find a</a:t>
            </a:r>
            <a:r>
              <a:rPr lang="en-US" sz="2800" dirty="0">
                <a:solidFill>
                  <a:srgbClr val="000000"/>
                </a:solidFill>
              </a:rPr>
              <a:t> set of </a:t>
            </a:r>
            <a:r>
              <a:rPr lang="en-US" sz="2800" i="1" dirty="0">
                <a:solidFill>
                  <a:srgbClr val="000000"/>
                </a:solidFill>
              </a:rPr>
              <a:t>k-</a:t>
            </a:r>
            <a:r>
              <a:rPr lang="en-US" sz="2800" dirty="0" err="1">
                <a:solidFill>
                  <a:srgbClr val="000000"/>
                </a:solidFill>
              </a:rPr>
              <a:t>mers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i="1" dirty="0">
                <a:solidFill>
                  <a:srgbClr val="000000"/>
                </a:solidFill>
              </a:rPr>
              <a:t>Motifs</a:t>
            </a:r>
            <a:r>
              <a:rPr lang="en-US" sz="2800" dirty="0">
                <a:solidFill>
                  <a:srgbClr val="000000"/>
                </a:solidFill>
              </a:rPr>
              <a:t>, one from each sequence in </a:t>
            </a:r>
            <a:r>
              <a:rPr lang="en-US" sz="2800" i="1" dirty="0" err="1">
                <a:solidFill>
                  <a:srgbClr val="00B050"/>
                </a:solidFill>
              </a:rPr>
              <a:t>Dna</a:t>
            </a:r>
            <a:r>
              <a:rPr lang="en-US" sz="2800" dirty="0">
                <a:solidFill>
                  <a:srgbClr val="000000"/>
                </a:solidFill>
              </a:rPr>
              <a:t>, minimizing </a:t>
            </a:r>
            <a:r>
              <a:rPr lang="en-US" sz="2800" i="1" dirty="0">
                <a:solidFill>
                  <a:srgbClr val="000000"/>
                </a:solidFill>
              </a:rPr>
              <a:t>Score(Motifs)</a:t>
            </a:r>
            <a:r>
              <a:rPr lang="en-US" sz="2800" i="1" dirty="0">
                <a:solidFill>
                  <a:srgbClr val="008000"/>
                </a:solidFill>
              </a:rPr>
              <a:t>.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3886200"/>
            <a:ext cx="89916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The key insight for solving the Equivalent Motif Finding Problem: </a:t>
            </a:r>
          </a:p>
          <a:p>
            <a:pPr algn="ctr"/>
            <a:r>
              <a:rPr lang="en-US" sz="2400" dirty="0">
                <a:latin typeface="+mj-lt"/>
              </a:rPr>
              <a:t>given </a:t>
            </a:r>
            <a:r>
              <a:rPr lang="en-US" sz="2400" i="1" dirty="0">
                <a:latin typeface="+mj-lt"/>
              </a:rPr>
              <a:t>Pattern</a:t>
            </a:r>
            <a:r>
              <a:rPr lang="en-US" sz="2400" dirty="0">
                <a:latin typeface="+mj-lt"/>
              </a:rPr>
              <a:t>, we can quickly find </a:t>
            </a:r>
            <a:r>
              <a:rPr lang="en-US" sz="2400" i="1" dirty="0">
                <a:latin typeface="+mj-lt"/>
              </a:rPr>
              <a:t>Motifs</a:t>
            </a:r>
            <a:r>
              <a:rPr lang="en-US" sz="2400" dirty="0">
                <a:latin typeface="+mj-lt"/>
              </a:rPr>
              <a:t> minimizing </a:t>
            </a:r>
            <a:r>
              <a:rPr lang="en-US" sz="2400" i="1" dirty="0">
                <a:latin typeface="+mj-lt"/>
              </a:rPr>
              <a:t>d(</a:t>
            </a:r>
            <a:r>
              <a:rPr lang="en-US" sz="2400" i="1" dirty="0" err="1">
                <a:latin typeface="+mj-lt"/>
              </a:rPr>
              <a:t>Pattern,Motifs</a:t>
            </a:r>
            <a:r>
              <a:rPr lang="en-US" sz="2400" i="1" dirty="0">
                <a:latin typeface="+mj-lt"/>
              </a:rPr>
              <a:t>). </a:t>
            </a:r>
            <a:endParaRPr lang="en-US" sz="2400" dirty="0"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419600" y="4717197"/>
            <a:ext cx="0" cy="38820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675" y="5105400"/>
            <a:ext cx="89916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No need to explore all </a:t>
            </a:r>
            <a:r>
              <a:rPr lang="en-US" sz="2400" i="1" dirty="0">
                <a:latin typeface="+mj-lt"/>
              </a:rPr>
              <a:t>Motifs </a:t>
            </a:r>
            <a:r>
              <a:rPr lang="en-US" sz="2400" dirty="0">
                <a:latin typeface="+mj-lt"/>
              </a:rPr>
              <a:t>like in </a:t>
            </a:r>
            <a:r>
              <a:rPr lang="en-US" sz="2400" b="1" dirty="0">
                <a:latin typeface="+mj-lt"/>
              </a:rPr>
              <a:t>Motif Finding Problem</a:t>
            </a:r>
            <a:r>
              <a:rPr lang="en-US" sz="2400" dirty="0">
                <a:latin typeface="+mj-lt"/>
              </a:rPr>
              <a:t>!</a:t>
            </a:r>
          </a:p>
          <a:p>
            <a:pPr algn="ctr"/>
            <a:r>
              <a:rPr lang="en-US" sz="2400" dirty="0">
                <a:latin typeface="+mj-lt"/>
              </a:rPr>
              <a:t>Instead, the </a:t>
            </a:r>
            <a:r>
              <a:rPr lang="en-US" sz="2400" b="1" dirty="0">
                <a:latin typeface="+mj-lt"/>
              </a:rPr>
              <a:t>Median String Problem </a:t>
            </a:r>
            <a:r>
              <a:rPr lang="en-US" sz="2400" dirty="0">
                <a:latin typeface="+mj-lt"/>
              </a:rPr>
              <a:t>explores all </a:t>
            </a:r>
            <a:r>
              <a:rPr lang="en-US" sz="2400" i="1" dirty="0">
                <a:latin typeface="+mj-lt"/>
              </a:rPr>
              <a:t>k</a:t>
            </a:r>
            <a:r>
              <a:rPr lang="en-US" sz="2400" dirty="0">
                <a:latin typeface="+mj-lt"/>
              </a:rPr>
              <a:t>-</a:t>
            </a:r>
            <a:r>
              <a:rPr lang="en-US" sz="2400" dirty="0" err="1">
                <a:latin typeface="+mj-lt"/>
              </a:rPr>
              <a:t>mers</a:t>
            </a:r>
            <a:r>
              <a:rPr lang="en-US" sz="2400" dirty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Pattern  </a:t>
            </a:r>
            <a:r>
              <a:rPr lang="en-US" sz="2400" dirty="0">
                <a:latin typeface="+mj-lt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8E82CE-00DF-744A-8E58-31E235D71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82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0" y="381000"/>
            <a:ext cx="8229600" cy="5105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b="1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cs typeface="Calibri"/>
              </a:rPr>
              <a:t>From Implanted Patterns to Regulatory Motifs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7F7F7F"/>
                </a:solidFill>
                <a:cs typeface="Calibri"/>
              </a:rPr>
              <a:t>Implanting Patterns into Strings </a:t>
            </a:r>
            <a:endParaRPr lang="en-US" sz="2000" dirty="0">
              <a:solidFill>
                <a:srgbClr val="7F7F7F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Do We Have a Clock Gene?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Implanted Motif Problem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Motif Finding Problem (Music Break)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  <a:latin typeface="Calibri"/>
                <a:cs typeface="Calibri"/>
              </a:rPr>
              <a:t>Median String Problem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Greedy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Rolling Dice Helps Us Find Regulatory Motifs 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Randomized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do Bacteria Hibernate?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Gibbs Sampling</a:t>
            </a:r>
          </a:p>
          <a:p>
            <a:pPr lvl="1">
              <a:lnSpc>
                <a:spcPct val="12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Pseudocounts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65EE98-4092-6B40-9E96-F67074A9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7908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Distance between a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(longer) String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001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defRPr/>
            </a:pPr>
            <a:r>
              <a:rPr lang="en-US" sz="2200" kern="0" dirty="0"/>
              <a:t>Distance          </a:t>
            </a:r>
            <a:r>
              <a:rPr lang="en-US" sz="2200" i="1" kern="0" dirty="0"/>
              <a:t>d</a:t>
            </a:r>
            <a:r>
              <a:rPr lang="en-US" sz="2200" kern="0" dirty="0"/>
              <a:t>(</a:t>
            </a:r>
            <a:r>
              <a:rPr lang="en-US" sz="2200" dirty="0">
                <a:solidFill>
                  <a:srgbClr val="0000FF"/>
                </a:solidFill>
              </a:rPr>
              <a:t>GATTCTCA, </a:t>
            </a:r>
            <a:r>
              <a:rPr lang="en-US" sz="2200" dirty="0">
                <a:solidFill>
                  <a:srgbClr val="008000"/>
                </a:solidFill>
              </a:rPr>
              <a:t>GCAAAGACGCTGACCAA</a:t>
            </a:r>
            <a:r>
              <a:rPr lang="en-US" sz="2200" kern="0" dirty="0"/>
              <a:t>)</a:t>
            </a:r>
            <a:r>
              <a:rPr lang="en-US" sz="2200" i="1" kern="0" dirty="0"/>
              <a:t> </a:t>
            </a:r>
            <a:r>
              <a:rPr lang="en-US" sz="2200" kern="0" dirty="0"/>
              <a:t>= 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170" y="2776835"/>
            <a:ext cx="6304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G A T T C T C A</a:t>
            </a:r>
          </a:p>
          <a:p>
            <a:r>
              <a:rPr lang="en-US" sz="2400" b="1" dirty="0">
                <a:solidFill>
                  <a:srgbClr val="0000FF"/>
                </a:solidFill>
                <a:latin typeface="Lucida Console"/>
                <a:cs typeface="Lucida Console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| | | | | | |</a:t>
            </a:r>
            <a:endParaRPr lang="en-US" sz="2400" dirty="0">
              <a:solidFill>
                <a:srgbClr val="0000FF"/>
              </a:solidFill>
              <a:latin typeface="Lucida Console"/>
              <a:cs typeface="Lucida Console"/>
            </a:endParaRPr>
          </a:p>
          <a:p>
            <a:r>
              <a:rPr lang="en-US" sz="2400" dirty="0">
                <a:solidFill>
                  <a:srgbClr val="008000"/>
                </a:solidFill>
                <a:latin typeface="Lucida Console"/>
                <a:cs typeface="Lucida Console"/>
              </a:rPr>
              <a:t>G C A A A G A C G C T G A C C A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034135"/>
            <a:ext cx="800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Lucida Console"/>
                <a:cs typeface="Lucida Console"/>
              </a:rPr>
              <a:t>Distance: </a:t>
            </a:r>
            <a:r>
              <a:rPr lang="en-US" sz="2400" b="1" dirty="0">
                <a:solidFill>
                  <a:schemeClr val="tx1"/>
                </a:solidFill>
                <a:latin typeface="Lucida Console"/>
                <a:cs typeface="Lucida Console"/>
              </a:rPr>
              <a:t>7</a:t>
            </a:r>
            <a:endParaRPr lang="en-US" sz="2400" dirty="0">
              <a:latin typeface="Lucida Console"/>
              <a:cs typeface="Lucida Console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9600" y="5157383"/>
            <a:ext cx="8001000" cy="837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d(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,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r>
              <a:rPr lang="en-US" sz="2200" i="1" kern="0" dirty="0"/>
              <a:t>)</a:t>
            </a:r>
            <a:r>
              <a:rPr lang="en-US" sz="2200" kern="0" dirty="0"/>
              <a:t>: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kern="0" dirty="0"/>
              <a:t>minimum distance between 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 </a:t>
            </a:r>
            <a:r>
              <a:rPr lang="en-US" sz="2200" kern="0" dirty="0"/>
              <a:t>and all </a:t>
            </a:r>
            <a:r>
              <a:rPr lang="en-US" sz="2200" i="1" kern="0" dirty="0"/>
              <a:t>k</a:t>
            </a:r>
            <a:r>
              <a:rPr lang="en-US" sz="2200" kern="0" dirty="0"/>
              <a:t>-</a:t>
            </a:r>
            <a:r>
              <a:rPr lang="en-US" sz="2200" kern="0" dirty="0" err="1"/>
              <a:t>mers</a:t>
            </a:r>
            <a:r>
              <a:rPr lang="en-US" sz="2200" kern="0" dirty="0"/>
              <a:t> in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endParaRPr lang="en-US" sz="2200" kern="0" dirty="0">
              <a:solidFill>
                <a:srgbClr val="008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EFAE19-2354-CB4E-983D-FA07E9C90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8574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Distance between a</a:t>
            </a:r>
            <a:r>
              <a:rPr lang="en-US" sz="3600" i="1" dirty="0"/>
              <a:t> 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(longer) String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001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2200" i="1" kern="0" dirty="0"/>
              <a:t>d</a:t>
            </a:r>
            <a:r>
              <a:rPr lang="en-US" sz="2200" kern="0" dirty="0"/>
              <a:t>(</a:t>
            </a:r>
            <a:r>
              <a:rPr lang="en-US" sz="2200" dirty="0">
                <a:solidFill>
                  <a:srgbClr val="0000FF"/>
                </a:solidFill>
              </a:rPr>
              <a:t>GATTCTCA, </a:t>
            </a:r>
            <a:r>
              <a:rPr lang="en-US" sz="2200" dirty="0">
                <a:solidFill>
                  <a:srgbClr val="008000"/>
                </a:solidFill>
              </a:rPr>
              <a:t>GCAAAGACGCTGACCAA</a:t>
            </a:r>
            <a:r>
              <a:rPr lang="en-US" sz="2200" kern="0" dirty="0"/>
              <a:t>)</a:t>
            </a:r>
            <a:r>
              <a:rPr lang="en-US" sz="2200" i="1" kern="0" dirty="0"/>
              <a:t> </a:t>
            </a:r>
            <a:r>
              <a:rPr lang="en-US" sz="2200" kern="0" dirty="0"/>
              <a:t>= 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170" y="2776835"/>
            <a:ext cx="6304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 G A T T C T C A</a:t>
            </a:r>
          </a:p>
          <a:p>
            <a:r>
              <a:rPr lang="en-US" sz="2400" b="1" dirty="0">
                <a:solidFill>
                  <a:srgbClr val="0000FF"/>
                </a:solidFill>
                <a:latin typeface="Lucida Console"/>
                <a:cs typeface="Lucida Console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|</a:t>
            </a:r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  | | | |   |</a:t>
            </a:r>
            <a:endParaRPr lang="en-US" sz="2400" dirty="0">
              <a:solidFill>
                <a:srgbClr val="0000FF"/>
              </a:solidFill>
              <a:latin typeface="Lucida Console"/>
              <a:cs typeface="Lucida Console"/>
            </a:endParaRPr>
          </a:p>
          <a:p>
            <a:r>
              <a:rPr lang="en-US" sz="2400" dirty="0">
                <a:solidFill>
                  <a:srgbClr val="008000"/>
                </a:solidFill>
                <a:latin typeface="Lucida Console"/>
                <a:cs typeface="Lucida Console"/>
              </a:rPr>
              <a:t>G C A A A G A C G C T G A C C A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034135"/>
            <a:ext cx="800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Lucida Console"/>
                <a:cs typeface="Lucida Console"/>
              </a:rPr>
              <a:t>Distance: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ucida Console"/>
                <a:cs typeface="Lucida Console"/>
              </a:rPr>
              <a:t>7 </a:t>
            </a:r>
            <a:r>
              <a:rPr lang="en-US" sz="2400" b="1" dirty="0">
                <a:solidFill>
                  <a:srgbClr val="000000"/>
                </a:solidFill>
                <a:latin typeface="Lucida Console"/>
                <a:cs typeface="Lucida Console"/>
              </a:rPr>
              <a:t>6</a:t>
            </a:r>
            <a:endParaRPr lang="en-US" sz="2400" dirty="0">
              <a:latin typeface="Lucida Console"/>
              <a:cs typeface="Lucida Console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9600" y="5157383"/>
            <a:ext cx="8001000" cy="837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d(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,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r>
              <a:rPr lang="en-US" sz="2200" i="1" kern="0" dirty="0"/>
              <a:t>)</a:t>
            </a:r>
            <a:r>
              <a:rPr lang="en-US" sz="2200" kern="0" dirty="0"/>
              <a:t>: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kern="0" dirty="0"/>
              <a:t>minimum distance between 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 </a:t>
            </a:r>
            <a:r>
              <a:rPr lang="en-US" sz="2200" kern="0" dirty="0"/>
              <a:t>and all </a:t>
            </a:r>
            <a:r>
              <a:rPr lang="en-US" sz="2200" i="1" kern="0" dirty="0"/>
              <a:t>k</a:t>
            </a:r>
            <a:r>
              <a:rPr lang="en-US" sz="2200" kern="0" dirty="0"/>
              <a:t>-</a:t>
            </a:r>
            <a:r>
              <a:rPr lang="en-US" sz="2200" kern="0" dirty="0" err="1"/>
              <a:t>mers</a:t>
            </a:r>
            <a:r>
              <a:rPr lang="en-US" sz="2200" kern="0" dirty="0"/>
              <a:t> in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endParaRPr lang="en-US" sz="2200" kern="0" dirty="0">
              <a:solidFill>
                <a:srgbClr val="008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FE7254-B925-4341-8724-418482D6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53176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3600" dirty="0"/>
              <a:t>Distance between a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(longer) String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001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2200" i="1" kern="0" dirty="0"/>
              <a:t>d</a:t>
            </a:r>
            <a:r>
              <a:rPr lang="en-US" sz="2200" kern="0" dirty="0"/>
              <a:t>(</a:t>
            </a:r>
            <a:r>
              <a:rPr lang="en-US" sz="2200" dirty="0">
                <a:solidFill>
                  <a:srgbClr val="0000FF"/>
                </a:solidFill>
              </a:rPr>
              <a:t>GATTCTCA, </a:t>
            </a:r>
            <a:r>
              <a:rPr lang="en-US" sz="2200" dirty="0">
                <a:solidFill>
                  <a:srgbClr val="008000"/>
                </a:solidFill>
              </a:rPr>
              <a:t>GCAAAGACGCTGACCAA</a:t>
            </a:r>
            <a:r>
              <a:rPr lang="en-US" sz="2200" kern="0" dirty="0"/>
              <a:t>)</a:t>
            </a:r>
            <a:r>
              <a:rPr lang="en-US" sz="2200" i="1" kern="0" dirty="0"/>
              <a:t> </a:t>
            </a:r>
            <a:r>
              <a:rPr lang="en-US" sz="2200" kern="0" dirty="0"/>
              <a:t>= 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170" y="2776835"/>
            <a:ext cx="6304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   G A T T C T C A</a:t>
            </a:r>
          </a:p>
          <a:p>
            <a:r>
              <a:rPr lang="en-US" sz="2400" b="1" dirty="0">
                <a:solidFill>
                  <a:srgbClr val="0000FF"/>
                </a:solidFill>
                <a:latin typeface="Lucida Console"/>
                <a:cs typeface="Lucida Console"/>
              </a:rPr>
              <a:t>   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|</a:t>
            </a:r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  | | | | | |</a:t>
            </a:r>
            <a:endParaRPr lang="en-US" sz="2400" dirty="0">
              <a:solidFill>
                <a:srgbClr val="0000FF"/>
              </a:solidFill>
              <a:latin typeface="Lucida Console"/>
              <a:cs typeface="Lucida Console"/>
            </a:endParaRPr>
          </a:p>
          <a:p>
            <a:r>
              <a:rPr lang="en-US" sz="2400" dirty="0">
                <a:solidFill>
                  <a:srgbClr val="008000"/>
                </a:solidFill>
                <a:latin typeface="Lucida Console"/>
                <a:cs typeface="Lucida Console"/>
              </a:rPr>
              <a:t>G C A A A G A C G C T G A C C A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034135"/>
            <a:ext cx="800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Lucida Console"/>
                <a:cs typeface="Lucida Console"/>
              </a:rPr>
              <a:t>Distance: </a:t>
            </a:r>
            <a:r>
              <a:rPr lang="en-US" sz="2400" dirty="0">
                <a:solidFill>
                  <a:srgbClr val="7F7F7F"/>
                </a:solidFill>
                <a:latin typeface="Lucida Console"/>
                <a:cs typeface="Lucida Console"/>
              </a:rPr>
              <a:t>7 6 </a:t>
            </a:r>
            <a:r>
              <a:rPr lang="en-US" sz="2400" b="1" dirty="0">
                <a:solidFill>
                  <a:schemeClr val="tx1"/>
                </a:solidFill>
                <a:latin typeface="Lucida Console"/>
                <a:cs typeface="Lucida Console"/>
              </a:rPr>
              <a:t>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9600" y="5157383"/>
            <a:ext cx="8001000" cy="837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d(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,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r>
              <a:rPr lang="en-US" sz="2200" i="1" kern="0" dirty="0"/>
              <a:t>)</a:t>
            </a:r>
            <a:r>
              <a:rPr lang="en-US" sz="2200" kern="0" dirty="0"/>
              <a:t>: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kern="0" dirty="0"/>
              <a:t>minimum distance between 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 </a:t>
            </a:r>
            <a:r>
              <a:rPr lang="en-US" sz="2200" kern="0" dirty="0"/>
              <a:t>and all </a:t>
            </a:r>
            <a:r>
              <a:rPr lang="en-US" sz="2200" i="1" kern="0" dirty="0"/>
              <a:t>k</a:t>
            </a:r>
            <a:r>
              <a:rPr lang="en-US" sz="2200" kern="0" dirty="0"/>
              <a:t>-</a:t>
            </a:r>
            <a:r>
              <a:rPr lang="en-US" sz="2200" kern="0" dirty="0" err="1"/>
              <a:t>mers</a:t>
            </a:r>
            <a:r>
              <a:rPr lang="en-US" sz="2200" kern="0" dirty="0"/>
              <a:t> in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endParaRPr lang="en-US" sz="2200" kern="0" dirty="0">
              <a:solidFill>
                <a:srgbClr val="008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8B219F-DB1D-B346-9077-180E372B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7706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Distance between a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(longer) String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001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2200" i="1" kern="0" dirty="0"/>
              <a:t>d</a:t>
            </a:r>
            <a:r>
              <a:rPr lang="en-US" sz="2200" kern="0" dirty="0"/>
              <a:t>(</a:t>
            </a:r>
            <a:r>
              <a:rPr lang="en-US" sz="2200" dirty="0">
                <a:solidFill>
                  <a:srgbClr val="0000FF"/>
                </a:solidFill>
              </a:rPr>
              <a:t>GATTCTCA, </a:t>
            </a:r>
            <a:r>
              <a:rPr lang="en-US" sz="2200" dirty="0">
                <a:solidFill>
                  <a:srgbClr val="008000"/>
                </a:solidFill>
              </a:rPr>
              <a:t>GCAAAGACGCTGACCAA</a:t>
            </a:r>
            <a:r>
              <a:rPr lang="en-US" sz="2200" kern="0" dirty="0"/>
              <a:t>)</a:t>
            </a:r>
            <a:r>
              <a:rPr lang="en-US" sz="2200" i="1" kern="0" dirty="0"/>
              <a:t> </a:t>
            </a:r>
            <a:r>
              <a:rPr lang="en-US" sz="2200" kern="0" dirty="0"/>
              <a:t>= 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170" y="2776835"/>
            <a:ext cx="6304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     G A T T C T C A</a:t>
            </a:r>
          </a:p>
          <a:p>
            <a:r>
              <a:rPr lang="en-US" sz="2400" b="1" dirty="0">
                <a:solidFill>
                  <a:srgbClr val="0000FF"/>
                </a:solidFill>
                <a:latin typeface="Lucida Console"/>
                <a:cs typeface="Lucida Console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|</a:t>
            </a:r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  | |   |   |</a:t>
            </a:r>
            <a:endParaRPr lang="en-US" sz="2400" dirty="0">
              <a:solidFill>
                <a:srgbClr val="0000FF"/>
              </a:solidFill>
              <a:latin typeface="Lucida Console"/>
              <a:cs typeface="Lucida Console"/>
            </a:endParaRPr>
          </a:p>
          <a:p>
            <a:r>
              <a:rPr lang="en-US" sz="2400" dirty="0">
                <a:solidFill>
                  <a:srgbClr val="008000"/>
                </a:solidFill>
                <a:latin typeface="Lucida Console"/>
                <a:cs typeface="Lucida Console"/>
              </a:rPr>
              <a:t>G C A A A G A C G C T G A C C A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034135"/>
            <a:ext cx="800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Lucida Console"/>
                <a:cs typeface="Lucida Console"/>
              </a:rPr>
              <a:t>Distance: </a:t>
            </a:r>
            <a:r>
              <a:rPr lang="en-US" sz="2400" dirty="0">
                <a:solidFill>
                  <a:srgbClr val="7F7F7F"/>
                </a:solidFill>
                <a:latin typeface="Lucida Console"/>
                <a:cs typeface="Lucida Console"/>
              </a:rPr>
              <a:t>7 6 7 </a:t>
            </a:r>
            <a:r>
              <a:rPr lang="en-US" sz="2400" b="1" dirty="0">
                <a:latin typeface="Lucida Console"/>
                <a:cs typeface="Lucida Console"/>
              </a:rPr>
              <a:t>5</a:t>
            </a:r>
            <a:endParaRPr lang="en-US" sz="2400" dirty="0">
              <a:latin typeface="Lucida Console"/>
              <a:cs typeface="Lucida Console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9600" y="5157383"/>
            <a:ext cx="8001000" cy="837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d(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,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r>
              <a:rPr lang="en-US" sz="2200" i="1" kern="0" dirty="0"/>
              <a:t>)</a:t>
            </a:r>
            <a:r>
              <a:rPr lang="en-US" sz="2200" kern="0" dirty="0"/>
              <a:t>: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kern="0" dirty="0"/>
              <a:t>minimum distance between 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 </a:t>
            </a:r>
            <a:r>
              <a:rPr lang="en-US" sz="2200" kern="0" dirty="0"/>
              <a:t>and all </a:t>
            </a:r>
            <a:r>
              <a:rPr lang="en-US" sz="2200" i="1" kern="0" dirty="0"/>
              <a:t>k</a:t>
            </a:r>
            <a:r>
              <a:rPr lang="en-US" sz="2200" kern="0" dirty="0"/>
              <a:t>-</a:t>
            </a:r>
            <a:r>
              <a:rPr lang="en-US" sz="2200" kern="0" dirty="0" err="1"/>
              <a:t>mers</a:t>
            </a:r>
            <a:r>
              <a:rPr lang="en-US" sz="2200" kern="0" dirty="0"/>
              <a:t> in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endParaRPr lang="en-US" sz="2200" kern="0" dirty="0">
              <a:solidFill>
                <a:srgbClr val="008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57DC10-1D06-C34C-81A0-16B11020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8297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Distance between a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(longer) String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001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2200" i="1" kern="0" dirty="0"/>
              <a:t>d</a:t>
            </a:r>
            <a:r>
              <a:rPr lang="en-US" sz="2200" kern="0" dirty="0"/>
              <a:t>(</a:t>
            </a:r>
            <a:r>
              <a:rPr lang="en-US" sz="2200" dirty="0">
                <a:solidFill>
                  <a:srgbClr val="0000FF"/>
                </a:solidFill>
              </a:rPr>
              <a:t>GATTCTCA, </a:t>
            </a:r>
            <a:r>
              <a:rPr lang="en-US" sz="2200" dirty="0">
                <a:solidFill>
                  <a:srgbClr val="008000"/>
                </a:solidFill>
              </a:rPr>
              <a:t>GCAAAGACGCTGACCAA</a:t>
            </a:r>
            <a:r>
              <a:rPr lang="en-US" sz="2200" kern="0" dirty="0"/>
              <a:t>)</a:t>
            </a:r>
            <a:r>
              <a:rPr lang="en-US" sz="2200" i="1" kern="0" dirty="0"/>
              <a:t> </a:t>
            </a:r>
            <a:r>
              <a:rPr lang="en-US" sz="2200" kern="0" dirty="0"/>
              <a:t>= 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170" y="2776835"/>
            <a:ext cx="6304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       G A T T C T C A</a:t>
            </a:r>
          </a:p>
          <a:p>
            <a:r>
              <a:rPr lang="en-US" sz="2400" b="1" dirty="0">
                <a:solidFill>
                  <a:srgbClr val="0000FF"/>
                </a:solidFill>
                <a:latin typeface="Lucida Console"/>
                <a:cs typeface="Lucida Console"/>
              </a:rPr>
              <a:t>       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|</a:t>
            </a:r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| | | | | | |</a:t>
            </a:r>
            <a:endParaRPr lang="en-US" sz="2400" dirty="0">
              <a:solidFill>
                <a:srgbClr val="0000FF"/>
              </a:solidFill>
              <a:latin typeface="Lucida Console"/>
              <a:cs typeface="Lucida Console"/>
            </a:endParaRPr>
          </a:p>
          <a:p>
            <a:r>
              <a:rPr lang="en-US" sz="2400" dirty="0">
                <a:solidFill>
                  <a:srgbClr val="008000"/>
                </a:solidFill>
                <a:latin typeface="Lucida Console"/>
                <a:cs typeface="Lucida Console"/>
              </a:rPr>
              <a:t>G C A A A G A C G C T G A C C A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034135"/>
            <a:ext cx="800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Lucida Console"/>
                <a:cs typeface="Lucida Console"/>
              </a:rPr>
              <a:t>Distance: </a:t>
            </a:r>
            <a:r>
              <a:rPr lang="en-US" sz="2400" dirty="0">
                <a:solidFill>
                  <a:srgbClr val="7F7F7F"/>
                </a:solidFill>
                <a:latin typeface="Lucida Console"/>
                <a:cs typeface="Lucida Console"/>
              </a:rPr>
              <a:t>7 6 7 5 </a:t>
            </a:r>
            <a:r>
              <a:rPr lang="en-US" sz="2400" b="1" dirty="0">
                <a:latin typeface="Lucida Console"/>
                <a:cs typeface="Lucida Console"/>
              </a:rPr>
              <a:t>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9600" y="5157383"/>
            <a:ext cx="8001000" cy="837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d(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,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r>
              <a:rPr lang="en-US" sz="2200" i="1" kern="0" dirty="0"/>
              <a:t>)</a:t>
            </a:r>
            <a:r>
              <a:rPr lang="en-US" sz="2200" kern="0" dirty="0"/>
              <a:t>: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kern="0" dirty="0"/>
              <a:t>minimum distance between 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 </a:t>
            </a:r>
            <a:r>
              <a:rPr lang="en-US" sz="2200" kern="0" dirty="0"/>
              <a:t>and all </a:t>
            </a:r>
            <a:r>
              <a:rPr lang="en-US" sz="2200" i="1" kern="0" dirty="0"/>
              <a:t>k</a:t>
            </a:r>
            <a:r>
              <a:rPr lang="en-US" sz="2200" kern="0" dirty="0"/>
              <a:t>-</a:t>
            </a:r>
            <a:r>
              <a:rPr lang="en-US" sz="2200" kern="0" dirty="0" err="1"/>
              <a:t>mers</a:t>
            </a:r>
            <a:r>
              <a:rPr lang="en-US" sz="2200" kern="0" dirty="0"/>
              <a:t> in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endParaRPr lang="en-US" sz="2200" kern="0" dirty="0">
              <a:solidFill>
                <a:srgbClr val="008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8BF8B9-EEBC-8D4F-BCFF-9B8D2D8A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48327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Where </a:t>
            </a:r>
            <a:r>
              <a:rPr lang="en-US" dirty="0"/>
              <a:t>Are</a:t>
            </a:r>
            <a:r>
              <a:rPr lang="en-US" sz="3600" dirty="0"/>
              <a:t> the Implanted Patterns Hiding?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00" y="1600200"/>
            <a:ext cx="7772400" cy="3657600"/>
          </a:xfrm>
          <a:ln>
            <a:solidFill>
              <a:srgbClr val="4F81BD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1200" dirty="0" err="1">
                <a:latin typeface="Lucida Console" charset="0"/>
              </a:rPr>
              <a:t>atgaccgggatactgataaaaaaaagggggggggcgtacacattagataaacgtatgaagtacgttagactcggcgccgccg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acccctattttttgagcagatttagtgacctggaaaaaaaatttgagtacaaaacttttccgaataaaaaaaaaggggggga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tgagtatccctgggatgacttaaaaaaaagggggggtgctctcccgatttttgaatatgtaggatcattcgccagggtccga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gctgagaattggatgaaaaaaaagggggggtccacgcaatcgcgaaccaacgcggacccaaaggcaagaccgataaaggaga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tcccttttgcggtaatgtgccgggaggctggttacgtagggaagccctaacggacttaataaaaaaaagggggggcttatag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gtcaatcatgttcttgtgaatggatttaaaaaaaaggggggggaccgcttggcgcacccaaattcagtgtgggcgagcgcaa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cggttttggcccttgttagaggcccccgtaaaaaaaagggggggcaattatgagagagctaatctatcgcgtgcgtgttcat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aacttgagttaaaaaaaagggggggctggggcacatacaagaggagtcttccttatcagttaatgctgtatgacactatgta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ttggcccattggctaaaagcccaacttgacaaatggaagatagaatccttgcataaaaaaaagggggggaccgaaagggaag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 err="1">
                <a:latin typeface="Lucida Console" charset="0"/>
              </a:rPr>
              <a:t>ctggtgagcaacgacagattcttacgtgcattagctcgcttccggggatctaatagcacgaagcttaaaaaaaaggggggga</a:t>
            </a:r>
            <a:endParaRPr lang="en-US" sz="1200" dirty="0">
              <a:latin typeface="Lucida Consol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5438745"/>
            <a:ext cx="77724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implanted patterns can be found by the Frequent Words algorithm.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F3E1D-E040-D042-B94C-A6128D01A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18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Distance between a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(longer) String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0010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</a:t>
            </a:r>
            <a:r>
              <a:rPr lang="en-US" sz="2200" kern="0" dirty="0"/>
              <a:t>(</a:t>
            </a:r>
            <a:r>
              <a:rPr lang="en-US" sz="2200" dirty="0">
                <a:solidFill>
                  <a:srgbClr val="0000FF"/>
                </a:solidFill>
              </a:rPr>
              <a:t>GATTCTCA, </a:t>
            </a:r>
            <a:r>
              <a:rPr lang="en-US" sz="2200" dirty="0">
                <a:solidFill>
                  <a:srgbClr val="008000"/>
                </a:solidFill>
              </a:rPr>
              <a:t>GCAAAGACGCTGACCAA</a:t>
            </a:r>
            <a:r>
              <a:rPr lang="en-US" sz="2200" kern="0" dirty="0"/>
              <a:t>)</a:t>
            </a:r>
            <a:r>
              <a:rPr lang="en-US" sz="2200" i="1" kern="0" dirty="0"/>
              <a:t> </a:t>
            </a:r>
            <a:r>
              <a:rPr lang="en-US" sz="2200" kern="0" dirty="0"/>
              <a:t>= 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170" y="2776835"/>
            <a:ext cx="6304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         G A T T C T C A</a:t>
            </a:r>
          </a:p>
          <a:p>
            <a:r>
              <a:rPr lang="en-US" sz="2400" b="1" dirty="0">
                <a:solidFill>
                  <a:srgbClr val="0000FF"/>
                </a:solidFill>
                <a:latin typeface="Lucida Console"/>
                <a:cs typeface="Lucida Console"/>
              </a:rPr>
              <a:t>         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  | |     |  </a:t>
            </a:r>
            <a:endParaRPr lang="en-US" sz="2400" dirty="0">
              <a:solidFill>
                <a:srgbClr val="0000FF"/>
              </a:solidFill>
              <a:latin typeface="Lucida Console"/>
              <a:cs typeface="Lucida Console"/>
            </a:endParaRPr>
          </a:p>
          <a:p>
            <a:r>
              <a:rPr lang="en-US" sz="2400" dirty="0">
                <a:solidFill>
                  <a:srgbClr val="008000"/>
                </a:solidFill>
                <a:latin typeface="Lucida Console"/>
                <a:cs typeface="Lucida Console"/>
              </a:rPr>
              <a:t>G C A A A G A C G C T G A C C A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034135"/>
            <a:ext cx="800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Lucida Console"/>
                <a:cs typeface="Lucida Console"/>
              </a:rPr>
              <a:t>Distance: </a:t>
            </a:r>
            <a:r>
              <a:rPr lang="en-US" sz="2400" dirty="0">
                <a:solidFill>
                  <a:srgbClr val="7F7F7F"/>
                </a:solidFill>
                <a:latin typeface="Lucida Console"/>
                <a:cs typeface="Lucida Console"/>
              </a:rPr>
              <a:t>7 6 7 5 8 </a:t>
            </a:r>
            <a:r>
              <a:rPr lang="en-US" sz="2400" b="1" dirty="0">
                <a:solidFill>
                  <a:srgbClr val="000000"/>
                </a:solidFill>
                <a:latin typeface="Lucida Console"/>
                <a:cs typeface="Lucida Console"/>
              </a:rPr>
              <a:t>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9600" y="5157383"/>
            <a:ext cx="8001000" cy="837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d(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,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r>
              <a:rPr lang="en-US" sz="2200" i="1" kern="0" dirty="0"/>
              <a:t>)</a:t>
            </a:r>
            <a:r>
              <a:rPr lang="en-US" sz="2200" kern="0" dirty="0"/>
              <a:t>: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kern="0" dirty="0"/>
              <a:t>minimum distance between 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 </a:t>
            </a:r>
            <a:r>
              <a:rPr lang="en-US" sz="2200" kern="0" dirty="0"/>
              <a:t>and all </a:t>
            </a:r>
            <a:r>
              <a:rPr lang="en-US" sz="2200" i="1" kern="0" dirty="0"/>
              <a:t>k</a:t>
            </a:r>
            <a:r>
              <a:rPr lang="en-US" sz="2200" kern="0" dirty="0"/>
              <a:t>-</a:t>
            </a:r>
            <a:r>
              <a:rPr lang="en-US" sz="2200" kern="0" dirty="0" err="1"/>
              <a:t>mers</a:t>
            </a:r>
            <a:r>
              <a:rPr lang="en-US" sz="2200" kern="0" dirty="0"/>
              <a:t> in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endParaRPr lang="en-US" sz="2200" kern="0" dirty="0">
              <a:solidFill>
                <a:srgbClr val="008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4E6BAE-0ED4-1845-9317-1AA45B027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1519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Distance between a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(longer) String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001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2200" i="1" kern="0" dirty="0"/>
              <a:t>d</a:t>
            </a:r>
            <a:r>
              <a:rPr lang="en-US" sz="2200" kern="0" dirty="0"/>
              <a:t>(</a:t>
            </a:r>
            <a:r>
              <a:rPr lang="en-US" sz="2200" dirty="0">
                <a:solidFill>
                  <a:srgbClr val="0000FF"/>
                </a:solidFill>
              </a:rPr>
              <a:t>GATTCTCA, </a:t>
            </a:r>
            <a:r>
              <a:rPr lang="en-US" sz="2200" dirty="0">
                <a:solidFill>
                  <a:srgbClr val="008000"/>
                </a:solidFill>
              </a:rPr>
              <a:t>GCAAAGACGCTGACCAA</a:t>
            </a:r>
            <a:r>
              <a:rPr lang="en-US" sz="2200" kern="0" dirty="0"/>
              <a:t>)</a:t>
            </a:r>
            <a:r>
              <a:rPr lang="en-US" sz="2200" i="1" kern="0" dirty="0"/>
              <a:t> </a:t>
            </a:r>
            <a:r>
              <a:rPr lang="en-US" sz="2200" kern="0" dirty="0"/>
              <a:t>= 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170" y="2776835"/>
            <a:ext cx="6304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           G A T T C T C A</a:t>
            </a:r>
          </a:p>
          <a:p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            |</a:t>
            </a:r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| | | | | | |</a:t>
            </a:r>
            <a:endParaRPr lang="en-US" sz="2400" dirty="0">
              <a:solidFill>
                <a:srgbClr val="0000FF"/>
              </a:solidFill>
              <a:latin typeface="Lucida Console"/>
              <a:cs typeface="Lucida Console"/>
            </a:endParaRPr>
          </a:p>
          <a:p>
            <a:r>
              <a:rPr lang="en-US" sz="2400" dirty="0">
                <a:solidFill>
                  <a:srgbClr val="008000"/>
                </a:solidFill>
                <a:latin typeface="Lucida Console"/>
                <a:cs typeface="Lucida Console"/>
              </a:rPr>
              <a:t>G C A A A G A C G C T G A C C A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034135"/>
            <a:ext cx="800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Lucida Console"/>
                <a:cs typeface="Lucida Console"/>
              </a:rPr>
              <a:t>Distance: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ucida Console"/>
                <a:cs typeface="Lucida Console"/>
              </a:rPr>
              <a:t>7 6 7 5 8 3 </a:t>
            </a:r>
            <a:r>
              <a:rPr lang="en-US" sz="2400" b="1" dirty="0">
                <a:latin typeface="Lucida Console"/>
                <a:cs typeface="Lucida Console"/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5157383"/>
            <a:ext cx="8001000" cy="837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d(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,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r>
              <a:rPr lang="en-US" sz="2200" i="1" kern="0" dirty="0"/>
              <a:t>)</a:t>
            </a:r>
            <a:r>
              <a:rPr lang="en-US" sz="2200" kern="0" dirty="0"/>
              <a:t>: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kern="0" dirty="0"/>
              <a:t>minimum distance between 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 </a:t>
            </a:r>
            <a:r>
              <a:rPr lang="en-US" sz="2200" kern="0" dirty="0"/>
              <a:t>and all </a:t>
            </a:r>
            <a:r>
              <a:rPr lang="en-US" sz="2200" i="1" kern="0" dirty="0"/>
              <a:t>k</a:t>
            </a:r>
            <a:r>
              <a:rPr lang="en-US" sz="2200" kern="0" dirty="0"/>
              <a:t>-</a:t>
            </a:r>
            <a:r>
              <a:rPr lang="en-US" sz="2200" kern="0" dirty="0" err="1"/>
              <a:t>mers</a:t>
            </a:r>
            <a:r>
              <a:rPr lang="en-US" sz="2200" kern="0" dirty="0"/>
              <a:t> in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endParaRPr lang="en-US" sz="2200" kern="0" dirty="0">
              <a:solidFill>
                <a:srgbClr val="008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7ABBAB-4EB5-D245-A2EB-A25AE2E5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2588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Distance between a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(longer) String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0010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2200" i="1" kern="0" dirty="0"/>
              <a:t>d</a:t>
            </a:r>
            <a:r>
              <a:rPr lang="en-US" sz="2200" kern="0" dirty="0"/>
              <a:t>(</a:t>
            </a:r>
            <a:r>
              <a:rPr lang="en-US" sz="2200" dirty="0">
                <a:solidFill>
                  <a:srgbClr val="0000FF"/>
                </a:solidFill>
              </a:rPr>
              <a:t>GATTCTCA, </a:t>
            </a:r>
            <a:r>
              <a:rPr lang="en-US" sz="2200" dirty="0">
                <a:solidFill>
                  <a:srgbClr val="008000"/>
                </a:solidFill>
              </a:rPr>
              <a:t>GCAAAGACGCTGACCAA</a:t>
            </a:r>
            <a:r>
              <a:rPr lang="en-US" sz="2200" kern="0" dirty="0"/>
              <a:t>)</a:t>
            </a:r>
            <a:r>
              <a:rPr lang="en-US" sz="2200" i="1" kern="0" dirty="0"/>
              <a:t> </a:t>
            </a:r>
            <a:r>
              <a:rPr lang="en-US" sz="2200" kern="0" dirty="0"/>
              <a:t>= 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170" y="2776835"/>
            <a:ext cx="6304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             G A T T C T C A</a:t>
            </a:r>
          </a:p>
          <a:p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              |</a:t>
            </a:r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| | | | |   |</a:t>
            </a:r>
            <a:endParaRPr lang="en-US" sz="2400" dirty="0">
              <a:solidFill>
                <a:srgbClr val="0000FF"/>
              </a:solidFill>
              <a:latin typeface="Lucida Console"/>
              <a:cs typeface="Lucida Console"/>
            </a:endParaRPr>
          </a:p>
          <a:p>
            <a:r>
              <a:rPr lang="en-US" sz="2400" dirty="0">
                <a:solidFill>
                  <a:srgbClr val="008000"/>
                </a:solidFill>
                <a:latin typeface="Lucida Console"/>
                <a:cs typeface="Lucida Console"/>
              </a:rPr>
              <a:t>G C A A A G A C G C T G A C C A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034135"/>
            <a:ext cx="800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Lucida Console"/>
                <a:cs typeface="Lucida Console"/>
              </a:rPr>
              <a:t>Distance: </a:t>
            </a:r>
            <a:r>
              <a:rPr lang="en-US" sz="2400" dirty="0">
                <a:solidFill>
                  <a:srgbClr val="7F7F7F"/>
                </a:solidFill>
                <a:latin typeface="Lucida Console"/>
                <a:cs typeface="Lucida Console"/>
              </a:rPr>
              <a:t>7 6 7 5 8 3 8 </a:t>
            </a:r>
            <a:r>
              <a:rPr lang="en-US" sz="2400" b="1" dirty="0">
                <a:latin typeface="Lucida Console"/>
                <a:cs typeface="Lucida Console"/>
              </a:rPr>
              <a:t>7</a:t>
            </a:r>
            <a:r>
              <a:rPr lang="en-US" sz="2400" dirty="0">
                <a:latin typeface="Lucida Console"/>
                <a:cs typeface="Lucida Console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5157383"/>
            <a:ext cx="8001000" cy="837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d(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,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r>
              <a:rPr lang="en-US" sz="2200" i="1" kern="0" dirty="0"/>
              <a:t>)</a:t>
            </a:r>
            <a:r>
              <a:rPr lang="en-US" sz="2200" kern="0" dirty="0"/>
              <a:t>: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kern="0" dirty="0"/>
              <a:t>minimum distance between 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 </a:t>
            </a:r>
            <a:r>
              <a:rPr lang="en-US" sz="2200" kern="0" dirty="0"/>
              <a:t>and all </a:t>
            </a:r>
            <a:r>
              <a:rPr lang="en-US" sz="2200" i="1" kern="0" dirty="0"/>
              <a:t>k</a:t>
            </a:r>
            <a:r>
              <a:rPr lang="en-US" sz="2200" kern="0" dirty="0"/>
              <a:t>-</a:t>
            </a:r>
            <a:r>
              <a:rPr lang="en-US" sz="2200" kern="0" dirty="0" err="1"/>
              <a:t>mers</a:t>
            </a:r>
            <a:r>
              <a:rPr lang="en-US" sz="2200" kern="0" dirty="0"/>
              <a:t> in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endParaRPr lang="en-US" sz="2200" kern="0" dirty="0">
              <a:solidFill>
                <a:srgbClr val="008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655107-401A-FD43-9BBE-7453E7E0A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3072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Distance between a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(longer) String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001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2200" i="1" kern="0" dirty="0"/>
              <a:t>d</a:t>
            </a:r>
            <a:r>
              <a:rPr lang="en-US" sz="2200" kern="0" dirty="0"/>
              <a:t>(</a:t>
            </a:r>
            <a:r>
              <a:rPr lang="en-US" sz="2200" dirty="0">
                <a:solidFill>
                  <a:srgbClr val="0000FF"/>
                </a:solidFill>
              </a:rPr>
              <a:t>GATTCTCA, </a:t>
            </a:r>
            <a:r>
              <a:rPr lang="en-US" sz="2200" dirty="0">
                <a:solidFill>
                  <a:srgbClr val="008000"/>
                </a:solidFill>
              </a:rPr>
              <a:t>GCAAAGACGCTGACCAA</a:t>
            </a:r>
            <a:r>
              <a:rPr lang="en-US" sz="2200" kern="0" dirty="0"/>
              <a:t>)</a:t>
            </a:r>
            <a:r>
              <a:rPr lang="en-US" sz="2200" i="1" kern="0" dirty="0"/>
              <a:t> </a:t>
            </a:r>
            <a:r>
              <a:rPr lang="en-US" sz="2200" kern="0" dirty="0"/>
              <a:t>= 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170" y="2776835"/>
            <a:ext cx="6304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               G A T T C T C A</a:t>
            </a:r>
          </a:p>
          <a:p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                 </a:t>
            </a:r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|   | | |    </a:t>
            </a:r>
            <a:endParaRPr lang="en-US" sz="2400" dirty="0">
              <a:solidFill>
                <a:srgbClr val="0000FF"/>
              </a:solidFill>
              <a:latin typeface="Lucida Console"/>
              <a:cs typeface="Lucida Console"/>
            </a:endParaRPr>
          </a:p>
          <a:p>
            <a:r>
              <a:rPr lang="en-US" sz="2400" dirty="0">
                <a:solidFill>
                  <a:srgbClr val="008000"/>
                </a:solidFill>
                <a:latin typeface="Lucida Console"/>
                <a:cs typeface="Lucida Console"/>
              </a:rPr>
              <a:t>G C A A A G A C G C T G A C C A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034135"/>
            <a:ext cx="800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Lucida Console"/>
                <a:cs typeface="Lucida Console"/>
              </a:rPr>
              <a:t>Distance: </a:t>
            </a:r>
            <a:r>
              <a:rPr lang="en-US" sz="2400" dirty="0">
                <a:solidFill>
                  <a:srgbClr val="7F7F7F"/>
                </a:solidFill>
                <a:latin typeface="Lucida Console"/>
                <a:cs typeface="Lucida Console"/>
              </a:rPr>
              <a:t>7 6 7 5 8 3 8 7 </a:t>
            </a:r>
            <a:r>
              <a:rPr lang="en-US" sz="2400" b="1" dirty="0">
                <a:latin typeface="Lucida Console"/>
                <a:cs typeface="Lucida Console"/>
              </a:rPr>
              <a:t>4</a:t>
            </a:r>
            <a:r>
              <a:rPr lang="en-US" sz="2400" dirty="0">
                <a:latin typeface="Lucida Console"/>
                <a:cs typeface="Lucida Console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5157383"/>
            <a:ext cx="8001000" cy="837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d(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,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r>
              <a:rPr lang="en-US" sz="2200" i="1" kern="0" dirty="0"/>
              <a:t>)</a:t>
            </a:r>
            <a:r>
              <a:rPr lang="en-US" sz="2200" kern="0" dirty="0"/>
              <a:t>: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kern="0" dirty="0"/>
              <a:t>minimum distance between 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 </a:t>
            </a:r>
            <a:r>
              <a:rPr lang="en-US" sz="2200" kern="0" dirty="0"/>
              <a:t>and all </a:t>
            </a:r>
            <a:r>
              <a:rPr lang="en-US" sz="2200" i="1" kern="0" dirty="0"/>
              <a:t>k</a:t>
            </a:r>
            <a:r>
              <a:rPr lang="en-US" sz="2200" kern="0" dirty="0"/>
              <a:t>-</a:t>
            </a:r>
            <a:r>
              <a:rPr lang="en-US" sz="2200" kern="0" dirty="0" err="1"/>
              <a:t>mers</a:t>
            </a:r>
            <a:r>
              <a:rPr lang="en-US" sz="2200" kern="0" dirty="0"/>
              <a:t> in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endParaRPr lang="en-US" sz="2200" kern="0" dirty="0">
              <a:solidFill>
                <a:srgbClr val="008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76D883-0612-C24C-BD7D-78B7BA86B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70622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067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Distance between a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(longer) String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001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2200" i="1" kern="0" dirty="0"/>
              <a:t>d</a:t>
            </a:r>
            <a:r>
              <a:rPr lang="en-US" sz="2200" kern="0" dirty="0"/>
              <a:t>(</a:t>
            </a:r>
            <a:r>
              <a:rPr lang="en-US" sz="2200" dirty="0">
                <a:solidFill>
                  <a:srgbClr val="0000FF"/>
                </a:solidFill>
              </a:rPr>
              <a:t>GATTCTCA, </a:t>
            </a:r>
            <a:r>
              <a:rPr lang="en-US" sz="2200" dirty="0">
                <a:solidFill>
                  <a:srgbClr val="008000"/>
                </a:solidFill>
              </a:rPr>
              <a:t>GCAAAGACGCTGACCAA</a:t>
            </a:r>
            <a:r>
              <a:rPr lang="en-US" sz="2200" kern="0" dirty="0"/>
              <a:t>)</a:t>
            </a:r>
            <a:r>
              <a:rPr lang="en-US" sz="2200" i="1" kern="0" dirty="0"/>
              <a:t> </a:t>
            </a:r>
            <a:r>
              <a:rPr lang="en-US" sz="2200" kern="0" dirty="0"/>
              <a:t>= 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170" y="2776835"/>
            <a:ext cx="6304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                 G A T T C T C A</a:t>
            </a:r>
          </a:p>
          <a:p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                  |</a:t>
            </a:r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| | |   | |  </a:t>
            </a:r>
            <a:endParaRPr lang="en-US" sz="2400" dirty="0">
              <a:solidFill>
                <a:srgbClr val="0000FF"/>
              </a:solidFill>
              <a:latin typeface="Lucida Console"/>
              <a:cs typeface="Lucida Console"/>
            </a:endParaRPr>
          </a:p>
          <a:p>
            <a:r>
              <a:rPr lang="en-US" sz="2400" dirty="0">
                <a:solidFill>
                  <a:srgbClr val="008000"/>
                </a:solidFill>
                <a:latin typeface="Lucida Console"/>
                <a:cs typeface="Lucida Console"/>
              </a:rPr>
              <a:t>G C A A A G A C G C T G A C C A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034135"/>
            <a:ext cx="800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Lucida Console"/>
                <a:cs typeface="Lucida Console"/>
              </a:rPr>
              <a:t>Distance: </a:t>
            </a:r>
            <a:r>
              <a:rPr lang="en-US" sz="2400" dirty="0">
                <a:solidFill>
                  <a:srgbClr val="7F7F7F"/>
                </a:solidFill>
                <a:latin typeface="Lucida Console"/>
                <a:cs typeface="Lucida Console"/>
              </a:rPr>
              <a:t>7 6 7 5 8 3 8 7 4 </a:t>
            </a:r>
            <a:r>
              <a:rPr lang="en-US" sz="2400" b="1" dirty="0">
                <a:latin typeface="Lucida Console"/>
                <a:cs typeface="Lucida Console"/>
              </a:rPr>
              <a:t>6</a:t>
            </a:r>
            <a:r>
              <a:rPr lang="en-US" sz="2400" dirty="0">
                <a:latin typeface="Lucida Console"/>
                <a:cs typeface="Lucida Console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5157383"/>
            <a:ext cx="8001000" cy="837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d(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,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r>
              <a:rPr lang="en-US" sz="2200" i="1" kern="0" dirty="0"/>
              <a:t>)</a:t>
            </a:r>
            <a:r>
              <a:rPr lang="en-US" sz="2200" kern="0" dirty="0"/>
              <a:t>: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kern="0" dirty="0"/>
              <a:t>minimum distance between 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 </a:t>
            </a:r>
            <a:r>
              <a:rPr lang="en-US" sz="2200" kern="0" dirty="0"/>
              <a:t>and all </a:t>
            </a:r>
            <a:r>
              <a:rPr lang="en-US" sz="2200" i="1" kern="0" dirty="0"/>
              <a:t>k</a:t>
            </a:r>
            <a:r>
              <a:rPr lang="en-US" sz="2200" kern="0" dirty="0"/>
              <a:t>-</a:t>
            </a:r>
            <a:r>
              <a:rPr lang="en-US" sz="2200" kern="0" dirty="0" err="1"/>
              <a:t>mers</a:t>
            </a:r>
            <a:r>
              <a:rPr lang="en-US" sz="2200" kern="0" dirty="0"/>
              <a:t> in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endParaRPr lang="en-US" sz="2200" kern="0" dirty="0">
              <a:solidFill>
                <a:srgbClr val="008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635D28-0663-5049-BE25-854359CB6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8918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Distance between a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(longer) String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001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2200" i="1" kern="0" dirty="0"/>
              <a:t>d</a:t>
            </a:r>
            <a:r>
              <a:rPr lang="en-US" sz="2200" kern="0" dirty="0"/>
              <a:t>(</a:t>
            </a:r>
            <a:r>
              <a:rPr lang="en-US" sz="2200" dirty="0">
                <a:solidFill>
                  <a:srgbClr val="0000FF"/>
                </a:solidFill>
              </a:rPr>
              <a:t>GATTCTCA, </a:t>
            </a:r>
            <a:r>
              <a:rPr lang="en-US" sz="2200" dirty="0">
                <a:solidFill>
                  <a:srgbClr val="008000"/>
                </a:solidFill>
              </a:rPr>
              <a:t>GCAAAGACGCTGACCAA</a:t>
            </a:r>
            <a:r>
              <a:rPr lang="en-US" sz="2200" kern="0" dirty="0"/>
              <a:t>)</a:t>
            </a:r>
            <a:r>
              <a:rPr lang="en-US" sz="2200" i="1" kern="0" dirty="0"/>
              <a:t> </a:t>
            </a:r>
            <a:r>
              <a:rPr lang="en-US" sz="2200" kern="0" dirty="0"/>
              <a:t>= </a:t>
            </a:r>
            <a:r>
              <a:rPr lang="en-US" sz="2200" b="1" kern="0" dirty="0">
                <a:solidFill>
                  <a:srgbClr val="FF0000"/>
                </a:solidFill>
              </a:rPr>
              <a:t>3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170" y="2776835"/>
            <a:ext cx="6304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         G A T T C T C A</a:t>
            </a:r>
          </a:p>
          <a:p>
            <a:r>
              <a:rPr lang="en-US" sz="2400" b="1" dirty="0">
                <a:solidFill>
                  <a:srgbClr val="0000FF"/>
                </a:solidFill>
                <a:latin typeface="Lucida Console"/>
                <a:cs typeface="Lucida Console"/>
              </a:rPr>
              <a:t>         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Lucida Console"/>
                <a:cs typeface="Lucida Consol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  | |     |  </a:t>
            </a:r>
          </a:p>
          <a:p>
            <a:r>
              <a:rPr lang="en-US" sz="2400" dirty="0">
                <a:solidFill>
                  <a:srgbClr val="008000"/>
                </a:solidFill>
                <a:latin typeface="Lucida Console"/>
                <a:cs typeface="Lucida Console"/>
              </a:rPr>
              <a:t>G C A A A G A C G C T G A C C A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034135"/>
            <a:ext cx="8001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Lucida Console"/>
                <a:cs typeface="Lucida Console"/>
              </a:rPr>
              <a:t>Distance: </a:t>
            </a:r>
            <a:r>
              <a:rPr lang="en-US" sz="2400" dirty="0">
                <a:solidFill>
                  <a:srgbClr val="7F7F7F"/>
                </a:solidFill>
                <a:latin typeface="Lucida Console"/>
                <a:cs typeface="Lucida Console"/>
              </a:rPr>
              <a:t>7 6 7 5 8 </a:t>
            </a:r>
            <a:r>
              <a:rPr lang="en-US" sz="2400" b="1" dirty="0">
                <a:solidFill>
                  <a:srgbClr val="FF0000"/>
                </a:solidFill>
                <a:latin typeface="Lucida Console"/>
                <a:cs typeface="Lucida Console"/>
              </a:rPr>
              <a:t>3</a:t>
            </a:r>
            <a:r>
              <a:rPr lang="en-US" sz="2400" dirty="0">
                <a:solidFill>
                  <a:srgbClr val="7F7F7F"/>
                </a:solidFill>
                <a:latin typeface="Lucida Console"/>
                <a:cs typeface="Lucida Console"/>
              </a:rPr>
              <a:t> 8 7 4 6</a:t>
            </a:r>
            <a:r>
              <a:rPr lang="en-US" sz="2400" dirty="0">
                <a:latin typeface="Lucida Console"/>
                <a:cs typeface="Lucida Console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5157383"/>
            <a:ext cx="8001000" cy="837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</a:pPr>
            <a:r>
              <a:rPr lang="en-US" sz="2200" i="1" kern="0" dirty="0"/>
              <a:t>d(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,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r>
              <a:rPr lang="en-US" sz="2200" i="1" kern="0" dirty="0"/>
              <a:t>)</a:t>
            </a:r>
            <a:r>
              <a:rPr lang="en-US" sz="2200" kern="0" dirty="0"/>
              <a:t>: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b="1" kern="0" dirty="0">
                <a:solidFill>
                  <a:srgbClr val="FF0000"/>
                </a:solidFill>
              </a:rPr>
              <a:t>minimum distance </a:t>
            </a:r>
            <a:r>
              <a:rPr lang="en-US" sz="2200" kern="0" dirty="0"/>
              <a:t>between </a:t>
            </a:r>
            <a:r>
              <a:rPr lang="en-US" sz="2200" i="1" kern="0" dirty="0">
                <a:solidFill>
                  <a:srgbClr val="0000FF"/>
                </a:solidFill>
              </a:rPr>
              <a:t>Pattern</a:t>
            </a:r>
            <a:r>
              <a:rPr lang="en-US" sz="2200" i="1" kern="0" dirty="0"/>
              <a:t> </a:t>
            </a:r>
            <a:r>
              <a:rPr lang="en-US" sz="2200" kern="0" dirty="0"/>
              <a:t>and all </a:t>
            </a:r>
            <a:r>
              <a:rPr lang="en-US" sz="2200" i="1" kern="0" dirty="0"/>
              <a:t>k</a:t>
            </a:r>
            <a:r>
              <a:rPr lang="en-US" sz="2200" kern="0" dirty="0"/>
              <a:t>-</a:t>
            </a:r>
            <a:r>
              <a:rPr lang="en-US" sz="2200" kern="0" dirty="0" err="1"/>
              <a:t>mers</a:t>
            </a:r>
            <a:r>
              <a:rPr lang="en-US" sz="2200" kern="0" dirty="0"/>
              <a:t> in </a:t>
            </a:r>
            <a:r>
              <a:rPr lang="en-US" sz="2200" i="1" kern="0" dirty="0">
                <a:solidFill>
                  <a:srgbClr val="008000"/>
                </a:solidFill>
              </a:rPr>
              <a:t>String</a:t>
            </a:r>
            <a:endParaRPr lang="en-US" sz="2200" kern="0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 bwMode="auto">
          <a:xfrm flipH="1" flipV="1">
            <a:off x="4495800" y="4572000"/>
            <a:ext cx="114300" cy="58538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4BC225-BD33-0F4F-AF73-DF632E819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36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81000" y="990600"/>
            <a:ext cx="8534400" cy="1295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</a:pPr>
            <a:r>
              <a:rPr lang="en-US" sz="2200" b="1" dirty="0"/>
              <a:t>Distance</a:t>
            </a:r>
            <a:r>
              <a:rPr lang="en-US" sz="2200" dirty="0"/>
              <a:t> between a </a:t>
            </a:r>
            <a:r>
              <a:rPr lang="en-US" sz="2200" i="1" dirty="0">
                <a:solidFill>
                  <a:srgbClr val="0000FF"/>
                </a:solidFill>
              </a:rPr>
              <a:t>k-</a:t>
            </a:r>
            <a:r>
              <a:rPr lang="en-US" sz="2200" i="1" dirty="0" err="1">
                <a:solidFill>
                  <a:srgbClr val="0000FF"/>
                </a:solidFill>
              </a:rPr>
              <a:t>mer</a:t>
            </a:r>
            <a:r>
              <a:rPr lang="en-US" sz="2200" i="1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and a </a:t>
            </a:r>
            <a:r>
              <a:rPr lang="en-US" sz="2200" i="1" dirty="0"/>
              <a:t>set of strings </a:t>
            </a:r>
            <a:r>
              <a:rPr lang="en-US" sz="2200" i="1" dirty="0" err="1">
                <a:solidFill>
                  <a:srgbClr val="008000"/>
                </a:solidFill>
              </a:rPr>
              <a:t>Dna</a:t>
            </a:r>
            <a:r>
              <a:rPr lang="en-US" sz="2200" i="1" dirty="0">
                <a:solidFill>
                  <a:srgbClr val="008000"/>
                </a:solidFill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= {</a:t>
            </a:r>
            <a:r>
              <a:rPr lang="en-US" sz="2200" i="1" dirty="0">
                <a:solidFill>
                  <a:srgbClr val="008000"/>
                </a:solidFill>
              </a:rPr>
              <a:t>Dna</a:t>
            </a:r>
            <a:r>
              <a:rPr lang="en-US" sz="2200" i="1" baseline="-25000" dirty="0">
                <a:solidFill>
                  <a:srgbClr val="008000"/>
                </a:solidFill>
              </a:rPr>
              <a:t>1</a:t>
            </a:r>
            <a:r>
              <a:rPr lang="en-US" sz="2200" i="1" dirty="0">
                <a:solidFill>
                  <a:srgbClr val="008000"/>
                </a:solidFill>
              </a:rPr>
              <a:t>, … , </a:t>
            </a:r>
            <a:r>
              <a:rPr lang="en-US" sz="2200" i="1" dirty="0" err="1">
                <a:solidFill>
                  <a:srgbClr val="008000"/>
                </a:solidFill>
              </a:rPr>
              <a:t>DNA</a:t>
            </a:r>
            <a:r>
              <a:rPr lang="en-US" sz="2200" i="1" baseline="-25000" dirty="0" err="1">
                <a:solidFill>
                  <a:srgbClr val="008000"/>
                </a:solidFill>
              </a:rPr>
              <a:t>t</a:t>
            </a:r>
            <a:r>
              <a:rPr lang="en-US" sz="2200" dirty="0">
                <a:solidFill>
                  <a:srgbClr val="008000"/>
                </a:solidFill>
              </a:rPr>
              <a:t>}</a:t>
            </a:r>
            <a:r>
              <a:rPr lang="en-US" sz="2200" dirty="0">
                <a:solidFill>
                  <a:schemeClr val="tx1"/>
                </a:solidFill>
              </a:rPr>
              <a:t>:</a:t>
            </a:r>
            <a:r>
              <a:rPr lang="en-US" sz="2200" i="1" dirty="0">
                <a:solidFill>
                  <a:srgbClr val="0000FF"/>
                </a:solidFill>
              </a:rPr>
              <a:t> </a:t>
            </a:r>
            <a:endParaRPr lang="en-US" sz="2200" i="1" dirty="0"/>
          </a:p>
          <a:p>
            <a:pPr marL="0" lvl="1" algn="ctr">
              <a:spcBef>
                <a:spcPct val="20000"/>
              </a:spcBef>
            </a:pPr>
            <a:r>
              <a:rPr lang="en-US" sz="2200" i="1" dirty="0"/>
              <a:t>d</a:t>
            </a:r>
            <a:r>
              <a:rPr lang="en-US" sz="2200" dirty="0"/>
              <a:t>(</a:t>
            </a:r>
            <a:r>
              <a:rPr lang="en-US" sz="2200" i="1" dirty="0">
                <a:solidFill>
                  <a:srgbClr val="0000FF"/>
                </a:solidFill>
              </a:rPr>
              <a:t>k-</a:t>
            </a:r>
            <a:r>
              <a:rPr lang="en-US" sz="2200" i="1" dirty="0" err="1">
                <a:solidFill>
                  <a:srgbClr val="0000FF"/>
                </a:solidFill>
              </a:rPr>
              <a:t>mer</a:t>
            </a:r>
            <a:r>
              <a:rPr lang="en-US" sz="2200" i="1" dirty="0"/>
              <a:t>, </a:t>
            </a:r>
            <a:r>
              <a:rPr lang="en-US" sz="2200" i="1" dirty="0" err="1">
                <a:solidFill>
                  <a:srgbClr val="008000"/>
                </a:solidFill>
              </a:rPr>
              <a:t>Dna</a:t>
            </a:r>
            <a:r>
              <a:rPr lang="en-US" sz="2200" dirty="0"/>
              <a:t>) </a:t>
            </a:r>
            <a:r>
              <a:rPr lang="en-US" sz="2200" i="1" dirty="0"/>
              <a:t>= ∑</a:t>
            </a:r>
            <a:r>
              <a:rPr lang="en-US" sz="2200" i="1" baseline="-25000" dirty="0"/>
              <a:t> </a:t>
            </a:r>
            <a:r>
              <a:rPr lang="en-US" sz="2200" i="1" dirty="0"/>
              <a:t>d</a:t>
            </a:r>
            <a:r>
              <a:rPr lang="en-US" sz="2200" dirty="0"/>
              <a:t>(</a:t>
            </a:r>
            <a:r>
              <a:rPr lang="en-US" sz="2200" i="1" dirty="0">
                <a:solidFill>
                  <a:srgbClr val="0000FF"/>
                </a:solidFill>
              </a:rPr>
              <a:t>k-</a:t>
            </a:r>
            <a:r>
              <a:rPr lang="en-US" sz="2200" i="1" dirty="0" err="1">
                <a:solidFill>
                  <a:srgbClr val="0000FF"/>
                </a:solidFill>
              </a:rPr>
              <a:t>mer</a:t>
            </a:r>
            <a:r>
              <a:rPr lang="en-US" sz="2200" i="1" dirty="0"/>
              <a:t>, </a:t>
            </a:r>
            <a:r>
              <a:rPr lang="en-US" sz="2200" i="1" dirty="0" err="1">
                <a:solidFill>
                  <a:srgbClr val="008000"/>
                </a:solidFill>
              </a:rPr>
              <a:t>Dna</a:t>
            </a:r>
            <a:r>
              <a:rPr lang="en-US" sz="2200" i="1" baseline="-25000" dirty="0" err="1">
                <a:solidFill>
                  <a:srgbClr val="008000"/>
                </a:solidFill>
              </a:rPr>
              <a:t>i</a:t>
            </a:r>
            <a:r>
              <a:rPr lang="en-US" sz="2200" dirty="0"/>
              <a:t>)   </a:t>
            </a:r>
          </a:p>
          <a:p>
            <a:pPr marL="0" lvl="1" algn="ctr">
              <a:spcBef>
                <a:spcPct val="20000"/>
              </a:spcBef>
            </a:pPr>
            <a:r>
              <a:rPr lang="en-US" sz="2200" dirty="0">
                <a:solidFill>
                  <a:schemeClr val="tx1"/>
                </a:solidFill>
              </a:rPr>
              <a:t>    </a:t>
            </a:r>
            <a:r>
              <a:rPr lang="en-US" sz="2200" i="1" dirty="0">
                <a:solidFill>
                  <a:schemeClr val="tx1"/>
                </a:solidFill>
              </a:rPr>
              <a:t> all strings in </a:t>
            </a:r>
            <a:r>
              <a:rPr lang="en-US" sz="2200" i="1" dirty="0" err="1">
                <a:solidFill>
                  <a:srgbClr val="008000"/>
                </a:solidFill>
              </a:rPr>
              <a:t>Dna</a:t>
            </a:r>
            <a:endParaRPr lang="en-US" sz="2200" dirty="0">
              <a:solidFill>
                <a:srgbClr val="008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76575" y="2438400"/>
            <a:ext cx="4648200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Lucida Console"/>
                <a:cs typeface="Lucida Console"/>
              </a:rPr>
              <a:t>     </a:t>
            </a:r>
            <a:r>
              <a:rPr lang="en-US" sz="2000" dirty="0" err="1">
                <a:latin typeface="Lucida Console"/>
                <a:cs typeface="Lucida Console"/>
              </a:rPr>
              <a:t>ttacctt</a:t>
            </a:r>
            <a:r>
              <a:rPr lang="en-US" sz="2000" b="1" dirty="0" err="1">
                <a:solidFill>
                  <a:srgbClr val="0000FF"/>
                </a:solidFill>
                <a:latin typeface="Lucida Console"/>
                <a:cs typeface="Lucida Console"/>
              </a:rPr>
              <a:t>AA</a:t>
            </a:r>
            <a:r>
              <a:rPr lang="en-US" sz="2000" b="1" dirty="0" err="1">
                <a:solidFill>
                  <a:srgbClr val="FF0000"/>
                </a:solidFill>
                <a:latin typeface="Lucida Console"/>
                <a:cs typeface="Lucida Console"/>
              </a:rPr>
              <a:t>c</a:t>
            </a:r>
            <a:r>
              <a:rPr lang="en-US" sz="2000" b="1" dirty="0">
                <a:solidFill>
                  <a:srgbClr val="FF0000"/>
                </a:solidFill>
                <a:latin typeface="Lucida Console"/>
                <a:cs typeface="Lucida Console"/>
              </a:rPr>
              <a:t> 1</a:t>
            </a:r>
          </a:p>
          <a:p>
            <a:pPr marL="0" indent="0">
              <a:buNone/>
            </a:pPr>
            <a:r>
              <a:rPr lang="en-US" sz="2000" dirty="0">
                <a:latin typeface="Lucida Console"/>
                <a:cs typeface="Lucida Console"/>
              </a:rPr>
              <a:t>     </a:t>
            </a:r>
            <a:r>
              <a:rPr lang="en-US" sz="2000" dirty="0" err="1">
                <a:latin typeface="Lucida Console"/>
                <a:cs typeface="Lucida Console"/>
              </a:rPr>
              <a:t>g</a:t>
            </a:r>
            <a:r>
              <a:rPr lang="en-US" sz="2000" b="1" dirty="0" err="1">
                <a:solidFill>
                  <a:srgbClr val="0000FF"/>
                </a:solidFill>
                <a:latin typeface="Lucida Console"/>
                <a:cs typeface="Lucida Console"/>
              </a:rPr>
              <a:t>A</a:t>
            </a:r>
            <a:r>
              <a:rPr lang="en-US" sz="2000" b="1" dirty="0" err="1">
                <a:solidFill>
                  <a:srgbClr val="FF0000"/>
                </a:solidFill>
                <a:latin typeface="Lucida Console"/>
                <a:cs typeface="Lucida Console"/>
              </a:rPr>
              <a:t>t</a:t>
            </a:r>
            <a:r>
              <a:rPr lang="en-US" sz="2000" b="1" dirty="0" err="1">
                <a:solidFill>
                  <a:srgbClr val="0000FF"/>
                </a:solidFill>
                <a:latin typeface="Lucida Console"/>
                <a:cs typeface="Lucida Console"/>
              </a:rPr>
              <a:t>A</a:t>
            </a:r>
            <a:r>
              <a:rPr lang="en-US" sz="2000" dirty="0" err="1">
                <a:latin typeface="Lucida Console"/>
                <a:cs typeface="Lucida Console"/>
              </a:rPr>
              <a:t>tctgtc</a:t>
            </a:r>
            <a:r>
              <a:rPr lang="en-US" sz="2000" dirty="0">
                <a:latin typeface="Lucida Console"/>
                <a:cs typeface="Lucida Console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Lucida Console"/>
                <a:cs typeface="Lucida Console"/>
              </a:rPr>
              <a:t>1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  <a:latin typeface="Lucida Console"/>
                <a:cs typeface="Lucida Console"/>
              </a:rPr>
              <a:t>     </a:t>
            </a:r>
            <a:r>
              <a:rPr lang="en-US" sz="2000" b="1" dirty="0" err="1">
                <a:solidFill>
                  <a:srgbClr val="0000FF"/>
                </a:solidFill>
                <a:latin typeface="Lucida Console"/>
                <a:cs typeface="Lucida Console"/>
              </a:rPr>
              <a:t>A</a:t>
            </a:r>
            <a:r>
              <a:rPr lang="en-US" sz="2000" b="1" dirty="0" err="1">
                <a:solidFill>
                  <a:srgbClr val="FF0000"/>
                </a:solidFill>
                <a:latin typeface="Lucida Console"/>
                <a:cs typeface="Lucida Console"/>
              </a:rPr>
              <a:t>cg</a:t>
            </a:r>
            <a:r>
              <a:rPr lang="en-US" sz="2000" dirty="0" err="1">
                <a:latin typeface="Lucida Console"/>
                <a:cs typeface="Lucida Console"/>
              </a:rPr>
              <a:t>gcgttcg</a:t>
            </a:r>
            <a:r>
              <a:rPr lang="en-US" sz="2000" dirty="0">
                <a:latin typeface="Lucida Console"/>
                <a:cs typeface="Lucida Console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Lucida Console"/>
                <a:cs typeface="Lucida Console"/>
              </a:rPr>
              <a:t>2</a:t>
            </a:r>
          </a:p>
          <a:p>
            <a:pPr marL="0" indent="0">
              <a:buNone/>
            </a:pPr>
            <a:r>
              <a:rPr lang="en-US" sz="2000" dirty="0">
                <a:latin typeface="Lucida Console"/>
                <a:cs typeface="Lucida Console"/>
              </a:rPr>
              <a:t>     </a:t>
            </a:r>
            <a:r>
              <a:rPr lang="en-US" sz="2000" dirty="0" err="1">
                <a:latin typeface="Lucida Console"/>
                <a:cs typeface="Lucida Console"/>
              </a:rPr>
              <a:t>ccct</a:t>
            </a:r>
            <a:r>
              <a:rPr lang="en-US" sz="2000" b="1" dirty="0" err="1">
                <a:solidFill>
                  <a:srgbClr val="0000FF"/>
                </a:solidFill>
                <a:latin typeface="Lucida Console"/>
                <a:cs typeface="Lucida Console"/>
              </a:rPr>
              <a:t>AAA</a:t>
            </a:r>
            <a:r>
              <a:rPr lang="en-US" sz="2000" dirty="0" err="1">
                <a:latin typeface="Lucida Console"/>
                <a:cs typeface="Lucida Console"/>
              </a:rPr>
              <a:t>gag</a:t>
            </a:r>
            <a:r>
              <a:rPr lang="en-US" sz="2000" dirty="0">
                <a:latin typeface="Lucida Console"/>
                <a:cs typeface="Lucida Console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Lucida Console"/>
                <a:cs typeface="Lucida Console"/>
              </a:rPr>
              <a:t>0</a:t>
            </a:r>
          </a:p>
          <a:p>
            <a:pPr marL="0" indent="0">
              <a:buNone/>
            </a:pPr>
            <a:r>
              <a:rPr lang="en-US" sz="2000" dirty="0">
                <a:latin typeface="Lucida Console"/>
                <a:cs typeface="Lucida Console"/>
              </a:rPr>
              <a:t>     </a:t>
            </a:r>
            <a:r>
              <a:rPr lang="en-US" sz="2000" dirty="0" err="1">
                <a:latin typeface="Lucida Console"/>
                <a:cs typeface="Lucida Console"/>
              </a:rPr>
              <a:t>cgtc</a:t>
            </a:r>
            <a:r>
              <a:rPr lang="en-US" sz="2000" b="1" dirty="0" err="1">
                <a:solidFill>
                  <a:srgbClr val="0000FF"/>
                </a:solidFill>
                <a:latin typeface="Lucida Console"/>
                <a:cs typeface="Lucida Console"/>
              </a:rPr>
              <a:t>A</a:t>
            </a:r>
            <a:r>
              <a:rPr lang="en-US" sz="2000" b="1" dirty="0" err="1">
                <a:solidFill>
                  <a:srgbClr val="FF0000"/>
                </a:solidFill>
                <a:latin typeface="Lucida Console"/>
                <a:cs typeface="Lucida Console"/>
              </a:rPr>
              <a:t>g</a:t>
            </a:r>
            <a:r>
              <a:rPr lang="en-US" sz="2000" b="1" dirty="0" err="1">
                <a:solidFill>
                  <a:srgbClr val="0000FF"/>
                </a:solidFill>
                <a:latin typeface="Lucida Console"/>
                <a:cs typeface="Lucida Console"/>
              </a:rPr>
              <a:t>A</a:t>
            </a:r>
            <a:r>
              <a:rPr lang="en-US" sz="2000" dirty="0" err="1">
                <a:latin typeface="Lucida Console"/>
                <a:cs typeface="Lucida Console"/>
              </a:rPr>
              <a:t>ggt</a:t>
            </a:r>
            <a:r>
              <a:rPr lang="en-US" sz="2000" dirty="0">
                <a:latin typeface="Lucida Console"/>
                <a:cs typeface="Lucida Console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Lucida Console"/>
                <a:cs typeface="Lucida Console"/>
              </a:rPr>
              <a:t>1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/>
              <a:t>             d(</a:t>
            </a:r>
            <a:r>
              <a:rPr lang="en-US" sz="2000" dirty="0">
                <a:solidFill>
                  <a:srgbClr val="0000FF"/>
                </a:solidFill>
                <a:latin typeface="Lucida Console"/>
                <a:cs typeface="Lucida Console"/>
              </a:rPr>
              <a:t>AAA</a:t>
            </a:r>
            <a:r>
              <a:rPr lang="en-US" sz="2000" i="1" dirty="0"/>
              <a:t>, </a:t>
            </a:r>
            <a:r>
              <a:rPr lang="en-US" sz="2000" i="1" dirty="0" err="1">
                <a:solidFill>
                  <a:srgbClr val="008000"/>
                </a:solidFill>
              </a:rPr>
              <a:t>Dna</a:t>
            </a:r>
            <a:r>
              <a:rPr lang="en-US" sz="2000" i="1" dirty="0"/>
              <a:t>)=</a:t>
            </a:r>
            <a:r>
              <a:rPr lang="en-US" sz="2000" i="1" dirty="0">
                <a:latin typeface="Courier New"/>
                <a:cs typeface="Courier New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Lucida Console"/>
                <a:cs typeface="Lucida Console"/>
              </a:rPr>
              <a:t>5</a:t>
            </a:r>
            <a:endParaRPr lang="en-US" sz="2000" dirty="0">
              <a:latin typeface="Lucida Console"/>
              <a:cs typeface="Lucida Consol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1575" y="3075919"/>
            <a:ext cx="175260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Calibri"/>
                <a:cs typeface="Calibri"/>
              </a:rPr>
              <a:t>Pattern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 =</a:t>
            </a:r>
            <a:r>
              <a:rPr lang="en-US" sz="2000" dirty="0">
                <a:solidFill>
                  <a:srgbClr val="0000FF"/>
                </a:solidFill>
                <a:latin typeface="Lucida Console"/>
                <a:cs typeface="Lucida Console"/>
              </a:rPr>
              <a:t> AAA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800600"/>
            <a:ext cx="845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</a:t>
            </a:r>
            <a:r>
              <a:rPr lang="en-US" sz="2400" b="1" dirty="0"/>
              <a:t>median string</a:t>
            </a:r>
            <a:r>
              <a:rPr lang="en-US" sz="2400" dirty="0"/>
              <a:t> for the set of strings </a:t>
            </a:r>
            <a:r>
              <a:rPr lang="en-US" sz="2400" i="1" dirty="0" err="1">
                <a:solidFill>
                  <a:srgbClr val="008000"/>
                </a:solidFill>
              </a:rPr>
              <a:t>Dna</a:t>
            </a:r>
            <a:r>
              <a:rPr lang="en-US" sz="2400" i="1" dirty="0"/>
              <a:t>: 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a </a:t>
            </a:r>
            <a:r>
              <a:rPr lang="en-US" sz="2400" i="1" dirty="0">
                <a:solidFill>
                  <a:srgbClr val="0000FF"/>
                </a:solidFill>
              </a:rPr>
              <a:t>k-</a:t>
            </a:r>
            <a:r>
              <a:rPr lang="en-US" sz="2400" i="1" dirty="0" err="1">
                <a:solidFill>
                  <a:srgbClr val="0000FF"/>
                </a:solidFill>
              </a:rPr>
              <a:t>mer</a:t>
            </a:r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minimizing distance </a:t>
            </a:r>
            <a:r>
              <a:rPr lang="en-US" sz="2400" i="1" dirty="0"/>
              <a:t>d(</a:t>
            </a:r>
            <a:r>
              <a:rPr lang="en-US" sz="2400" i="1" dirty="0">
                <a:solidFill>
                  <a:srgbClr val="0000FF"/>
                </a:solidFill>
              </a:rPr>
              <a:t>k-</a:t>
            </a:r>
            <a:r>
              <a:rPr lang="en-US" sz="2400" i="1" dirty="0" err="1">
                <a:solidFill>
                  <a:srgbClr val="0000FF"/>
                </a:solidFill>
              </a:rPr>
              <a:t>mer</a:t>
            </a:r>
            <a:r>
              <a:rPr lang="en-US" sz="2400" i="1" dirty="0"/>
              <a:t>,</a:t>
            </a:r>
            <a:r>
              <a:rPr lang="en-US" sz="2400" i="1" dirty="0">
                <a:solidFill>
                  <a:srgbClr val="008000"/>
                </a:solidFill>
              </a:rPr>
              <a:t> </a:t>
            </a:r>
            <a:r>
              <a:rPr lang="en-US" sz="2400" i="1" dirty="0" err="1">
                <a:solidFill>
                  <a:srgbClr val="008000"/>
                </a:solidFill>
              </a:rPr>
              <a:t>Dna</a:t>
            </a:r>
            <a:r>
              <a:rPr lang="en-US" sz="2400" i="1" dirty="0"/>
              <a:t>) </a:t>
            </a:r>
            <a:r>
              <a:rPr lang="en-US" sz="2400" dirty="0"/>
              <a:t>over all possible</a:t>
            </a:r>
            <a:r>
              <a:rPr lang="en-US" sz="2400" i="1" dirty="0"/>
              <a:t> k-</a:t>
            </a:r>
            <a:r>
              <a:rPr lang="en-US" sz="2400" dirty="0" err="1"/>
              <a:t>mers</a:t>
            </a:r>
            <a:r>
              <a:rPr lang="en-US" sz="2400" dirty="0"/>
              <a:t>.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Distance between a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</a:t>
            </a:r>
            <a:r>
              <a:rPr lang="en-US" sz="3600" dirty="0"/>
              <a:t> and a </a:t>
            </a:r>
            <a:r>
              <a:rPr lang="en-US" sz="3600" b="1" dirty="0"/>
              <a:t>Set</a:t>
            </a:r>
            <a:r>
              <a:rPr lang="en-US" sz="3600" dirty="0"/>
              <a:t> of Strings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45127-8719-CA4D-9203-1A9A272D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58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Median String Problem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066800"/>
            <a:ext cx="8534400" cy="132343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Median String Problem.</a:t>
            </a:r>
            <a:r>
              <a:rPr lang="en-US" sz="2000" dirty="0"/>
              <a:t> Finding a median string. </a:t>
            </a:r>
            <a:r>
              <a:rPr lang="en-US" sz="2000" b="1" dirty="0"/>
              <a:t> </a:t>
            </a:r>
            <a:endParaRPr lang="en-US" sz="2000" dirty="0"/>
          </a:p>
          <a:p>
            <a:r>
              <a:rPr lang="en-US" sz="2000" dirty="0"/>
              <a:t> 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  Input: </a:t>
            </a:r>
            <a:r>
              <a:rPr lang="en-US" sz="2000" dirty="0"/>
              <a:t>A set of sequences </a:t>
            </a:r>
            <a:r>
              <a:rPr lang="en-US" sz="2000" i="1" dirty="0" err="1">
                <a:solidFill>
                  <a:srgbClr val="00B050"/>
                </a:solidFill>
              </a:rPr>
              <a:t>Dna</a:t>
            </a:r>
            <a:r>
              <a:rPr lang="en-US" sz="2000" i="1" dirty="0">
                <a:solidFill>
                  <a:srgbClr val="00B050"/>
                </a:solidFill>
              </a:rPr>
              <a:t> </a:t>
            </a:r>
            <a:r>
              <a:rPr lang="en-US" sz="2000" dirty="0"/>
              <a:t>and an integer</a:t>
            </a:r>
            <a:r>
              <a:rPr lang="en-US" sz="2000" i="1" dirty="0"/>
              <a:t> k</a:t>
            </a:r>
            <a:r>
              <a:rPr lang="en-US" sz="2000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  Output:</a:t>
            </a:r>
            <a:r>
              <a:rPr lang="en-US" sz="2000" dirty="0"/>
              <a:t>  A </a:t>
            </a:r>
            <a:r>
              <a:rPr lang="en-US" sz="2000" i="1" dirty="0">
                <a:solidFill>
                  <a:srgbClr val="0000FF"/>
                </a:solidFill>
              </a:rPr>
              <a:t>k-</a:t>
            </a:r>
            <a:r>
              <a:rPr lang="en-US" sz="2000" i="1" dirty="0" err="1">
                <a:solidFill>
                  <a:srgbClr val="0000FF"/>
                </a:solidFill>
              </a:rPr>
              <a:t>mer</a:t>
            </a:r>
            <a:r>
              <a:rPr lang="en-US" sz="2000" i="1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minimizing distance </a:t>
            </a:r>
            <a:r>
              <a:rPr lang="en-US" sz="2000" i="1" dirty="0"/>
              <a:t>d(</a:t>
            </a:r>
            <a:r>
              <a:rPr lang="en-US" sz="2000" i="1" dirty="0">
                <a:solidFill>
                  <a:srgbClr val="0000FF"/>
                </a:solidFill>
              </a:rPr>
              <a:t>k-</a:t>
            </a:r>
            <a:r>
              <a:rPr lang="en-US" sz="2000" i="1" dirty="0" err="1">
                <a:solidFill>
                  <a:srgbClr val="0000FF"/>
                </a:solidFill>
              </a:rPr>
              <a:t>mer</a:t>
            </a:r>
            <a:r>
              <a:rPr lang="en-US" sz="2000" i="1" dirty="0"/>
              <a:t>, </a:t>
            </a:r>
            <a:r>
              <a:rPr lang="en-US" sz="2000" i="1" dirty="0" err="1">
                <a:solidFill>
                  <a:srgbClr val="00B050"/>
                </a:solidFill>
              </a:rPr>
              <a:t>Dna</a:t>
            </a:r>
            <a:r>
              <a:rPr lang="en-US" sz="2000" i="1" dirty="0"/>
              <a:t>) </a:t>
            </a:r>
            <a:r>
              <a:rPr lang="en-US" sz="2000" dirty="0"/>
              <a:t>among all</a:t>
            </a:r>
            <a:r>
              <a:rPr lang="en-US" sz="2000" i="1" dirty="0"/>
              <a:t> k-</a:t>
            </a:r>
            <a:r>
              <a:rPr lang="en-US" sz="2000" dirty="0" err="1"/>
              <a:t>mers</a:t>
            </a:r>
            <a:r>
              <a:rPr lang="en-US" sz="2000" i="1" dirty="0"/>
              <a:t>.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04800" y="2590800"/>
            <a:ext cx="6400800" cy="1938992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/>
              <a:t>MedianString</a:t>
            </a:r>
            <a:r>
              <a:rPr lang="en-US" sz="2000" i="1" dirty="0"/>
              <a:t>(</a:t>
            </a:r>
            <a:r>
              <a:rPr lang="en-US" sz="2000" i="1" dirty="0" err="1">
                <a:solidFill>
                  <a:srgbClr val="00B050"/>
                </a:solidFill>
              </a:rPr>
              <a:t>Dna</a:t>
            </a:r>
            <a:r>
              <a:rPr lang="en-US" sz="2000" i="1" dirty="0"/>
              <a:t>, k)</a:t>
            </a:r>
            <a:endParaRPr lang="en-US" sz="2000" dirty="0"/>
          </a:p>
          <a:p>
            <a:r>
              <a:rPr lang="en-US" sz="2000" i="1" dirty="0"/>
              <a:t>   best-k-</a:t>
            </a:r>
            <a:r>
              <a:rPr lang="en-US" sz="2000" i="1" dirty="0" err="1"/>
              <a:t>mer</a:t>
            </a:r>
            <a:r>
              <a:rPr lang="en-US" sz="2000" i="1" dirty="0"/>
              <a:t> ← </a:t>
            </a:r>
            <a:r>
              <a:rPr lang="en-US" sz="2000" dirty="0"/>
              <a:t>AAA · · · AA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for</a:t>
            </a:r>
            <a:r>
              <a:rPr lang="en-US" sz="2000" i="1" dirty="0"/>
              <a:t> </a:t>
            </a:r>
            <a:r>
              <a:rPr lang="en-US" sz="2000" dirty="0"/>
              <a:t>each</a:t>
            </a:r>
            <a:r>
              <a:rPr lang="en-US" sz="2000" i="1" dirty="0"/>
              <a:t> </a:t>
            </a:r>
            <a:r>
              <a:rPr lang="en-US" sz="2000" i="1" dirty="0">
                <a:solidFill>
                  <a:srgbClr val="0000FF"/>
                </a:solidFill>
              </a:rPr>
              <a:t>k-</a:t>
            </a:r>
            <a:r>
              <a:rPr lang="en-US" sz="2000" i="1" dirty="0" err="1">
                <a:solidFill>
                  <a:srgbClr val="0000FF"/>
                </a:solidFill>
              </a:rPr>
              <a:t>mer</a:t>
            </a:r>
            <a:r>
              <a:rPr lang="en-US" sz="2000" i="1" dirty="0"/>
              <a:t> </a:t>
            </a:r>
            <a:r>
              <a:rPr lang="en-US" sz="2000" dirty="0"/>
              <a:t>from</a:t>
            </a:r>
            <a:r>
              <a:rPr lang="en-US" sz="2000" i="1" dirty="0"/>
              <a:t> </a:t>
            </a:r>
            <a:r>
              <a:rPr lang="en-US" sz="2000" dirty="0"/>
              <a:t>AAA · · · AA to TTT · · · TT</a:t>
            </a:r>
          </a:p>
          <a:p>
            <a:r>
              <a:rPr lang="en-US" sz="2000" b="1" dirty="0"/>
              <a:t>      if</a:t>
            </a:r>
            <a:r>
              <a:rPr lang="en-US" sz="2000" i="1" dirty="0"/>
              <a:t> d(</a:t>
            </a:r>
            <a:r>
              <a:rPr lang="en-US" sz="2000" i="1" dirty="0">
                <a:solidFill>
                  <a:srgbClr val="0000FF"/>
                </a:solidFill>
              </a:rPr>
              <a:t>k-</a:t>
            </a:r>
            <a:r>
              <a:rPr lang="en-US" sz="2000" i="1" dirty="0" err="1">
                <a:solidFill>
                  <a:srgbClr val="0000FF"/>
                </a:solidFill>
              </a:rPr>
              <a:t>mer</a:t>
            </a:r>
            <a:r>
              <a:rPr lang="en-US" sz="2000" i="1" dirty="0"/>
              <a:t>, </a:t>
            </a:r>
            <a:r>
              <a:rPr lang="en-US" sz="2000" i="1" dirty="0" err="1">
                <a:solidFill>
                  <a:srgbClr val="00B050"/>
                </a:solidFill>
              </a:rPr>
              <a:t>Dna</a:t>
            </a:r>
            <a:r>
              <a:rPr lang="en-US" sz="2000" i="1" dirty="0"/>
              <a:t>) &lt; distance(best-k-</a:t>
            </a:r>
            <a:r>
              <a:rPr lang="en-US" sz="2000" i="1" dirty="0" err="1"/>
              <a:t>mer</a:t>
            </a:r>
            <a:r>
              <a:rPr lang="en-US" sz="2000" i="1" dirty="0"/>
              <a:t>, </a:t>
            </a:r>
            <a:r>
              <a:rPr lang="en-US" sz="2000" i="1" dirty="0" err="1">
                <a:solidFill>
                  <a:srgbClr val="00B050"/>
                </a:solidFill>
              </a:rPr>
              <a:t>Dna</a:t>
            </a:r>
            <a:r>
              <a:rPr lang="en-US" sz="2000" i="1" dirty="0"/>
              <a:t>) </a:t>
            </a:r>
            <a:endParaRPr lang="en-US" sz="2000" dirty="0"/>
          </a:p>
          <a:p>
            <a:r>
              <a:rPr lang="en-US" sz="2000" i="1" dirty="0"/>
              <a:t>         best-k-</a:t>
            </a:r>
            <a:r>
              <a:rPr lang="en-US" sz="2000" i="1" dirty="0" err="1"/>
              <a:t>mer</a:t>
            </a:r>
            <a:r>
              <a:rPr lang="en-US" sz="2000" i="1" dirty="0"/>
              <a:t> ← k-</a:t>
            </a:r>
            <a:r>
              <a:rPr lang="en-US" sz="2000" i="1" dirty="0" err="1"/>
              <a:t>mer</a:t>
            </a:r>
            <a:endParaRPr lang="en-US" sz="2000" dirty="0"/>
          </a:p>
          <a:p>
            <a:r>
              <a:rPr lang="en-US" sz="2000" b="1" dirty="0"/>
              <a:t>   return</a:t>
            </a:r>
            <a:r>
              <a:rPr lang="en-US" sz="2000" i="1" dirty="0"/>
              <a:t>(best-k-</a:t>
            </a:r>
            <a:r>
              <a:rPr lang="en-US" sz="2000" i="1" dirty="0" err="1"/>
              <a:t>mer</a:t>
            </a:r>
            <a:r>
              <a:rPr lang="en-US" sz="2000" i="1" dirty="0"/>
              <a:t>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4724400"/>
            <a:ext cx="64008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Runtime: </a:t>
            </a:r>
            <a:r>
              <a:rPr lang="en-US" sz="2000" dirty="0"/>
              <a:t>4</a:t>
            </a:r>
            <a:r>
              <a:rPr lang="en-US" sz="2000" i="1" baseline="30000" dirty="0"/>
              <a:t>k</a:t>
            </a:r>
            <a:r>
              <a:rPr lang="en-US" sz="2000" i="1" dirty="0"/>
              <a:t>∙n∙t∙k   </a:t>
            </a:r>
            <a:r>
              <a:rPr lang="en-US" sz="2000" dirty="0"/>
              <a:t>(for </a:t>
            </a:r>
            <a:r>
              <a:rPr lang="en-US" sz="2000" i="1" dirty="0" err="1">
                <a:solidFill>
                  <a:srgbClr val="1EB811"/>
                </a:solidFill>
              </a:rPr>
              <a:t>Dna</a:t>
            </a:r>
            <a:r>
              <a:rPr lang="en-US" sz="2000" dirty="0"/>
              <a:t> with </a:t>
            </a:r>
            <a:r>
              <a:rPr lang="en-US" sz="2000" i="1" dirty="0"/>
              <a:t>t </a:t>
            </a:r>
            <a:r>
              <a:rPr lang="en-US" sz="2000" dirty="0"/>
              <a:t>sequences of length </a:t>
            </a:r>
            <a:r>
              <a:rPr lang="en-US" sz="2000" i="1" dirty="0"/>
              <a:t>n</a:t>
            </a:r>
            <a:r>
              <a:rPr lang="en-US" sz="2000" dirty="0"/>
              <a:t>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410200"/>
            <a:ext cx="38100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Motif Finding Problem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versus</a:t>
            </a:r>
          </a:p>
          <a:p>
            <a:r>
              <a:rPr lang="en-US" sz="2000" b="1" dirty="0"/>
              <a:t>Median String Problem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5410200"/>
            <a:ext cx="23622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Runtime: </a:t>
            </a:r>
            <a:r>
              <a:rPr lang="en-US" sz="2000" i="1" dirty="0" err="1"/>
              <a:t>n</a:t>
            </a:r>
            <a:r>
              <a:rPr lang="en-US" sz="2000" i="1" baseline="30000" dirty="0" err="1"/>
              <a:t>t</a:t>
            </a:r>
            <a:r>
              <a:rPr lang="en-US" sz="2000" i="1" baseline="30000" dirty="0"/>
              <a:t> </a:t>
            </a:r>
            <a:r>
              <a:rPr lang="en-US" sz="2000" i="1" dirty="0"/>
              <a:t>∙</a:t>
            </a:r>
            <a:r>
              <a:rPr lang="en-US" sz="2000" i="1" dirty="0" err="1"/>
              <a:t>k∙t</a:t>
            </a:r>
            <a:r>
              <a:rPr lang="en-US" sz="2000" i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3400" y="6019800"/>
            <a:ext cx="23622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Runtime: </a:t>
            </a:r>
            <a:r>
              <a:rPr lang="en-US" sz="2000" dirty="0"/>
              <a:t>4</a:t>
            </a:r>
            <a:r>
              <a:rPr lang="en-US" sz="2000" i="1" baseline="30000" dirty="0"/>
              <a:t>k</a:t>
            </a:r>
            <a:r>
              <a:rPr lang="en-US" sz="2000" i="1" dirty="0"/>
              <a:t>∙n∙t∙k</a:t>
            </a:r>
            <a:endParaRPr lang="en-US" sz="2000" dirty="0"/>
          </a:p>
        </p:txBody>
      </p:sp>
      <p:pic>
        <p:nvPicPr>
          <p:cNvPr id="2050" name="Picture 2" descr="http://marketingforhippies.com/wp-content/uploads/2012/05/tandh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7" r="-40595"/>
          <a:stretch/>
        </p:blipFill>
        <p:spPr bwMode="auto">
          <a:xfrm>
            <a:off x="6858000" y="5124510"/>
            <a:ext cx="1280160" cy="7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marketingforhippies.com/wp-content/uploads/2012/05/tandh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6739"/>
          <a:stretch/>
        </p:blipFill>
        <p:spPr bwMode="auto">
          <a:xfrm>
            <a:off x="6979920" y="5810279"/>
            <a:ext cx="548640" cy="7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9D0C90-11A3-0F41-B290-15353988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02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59500" y="1162724"/>
            <a:ext cx="26670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Runtime: </a:t>
            </a:r>
            <a:r>
              <a:rPr lang="en-US" sz="2000" i="1" dirty="0" err="1"/>
              <a:t>n</a:t>
            </a:r>
            <a:r>
              <a:rPr lang="en-US" sz="2000" i="1" baseline="30000" dirty="0" err="1"/>
              <a:t>t</a:t>
            </a:r>
            <a:r>
              <a:rPr lang="en-US" sz="2000" i="1" baseline="30000" dirty="0"/>
              <a:t> </a:t>
            </a:r>
            <a:r>
              <a:rPr lang="en-US" sz="2000" i="1" dirty="0"/>
              <a:t>∙</a:t>
            </a:r>
            <a:r>
              <a:rPr lang="en-US" sz="2000" i="1" dirty="0" err="1"/>
              <a:t>k∙t</a:t>
            </a:r>
            <a:r>
              <a:rPr lang="en-US" sz="2000" i="1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9500" y="1810424"/>
            <a:ext cx="26670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Runtime: </a:t>
            </a:r>
            <a:r>
              <a:rPr lang="en-US" sz="2000" dirty="0"/>
              <a:t>4</a:t>
            </a:r>
            <a:r>
              <a:rPr lang="en-US" sz="2000" i="1" baseline="30000" dirty="0"/>
              <a:t>k</a:t>
            </a:r>
            <a:r>
              <a:rPr lang="en-US" sz="2000" i="1" dirty="0"/>
              <a:t>∙n∙t∙k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2508924"/>
            <a:ext cx="2667000" cy="2667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6900" y="5334000"/>
            <a:ext cx="80010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Although </a:t>
            </a:r>
            <a:r>
              <a:rPr lang="en-US" sz="2000" b="1" dirty="0" err="1"/>
              <a:t>MedianString</a:t>
            </a:r>
            <a:r>
              <a:rPr lang="en-US" sz="2000" dirty="0"/>
              <a:t> is much faster than </a:t>
            </a:r>
            <a:r>
              <a:rPr lang="en-US" sz="2000" b="1" dirty="0" err="1"/>
              <a:t>BruteForceMotifSearch</a:t>
            </a:r>
            <a:r>
              <a:rPr lang="en-US" sz="2000" dirty="0"/>
              <a:t>, it is still slow for large </a:t>
            </a:r>
            <a:r>
              <a:rPr lang="en-US" sz="2000" i="1" dirty="0"/>
              <a:t>k.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4200" y="1191438"/>
            <a:ext cx="53467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Motif Finding Problem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versus</a:t>
            </a:r>
          </a:p>
          <a:p>
            <a:r>
              <a:rPr lang="en-US" sz="2000" b="1" dirty="0"/>
              <a:t>Median String Problem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Motif Finding </a:t>
            </a:r>
            <a:r>
              <a:rPr lang="en-US" dirty="0"/>
              <a:t>Problem = Median String Problem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326377-F8BB-5A47-918F-0871BC9B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58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0" y="381000"/>
            <a:ext cx="8229600" cy="5105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b="1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cs typeface="Calibri"/>
              </a:rPr>
              <a:t>From Implanted Patterns to Regulatory Motifs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7F7F7F"/>
                </a:solidFill>
                <a:cs typeface="Calibri"/>
              </a:rPr>
              <a:t>Implanting Patterns into Strings </a:t>
            </a:r>
            <a:endParaRPr lang="en-US" sz="2000" dirty="0">
              <a:solidFill>
                <a:srgbClr val="7F7F7F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Do We Have a Clock Gene?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Implanted Motif Problem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Motif Finding Problem (Music Break)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Median String Problem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  <a:latin typeface="Calibri"/>
                <a:cs typeface="Calibri"/>
              </a:rPr>
              <a:t>Greedy Motif Search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Rolling Dice Helps Us Find Regulatory Motifs 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Randomized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do Bacteria Hibernate?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Gibbs Sampling</a:t>
            </a:r>
          </a:p>
          <a:p>
            <a:pPr lvl="1">
              <a:lnSpc>
                <a:spcPct val="12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Pseudocounts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061430-E412-DD4E-90D5-653F24B6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7908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Implant a Pattern </a:t>
            </a:r>
            <a:r>
              <a:rPr lang="en-US" sz="3600" b="1" dirty="0"/>
              <a:t>AAAAAAGGGGGGG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with 4 Random Mutations at Random Positions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600200"/>
            <a:ext cx="7861300" cy="3657600"/>
          </a:xfrm>
          <a:ln>
            <a:solidFill>
              <a:srgbClr val="4F81BD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ucida Console" charset="0"/>
              </a:rPr>
              <a:t>atgaccgggatactgat</a:t>
            </a:r>
            <a:r>
              <a:rPr lang="en-US" sz="1200" b="1" dirty="0">
                <a:latin typeface="Lucida Console" charset="0"/>
              </a:rPr>
              <a:t>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g</a:t>
            </a:r>
            <a:r>
              <a:rPr lang="en-US" sz="1200" b="1" dirty="0"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g</a:t>
            </a:r>
            <a:r>
              <a:rPr lang="en-US" sz="1200" b="1" dirty="0">
                <a:latin typeface="Lucida Console" charset="0"/>
              </a:rPr>
              <a:t>AAAGG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tt</a:t>
            </a:r>
            <a:r>
              <a:rPr lang="en-US" sz="1200" b="1" dirty="0">
                <a:latin typeface="Lucida Console" charset="0"/>
              </a:rPr>
              <a:t>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ggcgtacacattagataaacgtatgaagtacgttagactcggcgccgccg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acccctattttttgagcagatttagtgacctggaaaaaaaatttgagtacaaaacttttccgaata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latin typeface="Lucida Console" charset="0"/>
              </a:rPr>
              <a:t>AAAA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latin typeface="Lucida Console" charset="0"/>
              </a:rPr>
              <a:t>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latin typeface="Lucida Console" charset="0"/>
              </a:rPr>
              <a:t>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tgagtatccctgggatgactt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tgctctcccgatttttgaatatgtaggatcattcgccagggtccga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gctgagaattggatg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AAAAAAAGGG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tccacgcaatcgcgaaccaacgcggacccaaaggcaagaccgataaaggaga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tcccttttgcggtaatgtgccgggaggctggttacgtagggaagccctaacggacttaat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cttatag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gtcaatcatgttcttgtgaatggattt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AAGGG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gaccgcttggcgcacccaaattcagtgtgggcgagcgcaa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cggttttggcccttgttagaggcccccgt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caattatgagagagctaatctatcgcgtgcgtgttcat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aacttgagtt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AGGG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cc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ctggggcacatacaagaggagtcttccttatcagttaatgctgtatgacactatgta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ttggcccattggctaaaagcccaacttgacaaatggaagatagaatccttgcat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accgaaagggaag</a:t>
            </a:r>
            <a:br>
              <a:rPr lang="en-US" sz="1200" b="1" dirty="0">
                <a:latin typeface="Lucida Console" charset="0"/>
              </a:rPr>
            </a:br>
            <a:br>
              <a:rPr lang="en-US" sz="1200" b="1" dirty="0">
                <a:latin typeface="Lucida Console" charset="0"/>
              </a:rPr>
            </a:b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ctggtgagcaacgacagattcttacgtgcattagctcgcttccggggatctaatagcacgaagctt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ct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AAAAAGG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</a:t>
            </a:r>
            <a:r>
              <a:rPr lang="en-US" sz="1200" b="1" dirty="0">
                <a:solidFill>
                  <a:srgbClr val="FF0000"/>
                </a:solidFill>
                <a:latin typeface="Lucida Console" charset="0"/>
              </a:rPr>
              <a:t>c</a:t>
            </a:r>
            <a:r>
              <a:rPr lang="en-US" sz="1200" b="1" dirty="0">
                <a:solidFill>
                  <a:srgbClr val="000000"/>
                </a:solidFill>
                <a:latin typeface="Lucida Console" charset="0"/>
              </a:rPr>
              <a:t>GG</a:t>
            </a:r>
            <a:r>
              <a:rPr lang="en-US" sz="1200" dirty="0">
                <a:solidFill>
                  <a:srgbClr val="7F7F7F"/>
                </a:solidFill>
                <a:latin typeface="Lucida Console" charset="0"/>
              </a:rPr>
              <a:t>a</a:t>
            </a:r>
            <a:endParaRPr lang="en-US" sz="1200" dirty="0">
              <a:solidFill>
                <a:srgbClr val="7F7F7F"/>
              </a:solidFill>
              <a:latin typeface="_DEFAULT_ASCII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5410200"/>
            <a:ext cx="77724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2000" b="1" dirty="0">
                <a:latin typeface="Calibri"/>
                <a:cs typeface="Calibri"/>
              </a:rPr>
              <a:t>A </a:t>
            </a:r>
            <a:r>
              <a:rPr lang="en-US" sz="2000" b="1" i="1" dirty="0">
                <a:latin typeface="Calibri"/>
                <a:cs typeface="Calibri"/>
              </a:rPr>
              <a:t>(</a:t>
            </a:r>
            <a:r>
              <a:rPr lang="en-US" sz="2000" b="1" i="1" dirty="0" err="1">
                <a:latin typeface="Calibri"/>
                <a:cs typeface="Calibri"/>
              </a:rPr>
              <a:t>k,d</a:t>
            </a:r>
            <a:r>
              <a:rPr lang="en-US" sz="2000" b="1" i="1" dirty="0">
                <a:latin typeface="Calibri"/>
                <a:cs typeface="Calibri"/>
              </a:rPr>
              <a:t>)-motif</a:t>
            </a:r>
            <a:r>
              <a:rPr lang="en-US" sz="2000" i="1" dirty="0">
                <a:latin typeface="Calibri"/>
                <a:cs typeface="Calibri"/>
              </a:rPr>
              <a:t>: </a:t>
            </a:r>
            <a:r>
              <a:rPr lang="en-US" sz="2000" dirty="0">
                <a:latin typeface="Calibri"/>
                <a:cs typeface="Calibri"/>
              </a:rPr>
              <a:t>a </a:t>
            </a:r>
            <a:r>
              <a:rPr lang="en-US" sz="2000" i="1" dirty="0">
                <a:latin typeface="Calibri"/>
                <a:cs typeface="Calibri"/>
              </a:rPr>
              <a:t>k-</a:t>
            </a:r>
            <a:r>
              <a:rPr lang="en-US" sz="2000" dirty="0" err="1">
                <a:latin typeface="Calibri"/>
                <a:cs typeface="Calibri"/>
              </a:rPr>
              <a:t>mer</a:t>
            </a:r>
            <a:r>
              <a:rPr lang="en-US" sz="2000" dirty="0">
                <a:latin typeface="Calibri"/>
                <a:cs typeface="Calibri"/>
              </a:rPr>
              <a:t> that appears in each sequence with at most </a:t>
            </a:r>
            <a:r>
              <a:rPr lang="en-US" sz="2000" i="1" dirty="0">
                <a:latin typeface="Calibri"/>
                <a:cs typeface="Calibri"/>
              </a:rPr>
              <a:t>d</a:t>
            </a:r>
            <a:r>
              <a:rPr lang="en-US" sz="2000" dirty="0">
                <a:latin typeface="Calibri"/>
                <a:cs typeface="Calibri"/>
              </a:rPr>
              <a:t> mismatches.</a:t>
            </a:r>
            <a:r>
              <a:rPr lang="en-US" sz="2000" i="1" dirty="0">
                <a:latin typeface="Calibri"/>
                <a:cs typeface="Calibri"/>
              </a:rPr>
              <a:t> </a:t>
            </a:r>
            <a:r>
              <a:rPr lang="en-US" sz="2000" b="1" dirty="0"/>
              <a:t>AAAAAAGGGGGGG is a (13,4)-motif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E42FD1-B3B0-674E-A2AE-EFD66DBDF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0199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990600" y="914400"/>
            <a:ext cx="6400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c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Motifs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 err="1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t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 err="1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T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lang="en-US" dirty="0" err="1">
                <a:latin typeface="Lucida Console"/>
                <a:ea typeface="Times New Roman" pitchFamily="18" charset="0"/>
                <a:cs typeface="Lucida Console"/>
              </a:rPr>
              <a:t>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381000" y="3733800"/>
            <a:ext cx="6781800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A:  2  2  0  0  0  0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9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1  1  1  3  0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C:  1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6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0  0  0  0  0  4  1  2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4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6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Count(Motifs)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G:  0  0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10 10  9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9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1  0  0  0  0  0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T: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7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2  0  0  1  1  0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5  8  7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3  4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228600" y="3731889"/>
            <a:ext cx="7162800" cy="107721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 A: .2 .2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9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.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 .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3 </a:t>
            </a:r>
            <a:r>
              <a:rPr lang="en-US" dirty="0"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 C: .1 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6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0000FF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0 .4 .1 .2 .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4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6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Profile(Motifs)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G: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1  1 .9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9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.1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FF000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              T: 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7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.2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</a:t>
            </a:r>
            <a:r>
              <a:rPr lang="en-US" dirty="0">
                <a:solidFill>
                  <a:srgbClr val="00B050"/>
                </a:solidFill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0 .1 .1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0 .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5 .8 .7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.3 .4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/>
                <a:ea typeface="Times New Roman" pitchFamily="18" charset="0"/>
                <a:cs typeface="Lucida Console"/>
              </a:rPr>
              <a:t>  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/>
              <a:cs typeface="Lucida Consol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67600" y="3733800"/>
            <a:ext cx="1524000" cy="923330"/>
          </a:xfrm>
          <a:prstGeom prst="rect">
            <a:avLst/>
          </a:prstGeom>
          <a:solidFill>
            <a:srgbClr val="93CDDD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count </a:t>
            </a:r>
          </a:p>
          <a:p>
            <a:pPr algn="ctr"/>
            <a:r>
              <a:rPr lang="en-US" sz="1800" dirty="0"/>
              <a:t>of nucleotide</a:t>
            </a:r>
          </a:p>
          <a:p>
            <a:pPr algn="ctr"/>
            <a:r>
              <a:rPr lang="en-US" sz="1800" i="1" dirty="0" err="1"/>
              <a:t>i</a:t>
            </a:r>
            <a:r>
              <a:rPr lang="en-US" sz="1800" dirty="0"/>
              <a:t> in column </a:t>
            </a:r>
            <a:r>
              <a:rPr lang="en-US" sz="1800" i="1" dirty="0"/>
              <a:t>j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7467600" y="3733800"/>
            <a:ext cx="1524000" cy="923330"/>
          </a:xfrm>
          <a:prstGeom prst="rect">
            <a:avLst/>
          </a:prstGeom>
          <a:solidFill>
            <a:srgbClr val="CCFFCC"/>
          </a:solidFill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i="1" dirty="0"/>
              <a:t> </a:t>
            </a:r>
            <a:r>
              <a:rPr lang="en-US" sz="1800" b="1" dirty="0"/>
              <a:t>frequency </a:t>
            </a:r>
          </a:p>
          <a:p>
            <a:pPr algn="ctr"/>
            <a:r>
              <a:rPr lang="en-US" sz="1800" dirty="0"/>
              <a:t>of nucleotide</a:t>
            </a:r>
          </a:p>
          <a:p>
            <a:pPr algn="ctr"/>
            <a:r>
              <a:rPr lang="en-US" sz="1800" i="1" dirty="0"/>
              <a:t> </a:t>
            </a:r>
            <a:r>
              <a:rPr lang="en-US" sz="1800" i="1" dirty="0" err="1"/>
              <a:t>i</a:t>
            </a:r>
            <a:r>
              <a:rPr lang="en-US" sz="1800" i="1" dirty="0"/>
              <a:t> </a:t>
            </a:r>
            <a:r>
              <a:rPr lang="en-US" sz="1800" dirty="0"/>
              <a:t>in column </a:t>
            </a:r>
            <a:r>
              <a:rPr lang="en-US" sz="1800" i="1" dirty="0"/>
              <a:t>j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953000"/>
            <a:ext cx="1181100" cy="1181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charset="0"/>
                <a:cs typeface="Arial" charset="0"/>
              </a:rPr>
              <a:t> </a:t>
            </a:r>
            <a:r>
              <a:rPr lang="en-US" sz="4000" dirty="0"/>
              <a:t>From Motifs to Profile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5410200"/>
            <a:ext cx="708660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Each column of a profile represents a biased 4-sided 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die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with A, C, G, and T on its sides. Thus, a profile corresponds to </a:t>
            </a:r>
            <a:r>
              <a:rPr lang="en-US" sz="2000" i="1" dirty="0">
                <a:solidFill>
                  <a:srgbClr val="000000"/>
                </a:solidFill>
                <a:latin typeface="Calibri"/>
                <a:cs typeface="Calibri"/>
              </a:rPr>
              <a:t>k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dice.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6324600"/>
            <a:ext cx="8610600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What is the probability that </a:t>
            </a:r>
            <a:r>
              <a:rPr lang="en-US" sz="2000" i="1" dirty="0">
                <a:solidFill>
                  <a:srgbClr val="000000"/>
                </a:solidFill>
                <a:latin typeface="Calibri"/>
                <a:cs typeface="Calibri"/>
              </a:rPr>
              <a:t>k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rolls of such dice generate a given string ?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876800"/>
            <a:ext cx="419100" cy="419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876800"/>
            <a:ext cx="419100" cy="419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4876800"/>
            <a:ext cx="419100" cy="419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876800"/>
            <a:ext cx="419100" cy="419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4876800"/>
            <a:ext cx="419100" cy="419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4876800"/>
            <a:ext cx="419100" cy="419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4876800"/>
            <a:ext cx="419100" cy="4191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876800"/>
            <a:ext cx="419100" cy="419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876800"/>
            <a:ext cx="419100" cy="419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4876800"/>
            <a:ext cx="419100" cy="419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4876800"/>
            <a:ext cx="419100" cy="419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4876800"/>
            <a:ext cx="419100" cy="419100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450592" y="4876800"/>
            <a:ext cx="5029200" cy="42976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T</a:t>
            </a:r>
            <a:r>
              <a:rPr lang="en-US" dirty="0">
                <a:solidFill>
                  <a:srgbClr val="00B05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lang="en-US" dirty="0">
                <a:solidFill>
                  <a:srgbClr val="00B05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  G  G</a:t>
            </a:r>
            <a:r>
              <a:rPr lang="en-US" dirty="0">
                <a:solidFill>
                  <a:srgbClr val="00B05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lang="en-US" dirty="0">
                <a:solidFill>
                  <a:srgbClr val="00B05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</a:t>
            </a:r>
            <a:r>
              <a:rPr lang="en-US" b="1" dirty="0"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 </a:t>
            </a:r>
            <a:r>
              <a:rPr lang="en-US" dirty="0">
                <a:solidFill>
                  <a:srgbClr val="00B05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lang="en-US" dirty="0">
                <a:solidFill>
                  <a:srgbClr val="00B05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  T</a:t>
            </a:r>
            <a:r>
              <a:rPr lang="en-US" dirty="0"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lang="en-US" dirty="0">
                <a:solidFill>
                  <a:srgbClr val="00B05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0E954-1806-EB4E-BEF0-B1A80B6B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nimBg="1"/>
      <p:bldP spid="12" grpId="0" animBg="1"/>
      <p:bldP spid="10" grpId="0" animBg="1"/>
      <p:bldP spid="13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-2286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Scoring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mers</a:t>
            </a:r>
            <a:r>
              <a:rPr lang="en-US" sz="3600" dirty="0"/>
              <a:t> with a </a:t>
            </a:r>
            <a:r>
              <a:rPr lang="en-US" sz="3600" i="1" dirty="0"/>
              <a:t>Profile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500" y="3320556"/>
            <a:ext cx="8001000" cy="9047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eaLnBrk="1" hangingPunct="1">
              <a:spcBef>
                <a:spcPts val="575"/>
              </a:spcBef>
              <a:buNone/>
            </a:pPr>
            <a:r>
              <a:rPr lang="en-US" sz="2400" dirty="0"/>
              <a:t>The probability of the consensus string:</a:t>
            </a:r>
          </a:p>
          <a:p>
            <a:pPr lvl="1">
              <a:spcBef>
                <a:spcPts val="575"/>
              </a:spcBef>
            </a:pPr>
            <a:r>
              <a:rPr lang="en-US" sz="2400" dirty="0" err="1"/>
              <a:t>Pr</a:t>
            </a:r>
            <a:r>
              <a:rPr lang="en-US" sz="2400" dirty="0"/>
              <a:t>(</a:t>
            </a:r>
            <a:r>
              <a:rPr lang="en-US" sz="2400" b="1" dirty="0" err="1">
                <a:solidFill>
                  <a:srgbClr val="FF0000"/>
                </a:solidFill>
                <a:latin typeface="Lucida Console"/>
                <a:cs typeface="Lucida Console"/>
              </a:rPr>
              <a:t>AAA</a:t>
            </a:r>
            <a:r>
              <a:rPr lang="en-US" sz="2400" b="1" dirty="0" err="1">
                <a:solidFill>
                  <a:srgbClr val="0000CC"/>
                </a:solidFill>
                <a:latin typeface="Lucida Console"/>
                <a:cs typeface="Lucida Console"/>
              </a:rPr>
              <a:t>CC</a:t>
            </a:r>
            <a:r>
              <a:rPr lang="en-US" sz="2400" b="1" dirty="0" err="1">
                <a:solidFill>
                  <a:srgbClr val="00B050"/>
                </a:solidFill>
                <a:latin typeface="Lucida Console"/>
                <a:cs typeface="Lucida Console"/>
              </a:rPr>
              <a:t>T</a:t>
            </a:r>
            <a:r>
              <a:rPr lang="en-US" sz="2400" dirty="0" err="1"/>
              <a:t>|</a:t>
            </a:r>
            <a:r>
              <a:rPr lang="en-US" sz="2400" i="1" dirty="0" err="1"/>
              <a:t>Profile</a:t>
            </a:r>
            <a:r>
              <a:rPr lang="en-US" sz="2400" dirty="0"/>
              <a:t>) = ???</a:t>
            </a:r>
            <a:endParaRPr lang="en-US" sz="2400" dirty="0">
              <a:cs typeface="Times New Roman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71500" y="838200"/>
            <a:ext cx="8077200" cy="454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75"/>
              </a:spcBef>
              <a:buFont typeface="Arial" pitchFamily="34" charset="0"/>
              <a:buNone/>
            </a:pPr>
            <a:r>
              <a:rPr lang="en-US" sz="2400" dirty="0">
                <a:ea typeface="Arial" charset="0"/>
              </a:rPr>
              <a:t>Given the following </a:t>
            </a:r>
            <a:r>
              <a:rPr lang="en-US" sz="2400" i="1" dirty="0">
                <a:ea typeface="Arial" charset="0"/>
              </a:rPr>
              <a:t>Profile</a:t>
            </a:r>
            <a:r>
              <a:rPr lang="en-US" sz="2400" dirty="0">
                <a:ea typeface="Arial" charset="0"/>
              </a:rPr>
              <a:t>:</a:t>
            </a:r>
          </a:p>
        </p:txBody>
      </p:sp>
      <p:graphicFrame>
        <p:nvGraphicFramePr>
          <p:cNvPr id="6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179435"/>
              </p:ext>
            </p:extLst>
          </p:nvPr>
        </p:nvGraphicFramePr>
        <p:xfrm>
          <a:off x="952500" y="1495425"/>
          <a:ext cx="5791200" cy="170672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T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G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E50D52-023A-264E-91CF-31B21BE9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61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400" y="3244356"/>
            <a:ext cx="8077200" cy="13478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eaLnBrk="1" hangingPunct="1">
              <a:spcBef>
                <a:spcPts val="575"/>
              </a:spcBef>
              <a:buNone/>
            </a:pPr>
            <a:r>
              <a:rPr lang="en-US" sz="2400" dirty="0"/>
              <a:t>The probability of the consensus string:</a:t>
            </a:r>
          </a:p>
          <a:p>
            <a:pPr lvl="1">
              <a:spcBef>
                <a:spcPts val="575"/>
              </a:spcBef>
            </a:pPr>
            <a:r>
              <a:rPr lang="en-US" sz="2400" dirty="0" err="1"/>
              <a:t>Pr</a:t>
            </a:r>
            <a:r>
              <a:rPr lang="en-US" sz="2400" dirty="0"/>
              <a:t>(</a:t>
            </a:r>
            <a:r>
              <a:rPr lang="en-US" sz="2400" b="1" dirty="0" err="1">
                <a:solidFill>
                  <a:srgbClr val="FF0000"/>
                </a:solidFill>
                <a:latin typeface="Lucida Console"/>
                <a:cs typeface="Lucida Console"/>
              </a:rPr>
              <a:t>AAA</a:t>
            </a:r>
            <a:r>
              <a:rPr lang="en-US" sz="2400" b="1" dirty="0" err="1">
                <a:solidFill>
                  <a:srgbClr val="0000CC"/>
                </a:solidFill>
                <a:latin typeface="Lucida Console"/>
                <a:cs typeface="Lucida Console"/>
              </a:rPr>
              <a:t>CC</a:t>
            </a:r>
            <a:r>
              <a:rPr lang="en-US" sz="2400" b="1" dirty="0" err="1">
                <a:solidFill>
                  <a:srgbClr val="00B050"/>
                </a:solidFill>
                <a:latin typeface="Lucida Console"/>
                <a:cs typeface="Lucida Console"/>
              </a:rPr>
              <a:t>T</a:t>
            </a:r>
            <a:r>
              <a:rPr lang="en-US" sz="2400" dirty="0" err="1"/>
              <a:t>|</a:t>
            </a:r>
            <a:r>
              <a:rPr lang="en-US" sz="2400" i="1" dirty="0" err="1"/>
              <a:t>Profile</a:t>
            </a:r>
            <a:r>
              <a:rPr lang="en-US" sz="2400" dirty="0"/>
              <a:t>) = </a:t>
            </a:r>
          </a:p>
          <a:p>
            <a:pPr lvl="1">
              <a:spcBef>
                <a:spcPts val="575"/>
              </a:spcBef>
            </a:pP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        1/2   </a:t>
            </a:r>
            <a:r>
              <a:rPr lang="en-US" sz="2400" b="1" dirty="0">
                <a:solidFill>
                  <a:srgbClr val="000000"/>
                </a:solidFill>
                <a:cs typeface="Times New Roman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   7/8  </a:t>
            </a:r>
            <a:r>
              <a:rPr lang="en-US" sz="2400" b="1" dirty="0">
                <a:solidFill>
                  <a:srgbClr val="000000"/>
                </a:solidFill>
                <a:cs typeface="Times New Roman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   3/8  </a:t>
            </a:r>
            <a:r>
              <a:rPr lang="en-US" sz="2400" b="1" dirty="0">
                <a:cs typeface="Times New Roman" charset="0"/>
              </a:rPr>
              <a:t>x   </a:t>
            </a:r>
            <a:r>
              <a:rPr lang="en-US" sz="2400" b="1" dirty="0">
                <a:solidFill>
                  <a:srgbClr val="0000CC"/>
                </a:solidFill>
                <a:cs typeface="Times New Roman" charset="0"/>
              </a:rPr>
              <a:t>5/8  </a:t>
            </a:r>
            <a:r>
              <a:rPr lang="en-US" sz="2400" b="1" dirty="0">
                <a:solidFill>
                  <a:srgbClr val="000000"/>
                </a:solidFill>
                <a:cs typeface="Times New Roman" charset="0"/>
              </a:rPr>
              <a:t>x</a:t>
            </a:r>
            <a:r>
              <a:rPr lang="en-US" sz="2400" b="1" dirty="0">
                <a:solidFill>
                  <a:srgbClr val="0000CC"/>
                </a:solidFill>
                <a:cs typeface="Times New Roman" charset="0"/>
              </a:rPr>
              <a:t> 3/8 </a:t>
            </a:r>
            <a:r>
              <a:rPr lang="en-US" sz="2400" b="1" dirty="0">
                <a:cs typeface="Times New Roman" charset="0"/>
              </a:rPr>
              <a:t>x  </a:t>
            </a:r>
            <a:r>
              <a:rPr lang="en-US" sz="2400" b="1" dirty="0">
                <a:solidFill>
                  <a:srgbClr val="00B050"/>
                </a:solidFill>
                <a:cs typeface="Times New Roman" charset="0"/>
              </a:rPr>
              <a:t>7/8</a:t>
            </a:r>
            <a:r>
              <a:rPr lang="en-US" sz="2400" b="1" dirty="0">
                <a:cs typeface="Times New Roman" charset="0"/>
              </a:rPr>
              <a:t> </a:t>
            </a:r>
            <a:r>
              <a:rPr lang="en-US" sz="2400" dirty="0">
                <a:cs typeface="Times New Roman" charset="0"/>
              </a:rPr>
              <a:t>= 0.033646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400" y="762000"/>
            <a:ext cx="8077200" cy="454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75"/>
              </a:spcBef>
              <a:buFont typeface="Arial" pitchFamily="34" charset="0"/>
              <a:buNone/>
            </a:pPr>
            <a:r>
              <a:rPr lang="en-US" sz="2400">
                <a:ea typeface="Arial" charset="0"/>
              </a:rPr>
              <a:t>Given the following </a:t>
            </a:r>
            <a:r>
              <a:rPr lang="en-US" sz="2400" i="1">
                <a:ea typeface="Arial" charset="0"/>
              </a:rPr>
              <a:t>Profile</a:t>
            </a:r>
            <a:r>
              <a:rPr lang="en-US" sz="2400">
                <a:ea typeface="Arial" charset="0"/>
              </a:rPr>
              <a:t>:</a:t>
            </a:r>
            <a:endParaRPr lang="en-US" sz="2400" dirty="0">
              <a:ea typeface="Arial" charset="0"/>
            </a:endParaRPr>
          </a:p>
        </p:txBody>
      </p:sp>
      <p:graphicFrame>
        <p:nvGraphicFramePr>
          <p:cNvPr id="10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106789"/>
              </p:ext>
            </p:extLst>
          </p:nvPr>
        </p:nvGraphicFramePr>
        <p:xfrm>
          <a:off x="914400" y="1419225"/>
          <a:ext cx="5791200" cy="170672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5/8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T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B811"/>
                          </a:solidFill>
                          <a:effectLst/>
                          <a:latin typeface="Arial" charset="0"/>
                          <a:cs typeface="Arial" charset="0"/>
                        </a:rPr>
                        <a:t>7/8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G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-2286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Scoring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mers</a:t>
            </a:r>
            <a:r>
              <a:rPr lang="en-US" sz="3600" dirty="0"/>
              <a:t> with a </a:t>
            </a:r>
            <a:r>
              <a:rPr lang="en-US" sz="3600" i="1" dirty="0"/>
              <a:t>Profile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AACE60-180B-C441-9CF2-5B10EF796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748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3320556"/>
            <a:ext cx="8001000" cy="21602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eaLnBrk="1" hangingPunct="1">
              <a:spcBef>
                <a:spcPts val="575"/>
              </a:spcBef>
              <a:buNone/>
            </a:pPr>
            <a:r>
              <a:rPr lang="en-US" sz="2400" dirty="0"/>
              <a:t>The probability of another string:</a:t>
            </a:r>
          </a:p>
          <a:p>
            <a:pPr lvl="1">
              <a:spcBef>
                <a:spcPts val="575"/>
              </a:spcBef>
            </a:pPr>
            <a:r>
              <a:rPr lang="en-US" sz="2400" dirty="0" err="1">
                <a:solidFill>
                  <a:schemeClr val="bg1">
                    <a:lumMod val="50000"/>
                    <a:alpha val="62000"/>
                  </a:schemeClr>
                </a:solidFill>
              </a:rPr>
              <a:t>Pr</a:t>
            </a:r>
            <a:r>
              <a:rPr lang="en-US" sz="2400" dirty="0">
                <a:solidFill>
                  <a:schemeClr val="bg1">
                    <a:lumMod val="50000"/>
                    <a:alpha val="62000"/>
                  </a:schemeClr>
                </a:solidFill>
              </a:rPr>
              <a:t>(</a:t>
            </a:r>
            <a:r>
              <a:rPr lang="en-US" sz="2400" b="1" dirty="0" err="1">
                <a:solidFill>
                  <a:schemeClr val="bg1">
                    <a:lumMod val="50000"/>
                    <a:alpha val="62000"/>
                  </a:schemeClr>
                </a:solidFill>
                <a:latin typeface="Lucida Console"/>
                <a:cs typeface="Lucida Console"/>
              </a:rPr>
              <a:t>AAACCT</a:t>
            </a:r>
            <a:r>
              <a:rPr lang="en-US" sz="2400" dirty="0" err="1">
                <a:solidFill>
                  <a:schemeClr val="bg1">
                    <a:lumMod val="50000"/>
                    <a:alpha val="62000"/>
                  </a:schemeClr>
                </a:solidFill>
              </a:rPr>
              <a:t>|</a:t>
            </a:r>
            <a:r>
              <a:rPr lang="en-US" sz="2400" i="1" dirty="0" err="1">
                <a:solidFill>
                  <a:schemeClr val="bg1">
                    <a:lumMod val="50000"/>
                    <a:alpha val="62000"/>
                  </a:schemeClr>
                </a:solidFill>
              </a:rPr>
              <a:t>Profile</a:t>
            </a:r>
            <a:r>
              <a:rPr lang="en-US" sz="2400" dirty="0">
                <a:solidFill>
                  <a:schemeClr val="bg1">
                    <a:lumMod val="50000"/>
                    <a:alpha val="62000"/>
                  </a:schemeClr>
                </a:solidFill>
              </a:rPr>
              <a:t>) =                                                                   	  </a:t>
            </a:r>
            <a:r>
              <a:rPr lang="en-US" sz="2400" b="1" dirty="0">
                <a:solidFill>
                  <a:schemeClr val="bg1">
                    <a:lumMod val="50000"/>
                    <a:alpha val="62000"/>
                  </a:schemeClr>
                </a:solidFill>
                <a:cs typeface="Times New Roman" charset="0"/>
              </a:rPr>
              <a:t>1/2   x   7/8  x  3/8   x   5/8 x 3/8  x 7/8 </a:t>
            </a:r>
            <a:r>
              <a:rPr lang="en-US" sz="2400" dirty="0">
                <a:solidFill>
                  <a:schemeClr val="bg1">
                    <a:lumMod val="50000"/>
                    <a:alpha val="62000"/>
                  </a:schemeClr>
                </a:solidFill>
                <a:cs typeface="Times New Roman" charset="0"/>
              </a:rPr>
              <a:t>= 0.033646</a:t>
            </a:r>
          </a:p>
          <a:p>
            <a:pPr lvl="1">
              <a:spcBef>
                <a:spcPts val="575"/>
              </a:spcBef>
            </a:pPr>
            <a:r>
              <a:rPr lang="en-US" sz="2400" dirty="0" err="1">
                <a:cs typeface="Times New Roman" charset="0"/>
              </a:rPr>
              <a:t>Pr</a:t>
            </a:r>
            <a:r>
              <a:rPr lang="en-US" sz="2400" dirty="0">
                <a:cs typeface="Times New Roman" charset="0"/>
              </a:rPr>
              <a:t>(</a:t>
            </a: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A</a:t>
            </a:r>
            <a:r>
              <a:rPr lang="en-US" sz="2400" b="1" dirty="0">
                <a:solidFill>
                  <a:srgbClr val="00B050"/>
                </a:solidFill>
                <a:cs typeface="Times New Roman" charset="0"/>
              </a:rPr>
              <a:t>T</a:t>
            </a: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A</a:t>
            </a:r>
            <a:r>
              <a:rPr lang="en-US" sz="2400" b="1" dirty="0">
                <a:solidFill>
                  <a:srgbClr val="0000CC"/>
                </a:solidFill>
                <a:cs typeface="Times New Roman" charset="0"/>
              </a:rPr>
              <a:t>C</a:t>
            </a: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A</a:t>
            </a:r>
            <a:r>
              <a:rPr lang="en-US" sz="2400" b="1" dirty="0">
                <a:solidFill>
                  <a:srgbClr val="7030A0"/>
                </a:solidFill>
                <a:cs typeface="Times New Roman" charset="0"/>
              </a:rPr>
              <a:t>G</a:t>
            </a:r>
            <a:r>
              <a:rPr lang="en-US" sz="2400" b="1" dirty="0">
                <a:cs typeface="Times New Roman" charset="0"/>
              </a:rPr>
              <a:t> </a:t>
            </a:r>
            <a:r>
              <a:rPr lang="en-US" sz="2400" dirty="0">
                <a:cs typeface="Times New Roman" charset="0"/>
              </a:rPr>
              <a:t>|</a:t>
            </a:r>
            <a:r>
              <a:rPr lang="en-US" sz="2400" i="1" dirty="0">
                <a:cs typeface="Times New Roman" charset="0"/>
              </a:rPr>
              <a:t>Profile</a:t>
            </a:r>
            <a:r>
              <a:rPr lang="en-US" sz="2400" dirty="0">
                <a:cs typeface="Times New Roman" charset="0"/>
              </a:rPr>
              <a:t>) = </a:t>
            </a:r>
          </a:p>
          <a:p>
            <a:pPr lvl="1">
              <a:spcBef>
                <a:spcPts val="575"/>
              </a:spcBef>
            </a:pP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        1/2</a:t>
            </a:r>
            <a:r>
              <a:rPr lang="en-US" sz="2400" b="1" dirty="0">
                <a:cs typeface="Times New Roman" charset="0"/>
              </a:rPr>
              <a:t>    x   </a:t>
            </a:r>
            <a:r>
              <a:rPr lang="en-US" sz="2400" b="1" dirty="0">
                <a:solidFill>
                  <a:srgbClr val="00B050"/>
                </a:solidFill>
                <a:cs typeface="Times New Roman" charset="0"/>
              </a:rPr>
              <a:t>1/8</a:t>
            </a:r>
            <a:r>
              <a:rPr lang="en-US" sz="2400" b="1" dirty="0">
                <a:cs typeface="Times New Roman" charset="0"/>
              </a:rPr>
              <a:t>   x </a:t>
            </a: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3/8</a:t>
            </a:r>
            <a:r>
              <a:rPr lang="en-US" sz="2400" b="1" dirty="0">
                <a:cs typeface="Times New Roman" charset="0"/>
              </a:rPr>
              <a:t>   x   </a:t>
            </a:r>
            <a:r>
              <a:rPr lang="en-US" sz="2400" b="1" dirty="0">
                <a:solidFill>
                  <a:srgbClr val="0000CC"/>
                </a:solidFill>
                <a:cs typeface="Times New Roman" charset="0"/>
              </a:rPr>
              <a:t>5/8 </a:t>
            </a:r>
            <a:r>
              <a:rPr lang="en-US" sz="2400" b="1" dirty="0">
                <a:cs typeface="Times New Roman" charset="0"/>
              </a:rPr>
              <a:t>x </a:t>
            </a: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1/8</a:t>
            </a:r>
            <a:r>
              <a:rPr lang="en-US" sz="2400" b="1" dirty="0">
                <a:cs typeface="Times New Roman" charset="0"/>
              </a:rPr>
              <a:t>  x </a:t>
            </a:r>
            <a:r>
              <a:rPr lang="en-US" sz="2400" b="1" dirty="0">
                <a:solidFill>
                  <a:srgbClr val="7030A0"/>
                </a:solidFill>
                <a:cs typeface="Times New Roman" charset="0"/>
              </a:rPr>
              <a:t>1/8 </a:t>
            </a:r>
            <a:r>
              <a:rPr lang="en-US" sz="2400" b="1" dirty="0">
                <a:solidFill>
                  <a:schemeClr val="tx1"/>
                </a:solidFill>
                <a:cs typeface="Times New Roman" charset="0"/>
              </a:rPr>
              <a:t>= </a:t>
            </a:r>
            <a:r>
              <a:rPr lang="en-US" sz="2400" dirty="0">
                <a:cs typeface="Times New Roman" charset="0"/>
              </a:rPr>
              <a:t>0.001602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9600" y="838200"/>
            <a:ext cx="8077200" cy="454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75"/>
              </a:spcBef>
              <a:buFont typeface="Arial" pitchFamily="34" charset="0"/>
              <a:buNone/>
            </a:pPr>
            <a:r>
              <a:rPr lang="en-US" sz="2400">
                <a:ea typeface="Arial" charset="0"/>
              </a:rPr>
              <a:t>Given the following </a:t>
            </a:r>
            <a:r>
              <a:rPr lang="en-US" sz="2400" i="1">
                <a:ea typeface="Arial" charset="0"/>
              </a:rPr>
              <a:t>Profile</a:t>
            </a:r>
            <a:r>
              <a:rPr lang="en-US" sz="2400">
                <a:ea typeface="Arial" charset="0"/>
              </a:rPr>
              <a:t>:</a:t>
            </a:r>
            <a:endParaRPr lang="en-US" sz="2400" dirty="0">
              <a:ea typeface="Arial" charset="0"/>
            </a:endParaRPr>
          </a:p>
        </p:txBody>
      </p:sp>
      <p:graphicFrame>
        <p:nvGraphicFramePr>
          <p:cNvPr id="9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093048"/>
              </p:ext>
            </p:extLst>
          </p:nvPr>
        </p:nvGraphicFramePr>
        <p:xfrm>
          <a:off x="990600" y="1490505"/>
          <a:ext cx="5791200" cy="170672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7/8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5/8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T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B81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7/8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G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" y="5559425"/>
            <a:ext cx="8001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sz="2000" dirty="0">
                <a:latin typeface="Calibri"/>
                <a:ea typeface="Arial" charset="0"/>
                <a:cs typeface="Calibri"/>
              </a:rPr>
              <a:t>The closer </a:t>
            </a:r>
            <a:r>
              <a:rPr lang="en-US" sz="2000" i="1" dirty="0">
                <a:latin typeface="Calibri"/>
                <a:ea typeface="Arial" charset="0"/>
                <a:cs typeface="Calibri"/>
              </a:rPr>
              <a:t>k</a:t>
            </a:r>
            <a:r>
              <a:rPr lang="en-US" sz="2000" dirty="0">
                <a:latin typeface="Calibri"/>
                <a:ea typeface="Arial" charset="0"/>
                <a:cs typeface="Calibri"/>
              </a:rPr>
              <a:t>-</a:t>
            </a:r>
            <a:r>
              <a:rPr lang="en-US" sz="2000" dirty="0" err="1">
                <a:latin typeface="Calibri"/>
                <a:ea typeface="Arial" charset="0"/>
                <a:cs typeface="Calibri"/>
              </a:rPr>
              <a:t>mer</a:t>
            </a:r>
            <a:r>
              <a:rPr lang="en-US" sz="2000" dirty="0">
                <a:latin typeface="Calibri"/>
                <a:ea typeface="Arial" charset="0"/>
                <a:cs typeface="Calibri"/>
              </a:rPr>
              <a:t> is to the consensus string, the</a:t>
            </a:r>
            <a:r>
              <a:rPr lang="en-US" sz="2000" i="1" dirty="0">
                <a:latin typeface="Calibri"/>
                <a:ea typeface="Arial" charset="0"/>
                <a:cs typeface="Calibri"/>
              </a:rPr>
              <a:t> </a:t>
            </a:r>
            <a:r>
              <a:rPr lang="en-US" sz="2000" dirty="0">
                <a:latin typeface="Calibri"/>
                <a:ea typeface="Arial" charset="0"/>
                <a:cs typeface="Calibri"/>
              </a:rPr>
              <a:t>larger </a:t>
            </a:r>
            <a:r>
              <a:rPr lang="en-US" sz="2000" dirty="0" err="1">
                <a:latin typeface="Calibri"/>
                <a:ea typeface="Arial" charset="0"/>
                <a:cs typeface="Calibri"/>
              </a:rPr>
              <a:t>Pr</a:t>
            </a:r>
            <a:r>
              <a:rPr lang="en-US" sz="2000" dirty="0">
                <a:latin typeface="Calibri"/>
                <a:ea typeface="Arial" charset="0"/>
                <a:cs typeface="Calibri"/>
              </a:rPr>
              <a:t>(</a:t>
            </a:r>
            <a:r>
              <a:rPr lang="en-US" sz="2000" i="1" dirty="0">
                <a:latin typeface="Calibri"/>
                <a:ea typeface="Arial" charset="0"/>
                <a:cs typeface="Calibri"/>
              </a:rPr>
              <a:t>k-</a:t>
            </a:r>
            <a:r>
              <a:rPr lang="en-US" sz="2000" dirty="0" err="1">
                <a:latin typeface="Calibri"/>
                <a:ea typeface="Arial" charset="0"/>
                <a:cs typeface="Calibri"/>
              </a:rPr>
              <a:t>mer</a:t>
            </a:r>
            <a:r>
              <a:rPr lang="en-US" sz="2000" dirty="0">
                <a:latin typeface="Calibri"/>
                <a:ea typeface="Arial" charset="0"/>
                <a:cs typeface="Calibri"/>
              </a:rPr>
              <a:t>| </a:t>
            </a:r>
            <a:r>
              <a:rPr lang="en-US" sz="2000" i="1" dirty="0">
                <a:latin typeface="Calibri"/>
                <a:ea typeface="Arial" charset="0"/>
                <a:cs typeface="Calibri"/>
              </a:rPr>
              <a:t>Profile</a:t>
            </a:r>
            <a:r>
              <a:rPr lang="en-US" sz="2000" dirty="0">
                <a:latin typeface="Calibri"/>
                <a:ea typeface="Arial" charset="0"/>
                <a:cs typeface="Calibri"/>
              </a:rPr>
              <a:t>) is.</a:t>
            </a:r>
          </a:p>
          <a:p>
            <a:pPr marL="0" indent="0" eaLnBrk="1" hangingPunct="1">
              <a:buFontTx/>
              <a:buNone/>
            </a:pPr>
            <a:endParaRPr lang="en-US" sz="2000" dirty="0">
              <a:latin typeface="Calibri"/>
              <a:ea typeface="Arial" charset="0"/>
              <a:cs typeface="Calibri"/>
            </a:endParaRPr>
          </a:p>
          <a:p>
            <a:pPr eaLnBrk="1" hangingPunct="1"/>
            <a:endParaRPr lang="en-US" sz="2000" dirty="0">
              <a:latin typeface="Calibri"/>
              <a:ea typeface="Arial" charset="0"/>
              <a:cs typeface="Calibri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-2286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Scoring </a:t>
            </a:r>
            <a:r>
              <a:rPr lang="en-US" sz="3600" i="1" dirty="0"/>
              <a:t>k</a:t>
            </a:r>
            <a:r>
              <a:rPr lang="en-US" sz="3600" dirty="0"/>
              <a:t>-</a:t>
            </a:r>
            <a:r>
              <a:rPr lang="en-US" sz="3600" dirty="0" err="1"/>
              <a:t>mers</a:t>
            </a:r>
            <a:r>
              <a:rPr lang="en-US" sz="3600" dirty="0"/>
              <a:t> with a </a:t>
            </a:r>
            <a:r>
              <a:rPr lang="en-US" sz="3600" i="1" dirty="0"/>
              <a:t>Profile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91C0CA-BB76-4249-959D-7B0F12F0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5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sz="3100" dirty="0"/>
              <a:t>What is the </a:t>
            </a:r>
            <a:r>
              <a:rPr lang="en-US" sz="3100" i="1" dirty="0"/>
              <a:t>Profile</a:t>
            </a:r>
            <a:r>
              <a:rPr lang="en-US" sz="3100" dirty="0"/>
              <a:t>-most probable 6-mer in </a:t>
            </a:r>
            <a:r>
              <a:rPr lang="en-US" sz="3100" dirty="0">
                <a:solidFill>
                  <a:srgbClr val="000000"/>
                </a:solidFill>
                <a:latin typeface="Lucida Console" charset="0"/>
                <a:cs typeface="Arial" charset="0"/>
              </a:rPr>
              <a:t>CTATAAACCTTACAT?</a:t>
            </a:r>
            <a:br>
              <a:rPr lang="en-US" sz="3100" dirty="0">
                <a:solidFill>
                  <a:schemeClr val="bg1">
                    <a:lumMod val="50000"/>
                  </a:schemeClr>
                </a:solidFill>
                <a:latin typeface="Lucida Console" charset="0"/>
                <a:cs typeface="Arial" charset="0"/>
              </a:rPr>
            </a:br>
            <a:r>
              <a:rPr lang="en-US" sz="3600" dirty="0"/>
              <a:t> </a:t>
            </a:r>
          </a:p>
        </p:txBody>
      </p:sp>
      <p:graphicFrame>
        <p:nvGraphicFramePr>
          <p:cNvPr id="95311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014606"/>
              </p:ext>
            </p:extLst>
          </p:nvPr>
        </p:nvGraphicFramePr>
        <p:xfrm>
          <a:off x="1066800" y="2895600"/>
          <a:ext cx="6934200" cy="3842742"/>
        </p:xfrm>
        <a:graphic>
          <a:graphicData uri="http://schemas.openxmlformats.org/drawingml/2006/table">
            <a:tbl>
              <a:tblPr/>
              <a:tblGrid>
                <a:gridCol w="2443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6-mer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Prob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6-mer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|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Profile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ACCTTACAT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 x 1/8 x 3/8 x 0 x 1/8 x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AAA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CCTTACAT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 x 7/8 x 0 x 0 x 1/8 x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AAA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CTTACAT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 x 1/8 x 3/8 x 0 x 1/8 x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CTA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AAA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CC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TTACAT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 x 7/8 x 3/8 x 0 x 3/8 x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CTAT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AAA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CC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TACAT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 x 7/8 x 3/8 x 5/8 x 3/8 x 7/8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.0336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CTATA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ACAT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 x 7/8 x 1/2 x 5/8 x 1/4 x 7/8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.0299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CTATAA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CTT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 x 0 x 1/2 x 0 1/4 x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CTATAAA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 x 0 x 0 x 0 x 0 x 1/8 x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CTATAAAC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 x 1/8 x 0 x 0 x 3/8 x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CTATAAACC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Lucida Console" charset="0"/>
                          <a:cs typeface="Arial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 x 1/8 x 3/8 x 5/8 x 1/8 x 7/8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.0004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805976"/>
              </p:ext>
            </p:extLst>
          </p:nvPr>
        </p:nvGraphicFramePr>
        <p:xfrm>
          <a:off x="152401" y="1341119"/>
          <a:ext cx="3886199" cy="1340960"/>
        </p:xfrm>
        <a:graphic>
          <a:graphicData uri="http://schemas.openxmlformats.org/drawingml/2006/table">
            <a:tbl>
              <a:tblPr/>
              <a:tblGrid>
                <a:gridCol w="40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3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2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13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36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5/8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T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G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1/4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1/8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Content Placeholder 6"/>
          <p:cNvSpPr txBox="1">
            <a:spLocks/>
          </p:cNvSpPr>
          <p:nvPr/>
        </p:nvSpPr>
        <p:spPr>
          <a:xfrm>
            <a:off x="4191000" y="990600"/>
            <a:ext cx="4876800" cy="1828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500" b="1" i="1" dirty="0">
                <a:cs typeface="Times New Roman" charset="0"/>
              </a:rPr>
              <a:t>Profile</a:t>
            </a:r>
            <a:r>
              <a:rPr lang="en-US" sz="3500" b="1" dirty="0">
                <a:cs typeface="Times New Roman" charset="0"/>
              </a:rPr>
              <a:t>-most probable </a:t>
            </a:r>
            <a:r>
              <a:rPr lang="en-US" sz="3500" b="1" i="1" dirty="0">
                <a:cs typeface="Times New Roman" charset="0"/>
              </a:rPr>
              <a:t>k</a:t>
            </a:r>
            <a:r>
              <a:rPr lang="en-US" sz="3500" b="1" dirty="0">
                <a:cs typeface="Times New Roman" charset="0"/>
              </a:rPr>
              <a:t>-</a:t>
            </a:r>
            <a:r>
              <a:rPr lang="en-US" sz="3500" b="1" dirty="0" err="1">
                <a:cs typeface="Times New Roman" charset="0"/>
              </a:rPr>
              <a:t>mer</a:t>
            </a:r>
            <a:r>
              <a:rPr lang="en-US" sz="3500" b="1" dirty="0">
                <a:cs typeface="Times New Roman" charset="0"/>
              </a:rPr>
              <a:t> in a sequence</a:t>
            </a:r>
            <a:r>
              <a:rPr lang="en-US" sz="3500" dirty="0">
                <a:cs typeface="Times New Roman" charset="0"/>
              </a:rPr>
              <a:t>: the </a:t>
            </a:r>
            <a:r>
              <a:rPr lang="en-US" sz="3500" i="1" dirty="0">
                <a:cs typeface="Times New Roman" charset="0"/>
              </a:rPr>
              <a:t>k</a:t>
            </a:r>
            <a:r>
              <a:rPr lang="en-US" sz="3500" dirty="0">
                <a:cs typeface="Times New Roman" charset="0"/>
              </a:rPr>
              <a:t>-</a:t>
            </a:r>
            <a:r>
              <a:rPr lang="en-US" sz="3500" dirty="0" err="1">
                <a:cs typeface="Times New Roman" charset="0"/>
              </a:rPr>
              <a:t>mer</a:t>
            </a:r>
            <a:r>
              <a:rPr lang="en-US" sz="3500" dirty="0">
                <a:cs typeface="Times New Roman" charset="0"/>
              </a:rPr>
              <a:t> with the highest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3500" dirty="0">
                <a:cs typeface="Times New Roman" charset="0"/>
              </a:rPr>
              <a:t>             </a:t>
            </a:r>
            <a:r>
              <a:rPr lang="en-US" sz="3500" dirty="0" err="1">
                <a:cs typeface="Times New Roman" charset="0"/>
              </a:rPr>
              <a:t>Pr</a:t>
            </a:r>
            <a:r>
              <a:rPr lang="en-US" sz="3500" dirty="0">
                <a:cs typeface="Times New Roman" charset="0"/>
              </a:rPr>
              <a:t>(</a:t>
            </a:r>
            <a:r>
              <a:rPr lang="en-US" sz="3500" i="1" dirty="0">
                <a:cs typeface="Times New Roman" charset="0"/>
              </a:rPr>
              <a:t>k-</a:t>
            </a:r>
            <a:r>
              <a:rPr lang="en-US" sz="3500" i="1" dirty="0" err="1">
                <a:cs typeface="Times New Roman" charset="0"/>
              </a:rPr>
              <a:t>mer</a:t>
            </a:r>
            <a:r>
              <a:rPr lang="en-US" sz="3500" i="1" dirty="0">
                <a:cs typeface="Times New Roman" charset="0"/>
              </a:rPr>
              <a:t> </a:t>
            </a:r>
            <a:r>
              <a:rPr lang="en-US" sz="3500" dirty="0">
                <a:cs typeface="Times New Roman" charset="0"/>
              </a:rPr>
              <a:t>| </a:t>
            </a:r>
            <a:r>
              <a:rPr lang="en-US" sz="3500" i="1" dirty="0">
                <a:cs typeface="Times New Roman" charset="0"/>
              </a:rPr>
              <a:t>Profile</a:t>
            </a:r>
            <a:r>
              <a:rPr lang="en-US" sz="3500" dirty="0">
                <a:cs typeface="Times New Roman" charset="0"/>
              </a:rPr>
              <a:t>)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3500" i="1" dirty="0">
                <a:cs typeface="Times New Roman" charset="0"/>
              </a:rPr>
              <a:t> </a:t>
            </a:r>
            <a:r>
              <a:rPr lang="en-US" sz="3500" dirty="0">
                <a:cs typeface="Times New Roman" charset="0"/>
              </a:rPr>
              <a:t>among all </a:t>
            </a:r>
            <a:r>
              <a:rPr lang="en-US" sz="3500" i="1" dirty="0">
                <a:cs typeface="Times New Roman" charset="0"/>
              </a:rPr>
              <a:t>k</a:t>
            </a:r>
            <a:r>
              <a:rPr lang="en-US" sz="3500" dirty="0">
                <a:cs typeface="Times New Roman" charset="0"/>
              </a:rPr>
              <a:t>-</a:t>
            </a:r>
            <a:r>
              <a:rPr lang="en-US" sz="3500" dirty="0" err="1">
                <a:cs typeface="Times New Roman" charset="0"/>
              </a:rPr>
              <a:t>mers</a:t>
            </a:r>
            <a:r>
              <a:rPr lang="en-US" sz="3500" dirty="0">
                <a:cs typeface="Times New Roman" charset="0"/>
              </a:rPr>
              <a:t> in this sequence.</a:t>
            </a:r>
          </a:p>
          <a:p>
            <a:pPr marL="0" indent="0">
              <a:buFontTx/>
              <a:buNone/>
              <a:defRPr/>
            </a:pPr>
            <a:endParaRPr lang="en-US" sz="2600" dirty="0">
              <a:cs typeface="Times New Roman" charset="0"/>
            </a:endParaRPr>
          </a:p>
          <a:p>
            <a:pPr>
              <a:defRPr/>
            </a:pPr>
            <a:endParaRPr lang="en-US" sz="2400" dirty="0">
              <a:cs typeface="Times New Roman" charset="0"/>
            </a:endParaRPr>
          </a:p>
          <a:p>
            <a:pPr>
              <a:defRPr/>
            </a:pPr>
            <a:endParaRPr lang="en-US" sz="2400" dirty="0">
              <a:cs typeface="Times New Roman" charset="0"/>
            </a:endParaRPr>
          </a:p>
          <a:p>
            <a:pPr>
              <a:defRPr/>
            </a:pPr>
            <a:endParaRPr lang="en-US" sz="2400" dirty="0">
              <a:cs typeface="Times New Roman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305E4F-EDA3-0443-8402-76DF9A30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79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86A13-B60E-A851-B7E8-830394E6D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2CCD5E16-CDBC-4170-D9F1-83C46BAEC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-1333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/>
              <a:t>GreedyMotifSearch</a:t>
            </a:r>
            <a:endParaRPr lang="en-US" sz="36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457F77-BBCE-5B8E-C349-ED42CEA5E9BD}"/>
              </a:ext>
            </a:extLst>
          </p:cNvPr>
          <p:cNvSpPr txBox="1">
            <a:spLocks noChangeArrowheads="1"/>
          </p:cNvSpPr>
          <p:nvPr/>
        </p:nvSpPr>
        <p:spPr>
          <a:xfrm>
            <a:off x="400050" y="1143000"/>
            <a:ext cx="8458200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75"/>
              </a:spcBef>
              <a:buNone/>
            </a:pPr>
            <a:r>
              <a:rPr lang="en-US" sz="2000" dirty="0">
                <a:ea typeface="Arial" charset="0"/>
              </a:rPr>
              <a:t>Given a set of </a:t>
            </a:r>
            <a:r>
              <a:rPr lang="en-US" sz="2000" i="1" dirty="0">
                <a:solidFill>
                  <a:schemeClr val="tx1"/>
                </a:solidFill>
                <a:ea typeface="Arial" charset="0"/>
              </a:rPr>
              <a:t>k</a:t>
            </a:r>
            <a:r>
              <a:rPr lang="en-US" sz="2000" dirty="0">
                <a:solidFill>
                  <a:schemeClr val="tx1"/>
                </a:solidFill>
                <a:ea typeface="Arial" charset="0"/>
              </a:rPr>
              <a:t>-</a:t>
            </a:r>
            <a:r>
              <a:rPr lang="en-US" sz="2000" dirty="0" err="1">
                <a:solidFill>
                  <a:schemeClr val="tx1"/>
                </a:solidFill>
                <a:ea typeface="Arial" charset="0"/>
              </a:rPr>
              <a:t>mers</a:t>
            </a:r>
            <a:r>
              <a:rPr lang="en-US" sz="2000" dirty="0">
                <a:solidFill>
                  <a:schemeClr val="tx1"/>
                </a:solidFill>
                <a:ea typeface="Arial" charset="0"/>
              </a:rPr>
              <a:t> </a:t>
            </a:r>
            <a:r>
              <a:rPr lang="en-US" sz="2000" i="1" dirty="0">
                <a:solidFill>
                  <a:srgbClr val="0000FF"/>
                </a:solidFill>
              </a:rPr>
              <a:t>Motif</a:t>
            </a:r>
            <a:r>
              <a:rPr lang="en-US" sz="2000" i="1" baseline="-25000" dirty="0">
                <a:solidFill>
                  <a:srgbClr val="0000FF"/>
                </a:solidFill>
              </a:rPr>
              <a:t>1</a:t>
            </a:r>
            <a:r>
              <a:rPr lang="en-US" sz="2000" i="1" dirty="0">
                <a:solidFill>
                  <a:srgbClr val="0000FF"/>
                </a:solidFill>
              </a:rPr>
              <a:t>, … , Motif</a:t>
            </a:r>
            <a:r>
              <a:rPr lang="en-US" sz="2000" i="1" baseline="-25000" dirty="0">
                <a:solidFill>
                  <a:srgbClr val="0000FF"/>
                </a:solidFill>
              </a:rPr>
              <a:t>i-1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ea typeface="Arial" charset="0"/>
              </a:rPr>
              <a:t>in the first </a:t>
            </a:r>
            <a:r>
              <a:rPr lang="en-US" sz="2000" i="1" dirty="0">
                <a:solidFill>
                  <a:srgbClr val="0000FF"/>
                </a:solidFill>
                <a:ea typeface="Arial" charset="0"/>
              </a:rPr>
              <a:t>i-1 </a:t>
            </a:r>
            <a:r>
              <a:rPr lang="en-US" sz="2000" dirty="0">
                <a:ea typeface="Arial" charset="0"/>
              </a:rPr>
              <a:t>sequences in </a:t>
            </a:r>
            <a:r>
              <a:rPr lang="en-US" sz="2000" i="1" dirty="0" err="1">
                <a:solidFill>
                  <a:srgbClr val="00B050"/>
                </a:solidFill>
                <a:ea typeface="Arial" charset="0"/>
              </a:rPr>
              <a:t>Dna</a:t>
            </a:r>
            <a:r>
              <a:rPr lang="en-US" sz="2000" dirty="0">
                <a:ea typeface="Arial" charset="0"/>
              </a:rPr>
              <a:t>:</a:t>
            </a:r>
          </a:p>
          <a:p>
            <a:pPr>
              <a:spcBef>
                <a:spcPts val="575"/>
              </a:spcBef>
            </a:pPr>
            <a:r>
              <a:rPr lang="en-US" sz="2000" dirty="0">
                <a:ea typeface="Arial" charset="0"/>
              </a:rPr>
              <a:t>form </a:t>
            </a:r>
            <a:r>
              <a:rPr lang="en-US" sz="2000" i="1" dirty="0">
                <a:ea typeface="Arial" charset="0"/>
              </a:rPr>
              <a:t>Profile</a:t>
            </a:r>
            <a:r>
              <a:rPr lang="en-US" sz="2000" dirty="0">
                <a:ea typeface="Arial" charset="0"/>
              </a:rPr>
              <a:t> from them</a:t>
            </a:r>
          </a:p>
          <a:p>
            <a:pPr>
              <a:spcBef>
                <a:spcPts val="575"/>
              </a:spcBef>
            </a:pPr>
            <a:r>
              <a:rPr lang="en-US" sz="2000" dirty="0">
                <a:solidFill>
                  <a:schemeClr val="tx1"/>
                </a:solidFill>
              </a:rPr>
              <a:t>form</a:t>
            </a:r>
            <a:r>
              <a:rPr lang="en-US" sz="2000" i="1" dirty="0">
                <a:solidFill>
                  <a:srgbClr val="0000FF"/>
                </a:solidFill>
              </a:rPr>
              <a:t> Motif</a:t>
            </a:r>
            <a:r>
              <a:rPr lang="en-US" sz="2000" i="1" baseline="-25000" dirty="0">
                <a:solidFill>
                  <a:srgbClr val="0000FF"/>
                </a:solidFill>
              </a:rPr>
              <a:t>1</a:t>
            </a:r>
            <a:r>
              <a:rPr lang="en-US" sz="2000" i="1" dirty="0">
                <a:solidFill>
                  <a:srgbClr val="0000FF"/>
                </a:solidFill>
              </a:rPr>
              <a:t>, … Motif</a:t>
            </a:r>
            <a:r>
              <a:rPr lang="en-US" sz="2000" i="1" baseline="-25000" dirty="0">
                <a:solidFill>
                  <a:srgbClr val="0000FF"/>
                </a:solidFill>
              </a:rPr>
              <a:t>i-1</a:t>
            </a:r>
            <a:r>
              <a:rPr lang="en-US" sz="2000" dirty="0"/>
              <a:t>, </a:t>
            </a:r>
            <a:r>
              <a:rPr lang="en-US" sz="2000" i="1" dirty="0" err="1">
                <a:solidFill>
                  <a:srgbClr val="FF0000"/>
                </a:solidFill>
              </a:rPr>
              <a:t>Motif</a:t>
            </a:r>
            <a:r>
              <a:rPr lang="en-US" sz="2000" i="1" baseline="-25000" dirty="0" err="1">
                <a:solidFill>
                  <a:srgbClr val="FF0000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 by </a:t>
            </a:r>
            <a:r>
              <a:rPr lang="en-US" sz="2000" dirty="0">
                <a:ea typeface="Arial" charset="0"/>
              </a:rPr>
              <a:t>adding the </a:t>
            </a:r>
            <a:r>
              <a:rPr lang="en-US" sz="2000" i="1" dirty="0">
                <a:ea typeface="Arial" charset="0"/>
              </a:rPr>
              <a:t>Profile</a:t>
            </a:r>
            <a:r>
              <a:rPr lang="en-US" sz="2000" dirty="0">
                <a:ea typeface="Arial" charset="0"/>
              </a:rPr>
              <a:t>-most probable </a:t>
            </a:r>
            <a:r>
              <a:rPr lang="en-US" sz="2000" i="1" dirty="0">
                <a:ea typeface="Arial" charset="0"/>
              </a:rPr>
              <a:t>k</a:t>
            </a:r>
            <a:r>
              <a:rPr lang="en-US" sz="2000" dirty="0">
                <a:ea typeface="Arial" charset="0"/>
              </a:rPr>
              <a:t>-</a:t>
            </a:r>
            <a:r>
              <a:rPr lang="en-US" sz="2000" dirty="0" err="1">
                <a:ea typeface="Arial" charset="0"/>
              </a:rPr>
              <a:t>mer</a:t>
            </a:r>
            <a:r>
              <a:rPr lang="en-US" sz="2000" dirty="0">
                <a:ea typeface="Arial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Motif</a:t>
            </a:r>
            <a:r>
              <a:rPr lang="en-US" sz="2000" i="1" baseline="-25000" dirty="0" err="1">
                <a:solidFill>
                  <a:srgbClr val="FF0000"/>
                </a:solidFill>
              </a:rPr>
              <a:t>i</a:t>
            </a:r>
            <a:r>
              <a:rPr lang="en-US" sz="2000" dirty="0"/>
              <a:t> </a:t>
            </a:r>
            <a:r>
              <a:rPr lang="en-US" sz="2000" dirty="0">
                <a:ea typeface="Arial" charset="0"/>
              </a:rPr>
              <a:t>in the  </a:t>
            </a:r>
            <a:r>
              <a:rPr lang="en-US" sz="2000" i="1" dirty="0" err="1">
                <a:solidFill>
                  <a:srgbClr val="FF0000"/>
                </a:solidFill>
                <a:ea typeface="Arial" charset="0"/>
              </a:rPr>
              <a:t>i</a:t>
            </a:r>
            <a:r>
              <a:rPr lang="en-US" sz="2000" dirty="0" err="1">
                <a:solidFill>
                  <a:srgbClr val="FF0000"/>
                </a:solidFill>
                <a:ea typeface="Arial" charset="0"/>
              </a:rPr>
              <a:t>-</a:t>
            </a:r>
            <a:r>
              <a:rPr lang="en-US" sz="2000" dirty="0" err="1">
                <a:ea typeface="Arial" charset="0"/>
              </a:rPr>
              <a:t>th</a:t>
            </a:r>
            <a:r>
              <a:rPr lang="en-US" sz="2000" dirty="0">
                <a:ea typeface="Arial" charset="0"/>
              </a:rPr>
              <a:t> sequence to the growing set of </a:t>
            </a:r>
            <a:r>
              <a:rPr lang="en-US" sz="2000" i="1" dirty="0">
                <a:ea typeface="Arial" charset="0"/>
              </a:rPr>
              <a:t>k</a:t>
            </a:r>
            <a:r>
              <a:rPr lang="en-US" sz="2000" dirty="0">
                <a:ea typeface="Arial" charset="0"/>
              </a:rPr>
              <a:t>-</a:t>
            </a:r>
            <a:r>
              <a:rPr lang="en-US" sz="2000" dirty="0" err="1">
                <a:ea typeface="Arial" charset="0"/>
              </a:rPr>
              <a:t>mers</a:t>
            </a:r>
            <a:r>
              <a:rPr lang="en-US" sz="2000" dirty="0">
                <a:ea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	  	                                              </a:t>
            </a:r>
            <a:endParaRPr lang="en-US" sz="2800" b="1" dirty="0">
              <a:solidFill>
                <a:schemeClr val="tx1"/>
              </a:solidFill>
              <a:ea typeface="Arial" charset="0"/>
            </a:endParaRPr>
          </a:p>
          <a:p>
            <a:pPr marL="0" indent="0">
              <a:spcBef>
                <a:spcPts val="575"/>
              </a:spcBef>
              <a:buNone/>
            </a:pPr>
            <a:endParaRPr lang="en-US" sz="2000" dirty="0">
              <a:ea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1D306F-9418-E754-423D-2EB7A1B2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3433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1333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/>
              <a:t>GreedyMotifSearch</a:t>
            </a:r>
            <a:endParaRPr lang="en-US" sz="36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6BF717-279E-0247-9B10-D2410A7E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AC2C7-BADA-5D39-E64C-3C39370D1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46" y="1676400"/>
            <a:ext cx="856445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740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1E996-EC17-9D98-7C52-241C0DD75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5FE0884D-FB26-F6DE-4B2A-6D086EF45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-1333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/>
              <a:t>GreedyMotifSearch</a:t>
            </a:r>
            <a:endParaRPr lang="en-US" sz="36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71A57A-87D3-3910-78A7-0F35BED64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CF619-A23A-424A-1424-93DEF0519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009650"/>
            <a:ext cx="2057400" cy="207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127B95-D928-5A2C-B10D-E653DB0C9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0" y="3733800"/>
            <a:ext cx="1587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42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594BA-5A34-45CC-17DB-DEA60945D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99B19F-215A-62F4-7027-A975CACF4FCA}"/>
              </a:ext>
            </a:extLst>
          </p:cNvPr>
          <p:cNvSpPr txBox="1"/>
          <p:nvPr/>
        </p:nvSpPr>
        <p:spPr>
          <a:xfrm>
            <a:off x="304800" y="1703457"/>
            <a:ext cx="86106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Randomized algorithms do not like zeroes and introduce </a:t>
            </a:r>
            <a:r>
              <a:rPr lang="en-US" sz="2000" b="1" dirty="0" err="1">
                <a:latin typeface="+mn-lt"/>
              </a:rPr>
              <a:t>pseudocounts</a:t>
            </a:r>
            <a:r>
              <a:rPr lang="en-US" sz="2000" dirty="0">
                <a:latin typeface="+mn-lt"/>
              </a:rPr>
              <a:t> that inflate the probabilities of rare events and eliminate empirical zero-frequencies.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7A5BBA-E5AC-B64B-09B7-BE27AB5BBF4C}"/>
              </a:ext>
            </a:extLst>
          </p:cNvPr>
          <p:cNvSpPr/>
          <p:nvPr/>
        </p:nvSpPr>
        <p:spPr>
          <a:xfrm>
            <a:off x="304800" y="789057"/>
            <a:ext cx="86106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In small datasets, there is always a chance that a possible event does not occur (e.g., </a:t>
            </a:r>
            <a:r>
              <a:rPr lang="en-US" sz="2000" dirty="0">
                <a:solidFill>
                  <a:srgbClr val="FF0000"/>
                </a:solidFill>
              </a:rPr>
              <a:t>zeroes</a:t>
            </a:r>
            <a:r>
              <a:rPr lang="en-US" sz="2000" dirty="0"/>
              <a:t> in </a:t>
            </a:r>
            <a:r>
              <a:rPr lang="en-US" sz="2000" i="1" dirty="0"/>
              <a:t>Count</a:t>
            </a:r>
            <a:r>
              <a:rPr lang="en-US" sz="2000" dirty="0"/>
              <a:t> matrix).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255545-3A5F-12BE-BD5F-3384B4CB4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Laplace’s Rule of Succession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C9844-F7B7-99A3-20D2-7307CB294AB3}"/>
              </a:ext>
            </a:extLst>
          </p:cNvPr>
          <p:cNvSpPr txBox="1"/>
          <p:nvPr/>
        </p:nvSpPr>
        <p:spPr>
          <a:xfrm>
            <a:off x="304800" y="5007114"/>
            <a:ext cx="86106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If we repeat an experiment that can result in a success or failure </a:t>
            </a:r>
            <a:r>
              <a:rPr lang="en-US" sz="2000" b="1" i="1" dirty="0">
                <a:solidFill>
                  <a:srgbClr val="0000FF"/>
                </a:solidFill>
                <a:latin typeface="+mn-lt"/>
              </a:rPr>
              <a:t>n</a:t>
            </a:r>
            <a:r>
              <a:rPr lang="en-US" sz="2000" dirty="0">
                <a:latin typeface="+mn-lt"/>
              </a:rPr>
              <a:t> times and get </a:t>
            </a:r>
            <a:r>
              <a:rPr lang="en-US" sz="2000" b="1" i="1" dirty="0">
                <a:solidFill>
                  <a:srgbClr val="1EB811"/>
                </a:solidFill>
                <a:latin typeface="+mn-lt"/>
              </a:rPr>
              <a:t>s</a:t>
            </a:r>
            <a:r>
              <a:rPr lang="en-US" sz="2000" b="1" dirty="0">
                <a:solidFill>
                  <a:srgbClr val="1EB811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successes, what is the probability that the next repetition will be a success?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DE089-E5E1-9AAA-9A1A-68B3119CE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590800"/>
            <a:ext cx="1874520" cy="23431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6A7433-AC17-1897-C63E-62775977662D}"/>
              </a:ext>
            </a:extLst>
          </p:cNvPr>
          <p:cNvSpPr/>
          <p:nvPr/>
        </p:nvSpPr>
        <p:spPr>
          <a:xfrm>
            <a:off x="314325" y="2590800"/>
            <a:ext cx="54102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Laplace calculated the probability that the sun will not rise tomorrow, given that it has risen every day for the past 5000 years (1 in 1826251)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8FAAE0-C9E1-51CA-FE61-6BC8CDE138BA}"/>
              </a:ext>
            </a:extLst>
          </p:cNvPr>
          <p:cNvSpPr/>
          <p:nvPr/>
        </p:nvSpPr>
        <p:spPr>
          <a:xfrm>
            <a:off x="304800" y="4087743"/>
            <a:ext cx="54102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His estimate </a:t>
            </a:r>
            <a:r>
              <a:rPr lang="en-US" sz="2000" dirty="0"/>
              <a:t>was ridiculed because his opponents failed to understand its importance.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B36B3A-995A-2D9A-D3A4-7417DD43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2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4EF30-53FB-FD63-137F-B3EB4C1D1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92806-25EE-69DA-39E5-8FCA410B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Pseudocounts</a:t>
            </a:r>
            <a:r>
              <a:rPr lang="en-US" sz="36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FA84B4-F581-03E2-3317-C31DDC148DE1}"/>
              </a:ext>
            </a:extLst>
          </p:cNvPr>
          <p:cNvSpPr txBox="1"/>
          <p:nvPr/>
        </p:nvSpPr>
        <p:spPr>
          <a:xfrm>
            <a:off x="381000" y="762000"/>
            <a:ext cx="723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If </a:t>
            </a:r>
            <a:r>
              <a:rPr lang="en-US" sz="2400" i="1" dirty="0">
                <a:latin typeface="+mn-lt"/>
              </a:rPr>
              <a:t>X</a:t>
            </a:r>
            <a:r>
              <a:rPr lang="en-US" sz="2400" baseline="-25000" dirty="0">
                <a:latin typeface="+mn-lt"/>
              </a:rPr>
              <a:t>1</a:t>
            </a:r>
            <a:r>
              <a:rPr lang="en-US" sz="2400" dirty="0">
                <a:latin typeface="+mn-lt"/>
              </a:rPr>
              <a:t>, ..., </a:t>
            </a:r>
            <a:r>
              <a:rPr lang="en-US" sz="2400" i="1" dirty="0">
                <a:latin typeface="+mn-lt"/>
              </a:rPr>
              <a:t>X</a:t>
            </a:r>
            <a:r>
              <a:rPr lang="en-US" sz="2400" i="1" baseline="-25000" dirty="0">
                <a:latin typeface="+mn-lt"/>
              </a:rPr>
              <a:t>n+1</a:t>
            </a:r>
            <a:r>
              <a:rPr lang="en-US" sz="2400" baseline="-250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are </a:t>
            </a:r>
            <a:r>
              <a:rPr lang="en-US" sz="2400" i="1" dirty="0">
                <a:latin typeface="+mn-lt"/>
              </a:rPr>
              <a:t>conditionally</a:t>
            </a:r>
            <a:r>
              <a:rPr lang="en-US" sz="2400" dirty="0">
                <a:latin typeface="+mn-lt"/>
              </a:rPr>
              <a:t> independent random </a:t>
            </a:r>
            <a:r>
              <a:rPr lang="en-US" sz="2400" dirty="0" err="1">
                <a:latin typeface="+mn-lt"/>
              </a:rPr>
              <a:t>boolean</a:t>
            </a:r>
            <a:r>
              <a:rPr lang="en-US" sz="2400" dirty="0">
                <a:latin typeface="+mn-lt"/>
              </a:rPr>
              <a:t> variables (failure 0 or success 1) then: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              </a:t>
            </a:r>
          </a:p>
          <a:p>
            <a:endParaRPr lang="en-US" sz="2400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0B58F-6D97-3537-E89B-182CEF2ABCA6}"/>
              </a:ext>
            </a:extLst>
          </p:cNvPr>
          <p:cNvSpPr txBox="1"/>
          <p:nvPr/>
        </p:nvSpPr>
        <p:spPr>
          <a:xfrm>
            <a:off x="990600" y="2133600"/>
            <a:ext cx="541020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Pr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i="1" baseline="-25000" dirty="0"/>
              <a:t>n+1</a:t>
            </a:r>
            <a:r>
              <a:rPr lang="en-US" sz="2400" i="1" dirty="0"/>
              <a:t>=1|X</a:t>
            </a:r>
            <a:r>
              <a:rPr lang="en-US" sz="2400" baseline="-25000" dirty="0"/>
              <a:t>1</a:t>
            </a:r>
            <a:r>
              <a:rPr lang="en-US" sz="2400" dirty="0"/>
              <a:t>+…+</a:t>
            </a:r>
            <a:r>
              <a:rPr lang="en-US" sz="2400" i="1" dirty="0" err="1"/>
              <a:t>X</a:t>
            </a:r>
            <a:r>
              <a:rPr lang="en-US" sz="2400" i="1" baseline="-25000" dirty="0" err="1"/>
              <a:t>n</a:t>
            </a:r>
            <a:r>
              <a:rPr lang="en-US" sz="2400" i="1" dirty="0"/>
              <a:t>=s</a:t>
            </a:r>
            <a:r>
              <a:rPr lang="en-US" sz="2400" dirty="0"/>
              <a:t> )=</a:t>
            </a:r>
            <a:r>
              <a:rPr lang="en-US" sz="2400" b="1" i="1" dirty="0">
                <a:solidFill>
                  <a:srgbClr val="1EB811"/>
                </a:solidFill>
              </a:rPr>
              <a:t>s</a:t>
            </a:r>
            <a:r>
              <a:rPr lang="en-US" sz="2400" dirty="0"/>
              <a:t>/</a:t>
            </a:r>
            <a:r>
              <a:rPr lang="en-US" sz="2400" b="1" i="1" dirty="0">
                <a:solidFill>
                  <a:srgbClr val="0000FF"/>
                </a:solidFill>
              </a:rPr>
              <a:t>n</a:t>
            </a:r>
            <a:endParaRPr lang="en-US" sz="2400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DAC6C-6D62-8FB1-C834-9E3208686293}"/>
              </a:ext>
            </a:extLst>
          </p:cNvPr>
          <p:cNvSpPr txBox="1"/>
          <p:nvPr/>
        </p:nvSpPr>
        <p:spPr>
          <a:xfrm>
            <a:off x="990600" y="2209800"/>
            <a:ext cx="525780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Pr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i="1" baseline="-25000" dirty="0"/>
              <a:t>n+1</a:t>
            </a:r>
            <a:r>
              <a:rPr lang="en-US" sz="2400" i="1" dirty="0"/>
              <a:t>=1|X</a:t>
            </a:r>
            <a:r>
              <a:rPr lang="en-US" sz="2400" baseline="-25000" dirty="0"/>
              <a:t>1</a:t>
            </a:r>
            <a:r>
              <a:rPr lang="en-US" sz="2400" dirty="0"/>
              <a:t>+…+</a:t>
            </a:r>
            <a:r>
              <a:rPr lang="en-US" sz="2400" i="1" dirty="0" err="1"/>
              <a:t>X</a:t>
            </a:r>
            <a:r>
              <a:rPr lang="en-US" sz="2400" i="1" baseline="-25000" dirty="0" err="1"/>
              <a:t>n</a:t>
            </a:r>
            <a:r>
              <a:rPr lang="en-US" sz="2400" i="1" dirty="0"/>
              <a:t>=s</a:t>
            </a:r>
            <a:r>
              <a:rPr lang="en-US" sz="2400" dirty="0"/>
              <a:t> )=(</a:t>
            </a:r>
            <a:r>
              <a:rPr lang="en-US" sz="2400" b="1" i="1" dirty="0">
                <a:solidFill>
                  <a:srgbClr val="1EB811"/>
                </a:solidFill>
              </a:rPr>
              <a:t>s</a:t>
            </a:r>
            <a:r>
              <a:rPr lang="en-US" sz="2400" i="1" dirty="0">
                <a:solidFill>
                  <a:srgbClr val="FF0000"/>
                </a:solidFill>
              </a:rPr>
              <a:t>+1</a:t>
            </a:r>
            <a:r>
              <a:rPr lang="en-US" sz="2400" dirty="0"/>
              <a:t>)/(</a:t>
            </a:r>
            <a:r>
              <a:rPr lang="en-US" sz="2400" b="1" i="1" dirty="0">
                <a:solidFill>
                  <a:srgbClr val="0000FF"/>
                </a:solidFill>
              </a:rPr>
              <a:t>n</a:t>
            </a:r>
            <a:r>
              <a:rPr lang="en-US" sz="2400" i="1" dirty="0">
                <a:solidFill>
                  <a:srgbClr val="FF0000"/>
                </a:solidFill>
              </a:rPr>
              <a:t>+2</a:t>
            </a:r>
            <a:r>
              <a:rPr lang="en-US" sz="2400" dirty="0"/>
              <a:t>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41C04-8F1E-260A-D96A-FAE2B0E6B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0" y="1239768"/>
            <a:ext cx="1996440" cy="2495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025CAA-233B-0629-F888-3FDABD68B317}"/>
              </a:ext>
            </a:extLst>
          </p:cNvPr>
          <p:cNvSpPr/>
          <p:nvPr/>
        </p:nvSpPr>
        <p:spPr>
          <a:xfrm>
            <a:off x="605790" y="5334000"/>
            <a:ext cx="79248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Thus, we have made </a:t>
            </a:r>
            <a:r>
              <a:rPr lang="en-US" sz="2000" b="1" i="1" dirty="0">
                <a:solidFill>
                  <a:srgbClr val="0000FF"/>
                </a:solidFill>
              </a:rPr>
              <a:t>n</a:t>
            </a:r>
            <a:r>
              <a:rPr lang="en-US" sz="2000" b="1" i="1" dirty="0">
                <a:solidFill>
                  <a:srgbClr val="FF0000"/>
                </a:solidFill>
              </a:rPr>
              <a:t>+2</a:t>
            </a:r>
            <a:r>
              <a:rPr lang="en-US" sz="2000" b="1" dirty="0"/>
              <a:t> </a:t>
            </a:r>
            <a:r>
              <a:rPr lang="en-US" sz="2000" dirty="0"/>
              <a:t>observations (known as </a:t>
            </a:r>
            <a:r>
              <a:rPr lang="en-US" sz="2000" b="1" dirty="0" err="1"/>
              <a:t>pseudocounts</a:t>
            </a:r>
            <a:r>
              <a:rPr lang="en-US" sz="2000" dirty="0"/>
              <a:t>) with </a:t>
            </a:r>
            <a:r>
              <a:rPr lang="en-US" sz="2000" b="1" i="1" dirty="0">
                <a:solidFill>
                  <a:srgbClr val="1EB811"/>
                </a:solidFill>
              </a:rPr>
              <a:t>s</a:t>
            </a:r>
            <a:r>
              <a:rPr lang="en-US" sz="2000" b="1" i="1" dirty="0">
                <a:solidFill>
                  <a:srgbClr val="FF0000"/>
                </a:solidFill>
              </a:rPr>
              <a:t>+1</a:t>
            </a:r>
            <a:r>
              <a:rPr lang="en-US" sz="2000" b="1" dirty="0"/>
              <a:t> </a:t>
            </a:r>
            <a:r>
              <a:rPr lang="en-US" sz="2000" dirty="0"/>
              <a:t>successes. </a:t>
            </a:r>
            <a:endParaRPr lang="en-US" sz="2000" dirty="0">
              <a:hlinkClick r:id="rId3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97B99A-F218-098C-7BD7-2495E86AEAA2}"/>
              </a:ext>
            </a:extLst>
          </p:cNvPr>
          <p:cNvSpPr/>
          <p:nvPr/>
        </p:nvSpPr>
        <p:spPr>
          <a:xfrm>
            <a:off x="609600" y="3886200"/>
            <a:ext cx="79248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Since we have the prior knowledge that both success and failure are possible, we essentially made </a:t>
            </a:r>
            <a:r>
              <a:rPr lang="en-US" sz="2000" b="1" i="1" dirty="0">
                <a:solidFill>
                  <a:srgbClr val="0000FF"/>
                </a:solidFill>
              </a:rPr>
              <a:t>n</a:t>
            </a:r>
            <a:r>
              <a:rPr lang="en-US" sz="2000" b="1" i="1" dirty="0">
                <a:solidFill>
                  <a:srgbClr val="FF0000"/>
                </a:solidFill>
              </a:rPr>
              <a:t>+2</a:t>
            </a:r>
            <a:r>
              <a:rPr lang="en-US" sz="2000" b="1" dirty="0"/>
              <a:t> </a:t>
            </a:r>
            <a:r>
              <a:rPr lang="en-US" sz="2000" dirty="0"/>
              <a:t>rather than </a:t>
            </a:r>
            <a:r>
              <a:rPr lang="en-US" sz="2000" b="1" i="1" dirty="0">
                <a:solidFill>
                  <a:srgbClr val="0000FF"/>
                </a:solidFill>
              </a:rPr>
              <a:t>n</a:t>
            </a:r>
            <a:r>
              <a:rPr lang="en-US" sz="2000" dirty="0"/>
              <a:t> observations since we (implicitly) observed one success and one failure before we even started the experiments.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B0015-17C5-E9C7-7130-8744D698B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6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Now Where are the Implanted Patterns?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5410200"/>
            <a:ext cx="77724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Would the Frequent Words algorithm find this hidden message?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74700" y="1600200"/>
            <a:ext cx="7772400" cy="365760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200" dirty="0">
                <a:latin typeface="Lucida Console" charset="0"/>
              </a:rPr>
              <a:t>atgaccgggatactgatagaagaaaggttgggggcgtacacattagataaacgtatgaagtacgttagactcggcgccgccg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acccctattttttgagcagatttagtgacctggaaaaaaaatttgagtacaaaacttttccgaatacaataaaacggcggga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tgagtatccctgggatgacttaaaataatggagtggtgctctcccgatttttgaatatgtaggatcattcgccagggtccga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gctgagaattggatgcaaaaaaagggattgtccacgcaatcgcgaaccaacgcggacccaaaggcaagaccgataaaggaga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tcccttttgcggtaatgtgccgggaggctggttacgtagggaagccctaacggacttaatataataaaggaagggcttatag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gtcaatcatgttcttgtgaatggatttaacaataagggctgggaccgcttggcgcacccaaattcagtgtgggcgagcgcaa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cggttttggcccttgttagaggcccccgtataaacaaggagggccaattatgagagagctaatctatcgcgtgcgtgttcat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aacttgagttaaaaaatagggagccctggggcacatacaagaggagtcttccttatcagttaatgctgtatgacactatgta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ttggcccattggctaaaagcccaacttgacaaatggaagatagaatccttgcatactaaaaaggagcggaccgaaagggaag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ctggtgagcaacgacagattcttacgtgcattagctcgcttccggggatctaatagcacgaagcttactaaaaaggagcgga</a:t>
            </a:r>
            <a:endParaRPr lang="en-US" sz="1200" dirty="0">
              <a:latin typeface="_DEFAULT_ASCII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807475-E04D-8D42-9F3B-52C5E95C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77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70082-1CBB-503C-3023-34E62B8C2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5BE9D55A-53C5-A88B-B8AE-34799EE42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-1333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/>
              <a:t>GreedyMotifSearch</a:t>
            </a:r>
            <a:endParaRPr lang="en-US" sz="36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8D83FC-E991-7F9E-8294-7E22015F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A0B6C-0951-CBEB-454A-B168EFD62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949595"/>
            <a:ext cx="7772400" cy="2672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867F0-BC1E-CBF9-FDE5-19559FA05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191000"/>
            <a:ext cx="7772400" cy="147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852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8259E-07DA-E1DB-B6DF-FC8BD36F2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B3D2AAE7-CC0E-0D1B-CE52-5115F3E3C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-1333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/>
              <a:t>GreedyMotifSearch</a:t>
            </a:r>
            <a:endParaRPr lang="en-US" sz="36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36F39A-1657-D405-968D-3A35FC85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63255-C2E5-15FA-3D78-9AD0BCC32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0"/>
            <a:ext cx="86974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030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0" y="381000"/>
            <a:ext cx="8229600" cy="5105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b="1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From Implanted Patterns to Regulatory Motifs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7F7F7F"/>
                </a:solidFill>
                <a:cs typeface="Calibri"/>
              </a:rPr>
              <a:t>Implanting Patterns into Strings </a:t>
            </a:r>
            <a:endParaRPr lang="en-US" sz="2000" dirty="0">
              <a:solidFill>
                <a:srgbClr val="7F7F7F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Do We Have a Clock Gene?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Implanted Motif Problem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Motif Finding Problem (Music Break)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Median String Problem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Greedy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Calibri"/>
                <a:cs typeface="Calibri"/>
              </a:rPr>
              <a:t>How Rolling Dice Helps Us Find Regulatory Motifs 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  <a:cs typeface="Calibri"/>
              </a:rPr>
              <a:t>Randomized Motif Search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Gibbs Sampling</a:t>
            </a:r>
          </a:p>
          <a:p>
            <a:pPr lvl="1">
              <a:lnSpc>
                <a:spcPct val="12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Pseudocounts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1E1C30-4777-C342-B00E-5C5EFC6C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79084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From Motifs to Profile to Motifs to Profile to Motifs…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8600" y="990600"/>
            <a:ext cx="6629400" cy="106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eaLnBrk="1" hangingPunct="1">
              <a:spcBef>
                <a:spcPts val="575"/>
              </a:spcBef>
              <a:buNone/>
              <a:defRPr/>
            </a:pPr>
            <a:r>
              <a:rPr lang="en-US" sz="2400" dirty="0">
                <a:ea typeface="Arial" charset="0"/>
                <a:cs typeface="Times New Roman" charset="0"/>
              </a:rPr>
              <a:t>Given </a:t>
            </a:r>
            <a:r>
              <a:rPr lang="en-US" sz="2400" i="1" dirty="0">
                <a:solidFill>
                  <a:srgbClr val="FF0000"/>
                </a:solidFill>
                <a:ea typeface="Arial" charset="0"/>
                <a:cs typeface="Times New Roman" charset="0"/>
              </a:rPr>
              <a:t>Motifs</a:t>
            </a:r>
            <a:r>
              <a:rPr lang="en-US" sz="2400" dirty="0">
                <a:ea typeface="Arial" charset="0"/>
                <a:cs typeface="Times New Roman" charset="0"/>
              </a:rPr>
              <a:t>, we can construct </a:t>
            </a:r>
          </a:p>
          <a:p>
            <a:pPr marL="0" indent="0" eaLnBrk="1" hangingPunct="1">
              <a:spcBef>
                <a:spcPts val="575"/>
              </a:spcBef>
              <a:buNone/>
              <a:defRPr/>
            </a:pPr>
            <a:endParaRPr lang="en-US" sz="2400" i="1" dirty="0">
              <a:solidFill>
                <a:srgbClr val="0000CC"/>
              </a:solidFill>
              <a:ea typeface="Arial" charset="0"/>
              <a:cs typeface="Times New Roman" charset="0"/>
            </a:endParaRPr>
          </a:p>
          <a:p>
            <a:pPr marL="0" indent="0" eaLnBrk="1" hangingPunct="1">
              <a:spcBef>
                <a:spcPts val="575"/>
              </a:spcBef>
              <a:buNone/>
              <a:defRPr/>
            </a:pPr>
            <a:r>
              <a:rPr lang="en-US" sz="2400" i="1" dirty="0">
                <a:solidFill>
                  <a:srgbClr val="0000CC"/>
                </a:solidFill>
                <a:ea typeface="Arial" charset="0"/>
                <a:cs typeface="Times New Roman" charset="0"/>
              </a:rPr>
              <a:t>                                    Profile</a:t>
            </a:r>
            <a:r>
              <a:rPr lang="en-US" sz="2400" i="1" dirty="0">
                <a:ea typeface="Arial" charset="0"/>
                <a:cs typeface="Times New Roman" charset="0"/>
              </a:rPr>
              <a:t>(</a:t>
            </a:r>
            <a:r>
              <a:rPr lang="en-US" sz="2400" i="1" dirty="0">
                <a:solidFill>
                  <a:srgbClr val="FF0000"/>
                </a:solidFill>
                <a:ea typeface="Arial" charset="0"/>
                <a:cs typeface="Times New Roman" charset="0"/>
              </a:rPr>
              <a:t>Motifs</a:t>
            </a:r>
            <a:r>
              <a:rPr lang="en-US" sz="2400" i="1" dirty="0">
                <a:ea typeface="Arial" charset="0"/>
                <a:cs typeface="Times New Roman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599" y="4724400"/>
            <a:ext cx="8686801" cy="9047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 eaLnBrk="1" hangingPunct="1">
              <a:spcBef>
                <a:spcPts val="575"/>
              </a:spcBef>
              <a:buNone/>
              <a:defRPr/>
            </a:pPr>
            <a:r>
              <a:rPr lang="en-US" sz="2400" dirty="0">
                <a:cs typeface="Times New Roman" charset="0"/>
              </a:rPr>
              <a:t>Iterate!</a:t>
            </a:r>
          </a:p>
          <a:p>
            <a:pPr marL="0" indent="0" algn="ctr">
              <a:spcBef>
                <a:spcPts val="575"/>
              </a:spcBef>
              <a:buNone/>
              <a:defRPr/>
            </a:pPr>
            <a:r>
              <a:rPr lang="en-US" sz="2400" i="1" dirty="0">
                <a:solidFill>
                  <a:srgbClr val="FF0000"/>
                </a:solidFill>
                <a:cs typeface="Times New Roman" charset="0"/>
              </a:rPr>
              <a:t>Motifs</a:t>
            </a:r>
            <a:r>
              <a:rPr lang="en-US" sz="2400" i="1" dirty="0">
                <a:solidFill>
                  <a:srgbClr val="0000CC"/>
                </a:solidFill>
                <a:cs typeface="Times New Roman" charset="0"/>
              </a:rPr>
              <a:t>(Profile(</a:t>
            </a:r>
            <a:r>
              <a:rPr lang="en-US" sz="2400" i="1" dirty="0">
                <a:solidFill>
                  <a:srgbClr val="FF0000"/>
                </a:solidFill>
                <a:cs typeface="Times New Roman" charset="0"/>
              </a:rPr>
              <a:t>Motifs</a:t>
            </a:r>
            <a:r>
              <a:rPr lang="en-US" sz="2400" i="1" dirty="0">
                <a:solidFill>
                  <a:schemeClr val="tx1"/>
                </a:solidFill>
                <a:cs typeface="Times New Roman" charset="0"/>
              </a:rPr>
              <a:t>(</a:t>
            </a:r>
            <a:r>
              <a:rPr lang="en-US" sz="2400" i="1" dirty="0">
                <a:solidFill>
                  <a:srgbClr val="0000CC"/>
                </a:solidFill>
                <a:cs typeface="Times New Roman" charset="0"/>
              </a:rPr>
              <a:t>Profile</a:t>
            </a:r>
            <a:r>
              <a:rPr lang="en-US" sz="2400" i="1" dirty="0">
                <a:cs typeface="Times New Roman" charset="0"/>
              </a:rPr>
              <a:t>(</a:t>
            </a:r>
            <a:r>
              <a:rPr lang="en-US" sz="2400" i="1" dirty="0">
                <a:solidFill>
                  <a:srgbClr val="FF0000"/>
                </a:solidFill>
                <a:cs typeface="Times New Roman" charset="0"/>
              </a:rPr>
              <a:t>Motifs</a:t>
            </a:r>
            <a:r>
              <a:rPr lang="en-US" sz="2400" i="1" dirty="0">
                <a:cs typeface="Times New Roman" charset="0"/>
              </a:rPr>
              <a:t>),</a:t>
            </a:r>
            <a:r>
              <a:rPr lang="en-US" sz="2400" i="1" dirty="0" err="1">
                <a:solidFill>
                  <a:srgbClr val="008000"/>
                </a:solidFill>
                <a:cs typeface="Times New Roman" charset="0"/>
              </a:rPr>
              <a:t>Dna</a:t>
            </a:r>
            <a:r>
              <a:rPr lang="en-US" sz="2400" i="1" dirty="0">
                <a:cs typeface="Times New Roman" charset="0"/>
              </a:rPr>
              <a:t>)),</a:t>
            </a:r>
            <a:r>
              <a:rPr lang="en-US" sz="2400" i="1" dirty="0" err="1">
                <a:solidFill>
                  <a:srgbClr val="008000"/>
                </a:solidFill>
                <a:cs typeface="Times New Roman" charset="0"/>
              </a:rPr>
              <a:t>Dna</a:t>
            </a:r>
            <a:r>
              <a:rPr lang="en-US" sz="2400" i="1" dirty="0">
                <a:cs typeface="Times New Roman" charset="0"/>
              </a:rPr>
              <a:t>)),</a:t>
            </a:r>
            <a:r>
              <a:rPr lang="en-US" sz="2400" i="1" dirty="0" err="1">
                <a:solidFill>
                  <a:srgbClr val="008000"/>
                </a:solidFill>
                <a:cs typeface="Times New Roman" charset="0"/>
              </a:rPr>
              <a:t>Dna</a:t>
            </a:r>
            <a:r>
              <a:rPr lang="en-US" sz="2400" i="1" dirty="0">
                <a:cs typeface="Times New Roman" charset="0"/>
              </a:rPr>
              <a:t>)…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75" y="1066800"/>
            <a:ext cx="2057400" cy="20574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2286000"/>
            <a:ext cx="6629400" cy="2286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Given an arbitrary</a:t>
            </a:r>
            <a:r>
              <a:rPr lang="en-US" sz="2600" i="1" dirty="0"/>
              <a:t> </a:t>
            </a:r>
            <a:r>
              <a:rPr lang="en-US" sz="2600" i="1" dirty="0">
                <a:solidFill>
                  <a:srgbClr val="0000FF"/>
                </a:solidFill>
              </a:rPr>
              <a:t>Profile </a:t>
            </a:r>
            <a:r>
              <a:rPr lang="en-US" sz="2600" dirty="0">
                <a:solidFill>
                  <a:schemeClr val="tx1"/>
                </a:solidFill>
              </a:rPr>
              <a:t>and</a:t>
            </a:r>
            <a:r>
              <a:rPr lang="en-US" sz="2600" i="1" dirty="0">
                <a:solidFill>
                  <a:srgbClr val="0000FF"/>
                </a:solidFill>
              </a:rPr>
              <a:t> </a:t>
            </a:r>
            <a:r>
              <a:rPr lang="en-US" sz="2600" dirty="0"/>
              <a:t>a set of sequences </a:t>
            </a:r>
            <a:r>
              <a:rPr lang="en-US" sz="2600" i="1" dirty="0" err="1">
                <a:solidFill>
                  <a:srgbClr val="008000"/>
                </a:solidFill>
              </a:rPr>
              <a:t>Dna</a:t>
            </a:r>
            <a:r>
              <a:rPr lang="en-US" sz="2600" dirty="0"/>
              <a:t>, we can construct </a:t>
            </a:r>
          </a:p>
          <a:p>
            <a:pPr marL="0" indent="0">
              <a:buNone/>
            </a:pPr>
            <a:r>
              <a:rPr lang="en-US" sz="2600" i="1" dirty="0"/>
              <a:t>        </a:t>
            </a:r>
          </a:p>
          <a:p>
            <a:pPr marL="0" indent="0">
              <a:buNone/>
            </a:pPr>
            <a:r>
              <a:rPr lang="en-US" sz="2600" i="1" dirty="0"/>
              <a:t>                               </a:t>
            </a:r>
            <a:r>
              <a:rPr lang="en-US" sz="2600" i="1" dirty="0">
                <a:solidFill>
                  <a:srgbClr val="FF0000"/>
                </a:solidFill>
              </a:rPr>
              <a:t>Motifs</a:t>
            </a:r>
            <a:r>
              <a:rPr lang="en-US" sz="2600" i="1" dirty="0"/>
              <a:t>(</a:t>
            </a:r>
            <a:r>
              <a:rPr lang="en-US" sz="2600" i="1" dirty="0">
                <a:solidFill>
                  <a:srgbClr val="0000FF"/>
                </a:solidFill>
              </a:rPr>
              <a:t>Profile, </a:t>
            </a:r>
            <a:r>
              <a:rPr lang="en-US" sz="2600" i="1" dirty="0" err="1">
                <a:solidFill>
                  <a:srgbClr val="008000"/>
                </a:solidFill>
              </a:rPr>
              <a:t>Dna</a:t>
            </a:r>
            <a:r>
              <a:rPr lang="en-US" sz="2600" i="1" dirty="0"/>
              <a:t>)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as a set of</a:t>
            </a:r>
            <a:r>
              <a:rPr lang="en-US" sz="2600" i="1" dirty="0"/>
              <a:t> </a:t>
            </a:r>
            <a:r>
              <a:rPr lang="en-US" sz="2600" i="1" dirty="0">
                <a:solidFill>
                  <a:srgbClr val="0000FF"/>
                </a:solidFill>
              </a:rPr>
              <a:t>Profile</a:t>
            </a:r>
            <a:r>
              <a:rPr lang="en-US" sz="2600" i="1" dirty="0"/>
              <a:t>-</a:t>
            </a:r>
            <a:r>
              <a:rPr lang="en-US" sz="2600" dirty="0"/>
              <a:t>most probable</a:t>
            </a:r>
            <a:r>
              <a:rPr lang="en-US" sz="2600" i="1" dirty="0"/>
              <a:t> k-</a:t>
            </a:r>
            <a:r>
              <a:rPr lang="en-US" sz="2600" dirty="0" err="1"/>
              <a:t>mers</a:t>
            </a:r>
            <a:r>
              <a:rPr lang="en-US" sz="2600" dirty="0"/>
              <a:t> in each sequence from </a:t>
            </a:r>
            <a:r>
              <a:rPr lang="en-US" sz="2600" i="1" dirty="0" err="1">
                <a:solidFill>
                  <a:srgbClr val="008000"/>
                </a:solidFill>
              </a:rPr>
              <a:t>Dna</a:t>
            </a:r>
            <a:r>
              <a:rPr lang="en-US" sz="2600" i="1" dirty="0">
                <a:solidFill>
                  <a:schemeClr val="tx1"/>
                </a:solidFill>
              </a:rPr>
              <a:t>.</a:t>
            </a:r>
            <a:endParaRPr lang="en-US" sz="2600" dirty="0">
              <a:solidFill>
                <a:schemeClr val="tx1"/>
              </a:solidFill>
            </a:endParaRPr>
          </a:p>
          <a:p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143000"/>
            <a:ext cx="2057400" cy="20574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25A210-EDC4-7B46-B268-60CEB4B1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2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2286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/>
              <a:t>RandomizedMotifSearch</a:t>
            </a:r>
            <a:endParaRPr lang="en-US" sz="3600" b="1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685800"/>
            <a:ext cx="8610600" cy="3733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000" b="1" dirty="0" err="1"/>
              <a:t>RandomizedMotifSearch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rgbClr val="008000"/>
                </a:solidFill>
              </a:rPr>
              <a:t>Dna</a:t>
            </a:r>
            <a:r>
              <a:rPr lang="en-US" sz="2000" i="1" dirty="0"/>
              <a:t>, k, t</a:t>
            </a:r>
            <a:r>
              <a:rPr lang="en-US" sz="2000" dirty="0"/>
              <a:t>)</a:t>
            </a:r>
          </a:p>
          <a:p>
            <a:pPr marL="0" indent="0">
              <a:buFontTx/>
              <a:buNone/>
              <a:defRPr/>
            </a:pPr>
            <a:r>
              <a:rPr lang="en-US" sz="2000" b="1" dirty="0"/>
              <a:t>    </a:t>
            </a:r>
            <a:r>
              <a:rPr lang="en-US" sz="2000" b="1" dirty="0">
                <a:solidFill>
                  <a:srgbClr val="660066"/>
                </a:solidFill>
              </a:rPr>
              <a:t>randomly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/>
              <a:t>select</a:t>
            </a:r>
            <a:r>
              <a:rPr lang="en-US" sz="2000" b="1" dirty="0"/>
              <a:t> </a:t>
            </a:r>
            <a:r>
              <a:rPr lang="en-US" sz="2000" i="1" dirty="0"/>
              <a:t>k-</a:t>
            </a:r>
            <a:r>
              <a:rPr lang="en-US" sz="2000" dirty="0" err="1"/>
              <a:t>mers</a:t>
            </a:r>
            <a:r>
              <a:rPr lang="en-US" sz="2000" dirty="0"/>
              <a:t> </a:t>
            </a:r>
            <a:r>
              <a:rPr lang="en-US" sz="2000" i="1" dirty="0"/>
              <a:t>Motifs </a:t>
            </a:r>
            <a:r>
              <a:rPr lang="en-US" sz="2000" dirty="0"/>
              <a:t>= (</a:t>
            </a:r>
            <a:r>
              <a:rPr lang="en-US" sz="2000" i="1" dirty="0"/>
              <a:t>Motif</a:t>
            </a:r>
            <a:r>
              <a:rPr lang="en-US" sz="2000" i="1" baseline="-25000" dirty="0"/>
              <a:t>1</a:t>
            </a:r>
            <a:r>
              <a:rPr lang="en-US" sz="2000" i="1" dirty="0"/>
              <a:t>, … ,</a:t>
            </a:r>
            <a:r>
              <a:rPr lang="en-US" sz="2000" i="1" dirty="0" err="1"/>
              <a:t>Motif</a:t>
            </a:r>
            <a:r>
              <a:rPr lang="en-US" sz="2000" i="1" baseline="-25000" dirty="0" err="1"/>
              <a:t>t</a:t>
            </a:r>
            <a:r>
              <a:rPr lang="en-US" sz="2000" i="1" dirty="0"/>
              <a:t>) </a:t>
            </a:r>
            <a:r>
              <a:rPr lang="en-US" sz="2000" dirty="0"/>
              <a:t>in each  string from</a:t>
            </a:r>
            <a:r>
              <a:rPr lang="en-US" sz="2000" i="1" dirty="0"/>
              <a:t> </a:t>
            </a:r>
            <a:r>
              <a:rPr lang="en-US" sz="2000" i="1" dirty="0">
                <a:solidFill>
                  <a:srgbClr val="008000"/>
                </a:solidFill>
              </a:rPr>
              <a:t>DNA</a:t>
            </a:r>
            <a:endParaRPr lang="en-US" sz="2000" dirty="0">
              <a:solidFill>
                <a:srgbClr val="008000"/>
              </a:solidFill>
            </a:endParaRPr>
          </a:p>
          <a:p>
            <a:pPr marL="0" indent="0">
              <a:buNone/>
              <a:defRPr/>
            </a:pPr>
            <a:r>
              <a:rPr lang="en-US" sz="2000" i="1" dirty="0"/>
              <a:t>    </a:t>
            </a:r>
            <a:r>
              <a:rPr lang="en-US" sz="2000" i="1" dirty="0" err="1"/>
              <a:t>bestMotifs</a:t>
            </a:r>
            <a:r>
              <a:rPr lang="en-US" sz="2000" i="1" dirty="0"/>
              <a:t> </a:t>
            </a:r>
            <a:r>
              <a:rPr lang="en-US" sz="2000" b="1" dirty="0"/>
              <a:t> </a:t>
            </a:r>
            <a:r>
              <a:rPr lang="en-US" sz="2000" dirty="0"/>
              <a:t>← </a:t>
            </a:r>
            <a:r>
              <a:rPr lang="en-US" sz="2000" i="1" dirty="0"/>
              <a:t>Motifs     </a:t>
            </a:r>
            <a:endParaRPr lang="en-US" sz="2000" dirty="0"/>
          </a:p>
          <a:p>
            <a:pPr marL="0" indent="0">
              <a:buNone/>
              <a:defRPr/>
            </a:pPr>
            <a:r>
              <a:rPr lang="en-US" sz="2000" i="1" dirty="0"/>
              <a:t>    </a:t>
            </a:r>
            <a:r>
              <a:rPr lang="en-US" sz="2000" b="1" dirty="0"/>
              <a:t>while</a:t>
            </a:r>
            <a:r>
              <a:rPr lang="en-US" sz="2000" i="1" dirty="0"/>
              <a:t> </a:t>
            </a:r>
            <a:r>
              <a:rPr lang="en-US" sz="2000" dirty="0"/>
              <a:t>forever </a:t>
            </a:r>
          </a:p>
          <a:p>
            <a:pPr marL="0" indent="0">
              <a:buNone/>
              <a:defRPr/>
            </a:pPr>
            <a:r>
              <a:rPr lang="en-US" sz="2000" i="1" dirty="0"/>
              <a:t>       </a:t>
            </a:r>
            <a:r>
              <a:rPr lang="en-US" sz="2000" i="1" dirty="0">
                <a:solidFill>
                  <a:srgbClr val="0000FF"/>
                </a:solidFill>
              </a:rPr>
              <a:t>Profile</a:t>
            </a:r>
            <a:r>
              <a:rPr lang="en-US" sz="2000" i="1" dirty="0"/>
              <a:t> </a:t>
            </a:r>
            <a:r>
              <a:rPr lang="en-US" sz="2000" dirty="0"/>
              <a:t>←  </a:t>
            </a:r>
            <a:r>
              <a:rPr lang="en-US" sz="2000" i="1" dirty="0">
                <a:solidFill>
                  <a:srgbClr val="0000CC"/>
                </a:solidFill>
              </a:rPr>
              <a:t>Profile</a:t>
            </a:r>
            <a:r>
              <a:rPr lang="en-US" sz="2000" i="1" dirty="0"/>
              <a:t>(</a:t>
            </a:r>
            <a:r>
              <a:rPr lang="en-US" sz="2000" i="1" dirty="0">
                <a:solidFill>
                  <a:srgbClr val="FF0000"/>
                </a:solidFill>
              </a:rPr>
              <a:t>Motifs</a:t>
            </a:r>
            <a:r>
              <a:rPr lang="en-US" sz="2000" i="1" dirty="0"/>
              <a:t>)</a:t>
            </a:r>
          </a:p>
          <a:p>
            <a:pPr marL="0" indent="0">
              <a:buNone/>
              <a:defRPr/>
            </a:pPr>
            <a:r>
              <a:rPr lang="en-US" sz="2000" i="1" dirty="0"/>
              <a:t>       </a:t>
            </a:r>
            <a:r>
              <a:rPr lang="en-US" sz="2000" i="1" dirty="0">
                <a:solidFill>
                  <a:srgbClr val="FF0000"/>
                </a:solidFill>
              </a:rPr>
              <a:t>Motifs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← </a:t>
            </a:r>
            <a:r>
              <a:rPr lang="en-US" sz="2000" i="1" dirty="0">
                <a:solidFill>
                  <a:srgbClr val="FF0000"/>
                </a:solidFill>
              </a:rPr>
              <a:t>Motifs</a:t>
            </a:r>
            <a:r>
              <a:rPr lang="en-US" sz="2000" i="1" dirty="0"/>
              <a:t>(</a:t>
            </a:r>
            <a:r>
              <a:rPr lang="en-US" sz="2000" i="1" dirty="0">
                <a:solidFill>
                  <a:srgbClr val="0000CC"/>
                </a:solidFill>
              </a:rPr>
              <a:t>Profile</a:t>
            </a:r>
            <a:r>
              <a:rPr lang="en-US" sz="2000" i="1" dirty="0"/>
              <a:t>, </a:t>
            </a:r>
            <a:r>
              <a:rPr lang="en-US" sz="2000" i="1" dirty="0" err="1">
                <a:solidFill>
                  <a:srgbClr val="008000"/>
                </a:solidFill>
              </a:rPr>
              <a:t>Dna</a:t>
            </a:r>
            <a:r>
              <a:rPr lang="en-US" sz="2000" i="1" dirty="0"/>
              <a:t>)</a:t>
            </a:r>
          </a:p>
          <a:p>
            <a:pPr marL="0" indent="0">
              <a:buNone/>
              <a:defRPr/>
            </a:pPr>
            <a:r>
              <a:rPr lang="en-US" sz="2000" i="1" dirty="0"/>
              <a:t>       </a:t>
            </a:r>
            <a:r>
              <a:rPr lang="en-US" sz="2000" b="1" dirty="0"/>
              <a:t>if </a:t>
            </a:r>
            <a:r>
              <a:rPr lang="en-US" sz="2000" i="1" dirty="0"/>
              <a:t>Score(Motifs) &lt; Score(</a:t>
            </a:r>
            <a:r>
              <a:rPr lang="en-US" sz="2000" i="1" dirty="0" err="1"/>
              <a:t>bestMotifs</a:t>
            </a:r>
            <a:r>
              <a:rPr lang="en-US" sz="2000" i="1" dirty="0"/>
              <a:t>)</a:t>
            </a:r>
            <a:endParaRPr lang="en-US" sz="2000" dirty="0"/>
          </a:p>
          <a:p>
            <a:pPr marL="0" indent="0">
              <a:buNone/>
              <a:defRPr/>
            </a:pPr>
            <a:r>
              <a:rPr lang="en-US" sz="2000" i="1" dirty="0"/>
              <a:t>          </a:t>
            </a:r>
            <a:r>
              <a:rPr lang="en-US" sz="2000" i="1" dirty="0" err="1"/>
              <a:t>bestMotifs</a:t>
            </a:r>
            <a:r>
              <a:rPr lang="en-US" sz="2000" b="1" dirty="0"/>
              <a:t> </a:t>
            </a:r>
            <a:r>
              <a:rPr lang="en-US" sz="2000" dirty="0"/>
              <a:t>← </a:t>
            </a:r>
            <a:r>
              <a:rPr lang="en-US" sz="2000" i="1" dirty="0"/>
              <a:t>Motifs</a:t>
            </a:r>
            <a:endParaRPr lang="en-US" sz="2000" dirty="0"/>
          </a:p>
          <a:p>
            <a:pPr marL="0" indent="0">
              <a:buNone/>
              <a:defRPr/>
            </a:pPr>
            <a:r>
              <a:rPr lang="en-US" sz="2000" b="1" dirty="0"/>
              <a:t>       else</a:t>
            </a:r>
            <a:endParaRPr lang="en-US" sz="2000" dirty="0"/>
          </a:p>
          <a:p>
            <a:pPr marL="0" indent="0">
              <a:buNone/>
              <a:defRPr/>
            </a:pPr>
            <a:r>
              <a:rPr lang="en-US" sz="2000" b="1" dirty="0"/>
              <a:t>          return</a:t>
            </a:r>
            <a:r>
              <a:rPr lang="en-US" sz="2000" dirty="0"/>
              <a:t>(</a:t>
            </a:r>
            <a:r>
              <a:rPr lang="en-US" sz="2000" i="1" dirty="0" err="1"/>
              <a:t>bestMotifs</a:t>
            </a:r>
            <a:r>
              <a:rPr lang="en-US" sz="2000" dirty="0"/>
              <a:t>)</a:t>
            </a:r>
          </a:p>
          <a:p>
            <a:pPr marL="0" indent="0" eaLnBrk="1" hangingPunct="1">
              <a:spcBef>
                <a:spcPts val="575"/>
              </a:spcBef>
              <a:buFontTx/>
              <a:buNone/>
              <a:defRPr/>
            </a:pPr>
            <a:endParaRPr lang="en-US" sz="2000" dirty="0">
              <a:latin typeface="Times New Roman" charset="0"/>
              <a:ea typeface="Arial" charset="0"/>
              <a:cs typeface="Times New Roman" charset="0"/>
            </a:endParaRPr>
          </a:p>
          <a:p>
            <a:pPr eaLnBrk="1" hangingPunct="1">
              <a:spcBef>
                <a:spcPts val="575"/>
              </a:spcBef>
              <a:defRPr/>
            </a:pPr>
            <a:endParaRPr lang="en-US" sz="2400" dirty="0">
              <a:latin typeface="Times New Roman" charset="0"/>
              <a:ea typeface="Arial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572000"/>
            <a:ext cx="8610600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How in the World Can This Algorithm Find Anything?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5181600"/>
            <a:ext cx="8610600" cy="1200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When we form </a:t>
            </a:r>
            <a:r>
              <a:rPr lang="en-US" sz="2400" i="1" dirty="0"/>
              <a:t>k</a:t>
            </a:r>
            <a:r>
              <a:rPr lang="en-US" sz="2400" dirty="0"/>
              <a:t>-</a:t>
            </a:r>
            <a:r>
              <a:rPr lang="en-US" sz="2400" dirty="0" err="1"/>
              <a:t>mers</a:t>
            </a:r>
            <a:r>
              <a:rPr lang="en-US" sz="2400" dirty="0"/>
              <a:t> </a:t>
            </a:r>
            <a:r>
              <a:rPr lang="en-US" sz="2400" i="1" dirty="0"/>
              <a:t>randomly,</a:t>
            </a:r>
            <a:r>
              <a:rPr lang="en-US" sz="2400" dirty="0"/>
              <a:t> it results in a </a:t>
            </a:r>
            <a:r>
              <a:rPr lang="en-US" sz="2400" b="1" dirty="0">
                <a:solidFill>
                  <a:srgbClr val="0000FF"/>
                </a:solidFill>
              </a:rPr>
              <a:t>uniform</a:t>
            </a:r>
            <a:r>
              <a:rPr lang="en-US" sz="2400" dirty="0">
                <a:solidFill>
                  <a:srgbClr val="0000FF"/>
                </a:solidFill>
              </a:rPr>
              <a:t> expected </a:t>
            </a:r>
            <a:r>
              <a:rPr lang="en-US" sz="2400" i="1" dirty="0">
                <a:solidFill>
                  <a:srgbClr val="0000FF"/>
                </a:solidFill>
              </a:rPr>
              <a:t>Profile</a:t>
            </a:r>
            <a:r>
              <a:rPr lang="en-US" sz="2400" i="1" dirty="0"/>
              <a:t> </a:t>
            </a:r>
            <a:r>
              <a:rPr lang="en-US" sz="2400" dirty="0"/>
              <a:t>with every entry 1/4. Such a uniform profile is useless because it does not provide any clues about the implanted motif.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6F3985-BE7A-614E-A16E-899CE467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2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/>
              <a:t>RandomizedMotifSearch</a:t>
            </a:r>
            <a:r>
              <a:rPr lang="en-US" sz="3600" dirty="0"/>
              <a:t> in Action</a:t>
            </a:r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2743200" y="1371600"/>
            <a:ext cx="16764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taac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ccgG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4953000" y="1371600"/>
            <a:ext cx="13716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n-US" sz="11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</a:t>
            </a:r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t a a c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 G T </a:t>
            </a:r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c t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algn="just" eaLnBrk="0" hangingPunct="0"/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 </a:t>
            </a:r>
            <a:r>
              <a:rPr lang="en-US" sz="1800" b="1" dirty="0">
                <a:latin typeface="Courier New"/>
                <a:cs typeface="Courier New"/>
              </a:rPr>
              <a:t>c c g G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endParaRPr lang="en-US" sz="1800" b="1" dirty="0">
              <a:solidFill>
                <a:schemeClr val="tx1"/>
              </a:solidFill>
              <a:latin typeface="Courier New"/>
              <a:ea typeface="Times New Roman" pitchFamily="18" charset="0"/>
              <a:cs typeface="Courier New"/>
            </a:endParaRPr>
          </a:p>
          <a:p>
            <a:pPr lvl="0" algn="just" eaLnBrk="0" hangingPunct="0"/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 a c t a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 A </a:t>
            </a:r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G </a:t>
            </a:r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G T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553200" y="1524000"/>
            <a:ext cx="23622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A:    2/5   1/5   1/5   1/5</a:t>
            </a:r>
          </a:p>
          <a:p>
            <a:r>
              <a:rPr lang="en-US" sz="1800" dirty="0">
                <a:solidFill>
                  <a:schemeClr val="tx1"/>
                </a:solidFill>
              </a:rPr>
              <a:t>C:    1/5   2/5   1/5   1/5</a:t>
            </a:r>
          </a:p>
          <a:p>
            <a:r>
              <a:rPr lang="en-US" sz="1800" dirty="0">
                <a:solidFill>
                  <a:schemeClr val="tx1"/>
                </a:solidFill>
              </a:rPr>
              <a:t>G:    1/5   1/5   2/5   1/5</a:t>
            </a:r>
          </a:p>
          <a:p>
            <a:r>
              <a:rPr lang="en-US" sz="1800" dirty="0">
                <a:solidFill>
                  <a:schemeClr val="tx1"/>
                </a:solidFill>
              </a:rPr>
              <a:t>T:     1/5   1/5   1/5   2/5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667000" y="609600"/>
            <a:ext cx="1828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chemeClr val="tx1"/>
                </a:solidFill>
                <a:ea typeface="Arial" charset="0"/>
              </a:rPr>
              <a:t>Randomly select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i="1" dirty="0">
                <a:solidFill>
                  <a:srgbClr val="FF0000"/>
                </a:solidFill>
                <a:ea typeface="Arial" charset="0"/>
              </a:rPr>
              <a:t>Motifs</a:t>
            </a:r>
            <a:r>
              <a:rPr lang="en-US" sz="1800" b="1" i="1" dirty="0">
                <a:solidFill>
                  <a:schemeClr val="tx1"/>
                </a:solidFill>
                <a:ea typeface="Arial" charset="0"/>
              </a:rPr>
              <a:t> </a:t>
            </a:r>
            <a:r>
              <a:rPr lang="en-US" sz="1800" dirty="0">
                <a:ea typeface="Arial" charset="0"/>
              </a:rPr>
              <a:t>(in </a:t>
            </a:r>
            <a:r>
              <a:rPr lang="en-US" sz="1800" b="1" dirty="0">
                <a:ea typeface="Arial" charset="0"/>
              </a:rPr>
              <a:t>bold</a:t>
            </a:r>
            <a:r>
              <a:rPr lang="en-US" sz="1800" dirty="0">
                <a:ea typeface="Arial" charset="0"/>
              </a:rPr>
              <a:t>)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28600" y="609600"/>
            <a:ext cx="2286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 i="1" dirty="0" err="1">
                <a:solidFill>
                  <a:srgbClr val="008000"/>
                </a:solidFill>
                <a:ea typeface="Arial" charset="0"/>
              </a:rPr>
              <a:t>Dna</a:t>
            </a:r>
            <a:r>
              <a:rPr lang="en-US" sz="1800" dirty="0">
                <a:solidFill>
                  <a:srgbClr val="000000"/>
                </a:solidFill>
                <a:ea typeface="Arial" charset="0"/>
              </a:rPr>
              <a:t> with implanted </a:t>
            </a:r>
            <a:r>
              <a:rPr lang="en-US" sz="1800" dirty="0">
                <a:solidFill>
                  <a:srgbClr val="0000FF"/>
                </a:solidFill>
                <a:ea typeface="Arial" charset="0"/>
              </a:rPr>
              <a:t>(4,1)-motif ACGT</a:t>
            </a:r>
            <a:endParaRPr lang="en-US" sz="1800" dirty="0">
              <a:ea typeface="Arial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533400" y="1371600"/>
            <a:ext cx="16764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taac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ctgtc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ccgG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tag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cacta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781800" y="609600"/>
            <a:ext cx="1828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 i="1" dirty="0">
                <a:solidFill>
                  <a:srgbClr val="0000FF"/>
                </a:solidFill>
                <a:ea typeface="Arial" charset="0"/>
              </a:rPr>
              <a:t>Profile</a:t>
            </a:r>
            <a:r>
              <a:rPr lang="en-US" sz="1800" i="1" dirty="0">
                <a:solidFill>
                  <a:schemeClr val="tx1"/>
                </a:solidFill>
                <a:ea typeface="Arial" charset="0"/>
              </a:rPr>
              <a:t>(</a:t>
            </a:r>
            <a:r>
              <a:rPr lang="en-US" sz="1800" b="1" i="1" dirty="0">
                <a:solidFill>
                  <a:srgbClr val="FF0000"/>
                </a:solidFill>
                <a:ea typeface="Arial" charset="0"/>
              </a:rPr>
              <a:t>Motifs</a:t>
            </a:r>
            <a:r>
              <a:rPr lang="en-US" sz="1800" i="1" dirty="0">
                <a:solidFill>
                  <a:srgbClr val="000000"/>
                </a:solidFill>
                <a:ea typeface="Arial" charset="0"/>
              </a:rPr>
              <a:t>)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4724400" y="609600"/>
            <a:ext cx="1828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 b="1" i="1" dirty="0">
                <a:solidFill>
                  <a:srgbClr val="FF0000"/>
                </a:solidFill>
                <a:ea typeface="Arial" charset="0"/>
              </a:rPr>
              <a:t>Motifs</a:t>
            </a:r>
            <a:endParaRPr lang="en-US" sz="1800" b="1" dirty="0">
              <a:solidFill>
                <a:srgbClr val="FF0000"/>
              </a:solidFill>
              <a:ea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3200400"/>
            <a:ext cx="701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" y="29718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ourier New"/>
                <a:cs typeface="Courier New"/>
              </a:rPr>
              <a:t>.0016/</a:t>
            </a:r>
            <a:r>
              <a:rPr lang="en-US" sz="1200" dirty="0" err="1">
                <a:latin typeface="Courier New"/>
                <a:cs typeface="Courier New"/>
              </a:rPr>
              <a:t>ttAC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dirty="0" err="1">
                <a:latin typeface="Courier New"/>
                <a:cs typeface="Courier New"/>
              </a:rPr>
              <a:t>tACC</a:t>
            </a: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b="1" dirty="0">
                <a:solidFill>
                  <a:srgbClr val="008000"/>
                </a:solidFill>
                <a:latin typeface="Courier New"/>
                <a:cs typeface="Courier New"/>
              </a:rPr>
              <a:t>.</a:t>
            </a:r>
            <a:r>
              <a:rPr lang="en-US" sz="1200" b="1" dirty="0">
                <a:solidFill>
                  <a:srgbClr val="660066"/>
                </a:solidFill>
                <a:latin typeface="Courier New"/>
                <a:cs typeface="Courier New"/>
              </a:rPr>
              <a:t>0128</a:t>
            </a:r>
            <a:r>
              <a:rPr lang="en-US" sz="1200" dirty="0">
                <a:solidFill>
                  <a:srgbClr val="660066"/>
                </a:solidFill>
                <a:latin typeface="Courier New"/>
                <a:cs typeface="Courier New"/>
              </a:rPr>
              <a:t>/ACCT </a:t>
            </a:r>
            <a:r>
              <a:rPr lang="en-US" sz="1200" dirty="0">
                <a:latin typeface="Courier New"/>
                <a:cs typeface="Courier New"/>
              </a:rPr>
              <a:t>.0064/</a:t>
            </a:r>
            <a:r>
              <a:rPr lang="en-US" sz="1200" dirty="0" err="1">
                <a:latin typeface="Courier New"/>
                <a:cs typeface="Courier New"/>
              </a:rPr>
              <a:t>CCT</a:t>
            </a:r>
            <a:r>
              <a:rPr lang="en-US" sz="1200" b="1" dirty="0" err="1">
                <a:latin typeface="Courier New"/>
                <a:cs typeface="Courier New"/>
              </a:rPr>
              <a:t>t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dirty="0" err="1">
                <a:latin typeface="Courier New"/>
                <a:cs typeface="Courier New"/>
              </a:rPr>
              <a:t>Ct</a:t>
            </a:r>
            <a:r>
              <a:rPr lang="en-US" sz="1200" b="1" dirty="0" err="1">
                <a:latin typeface="Courier New"/>
                <a:cs typeface="Courier New"/>
              </a:rPr>
              <a:t>ta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dirty="0" err="1">
                <a:latin typeface="Courier New"/>
                <a:cs typeface="Courier New"/>
              </a:rPr>
              <a:t>T</a:t>
            </a:r>
            <a:r>
              <a:rPr lang="en-US" sz="1200" b="1" dirty="0" err="1">
                <a:latin typeface="Courier New"/>
                <a:cs typeface="Courier New"/>
              </a:rPr>
              <a:t>taa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b="1" dirty="0" err="1">
                <a:latin typeface="Courier New"/>
                <a:cs typeface="Courier New"/>
              </a:rPr>
              <a:t>taac</a:t>
            </a:r>
            <a:r>
              <a:rPr lang="en-US" sz="1200" dirty="0">
                <a:latin typeface="Courier New"/>
                <a:cs typeface="Courier New"/>
              </a:rPr>
              <a:t>  </a:t>
            </a:r>
          </a:p>
          <a:p>
            <a:pPr algn="ctr"/>
            <a:r>
              <a:rPr lang="en-US" sz="1200" dirty="0">
                <a:latin typeface="Courier New"/>
                <a:cs typeface="Courier New"/>
              </a:rPr>
              <a:t> </a:t>
            </a:r>
          </a:p>
          <a:p>
            <a:pPr algn="ctr"/>
            <a:r>
              <a:rPr lang="en-US" sz="1200" dirty="0">
                <a:latin typeface="Courier New"/>
                <a:cs typeface="Courier New"/>
              </a:rPr>
              <a:t>.0016/</a:t>
            </a:r>
            <a:r>
              <a:rPr lang="en-US" sz="1200" dirty="0" err="1">
                <a:latin typeface="Courier New"/>
                <a:cs typeface="Courier New"/>
              </a:rPr>
              <a:t>gAT</a:t>
            </a:r>
            <a:r>
              <a:rPr lang="en-US" sz="1200" b="1" dirty="0" err="1">
                <a:latin typeface="Courier New"/>
                <a:cs typeface="Courier New"/>
              </a:rPr>
              <a:t>G</a:t>
            </a: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b="1" dirty="0">
                <a:solidFill>
                  <a:srgbClr val="660066"/>
                </a:solidFill>
                <a:latin typeface="Courier New"/>
                <a:cs typeface="Courier New"/>
              </a:rPr>
              <a:t>.0128</a:t>
            </a:r>
            <a:r>
              <a:rPr lang="en-US" sz="1200" dirty="0">
                <a:solidFill>
                  <a:srgbClr val="660066"/>
                </a:solidFill>
                <a:latin typeface="Courier New"/>
                <a:cs typeface="Courier New"/>
              </a:rPr>
              <a:t>/AT</a:t>
            </a:r>
            <a:r>
              <a:rPr lang="en-US" sz="1200" b="1" dirty="0">
                <a:solidFill>
                  <a:srgbClr val="660066"/>
                </a:solidFill>
                <a:latin typeface="Courier New"/>
                <a:cs typeface="Courier New"/>
              </a:rPr>
              <a:t>GT</a:t>
            </a:r>
            <a:r>
              <a:rPr lang="en-US" sz="1200" dirty="0">
                <a:solidFill>
                  <a:srgbClr val="660066"/>
                </a:solidFill>
                <a:latin typeface="Courier New"/>
                <a:cs typeface="Courier New"/>
              </a:rPr>
              <a:t> </a:t>
            </a:r>
            <a:r>
              <a:rPr lang="en-US" sz="1200" dirty="0">
                <a:latin typeface="Courier New"/>
                <a:cs typeface="Courier New"/>
              </a:rPr>
              <a:t>.0016/</a:t>
            </a:r>
            <a:r>
              <a:rPr lang="en-US" sz="1200" dirty="0" err="1">
                <a:latin typeface="Courier New"/>
                <a:cs typeface="Courier New"/>
              </a:rPr>
              <a:t>T</a:t>
            </a:r>
            <a:r>
              <a:rPr lang="en-US" sz="1200" b="1" dirty="0" err="1">
                <a:latin typeface="Courier New"/>
                <a:cs typeface="Courier New"/>
              </a:rPr>
              <a:t>GTc</a:t>
            </a:r>
            <a:r>
              <a:rPr lang="en-US" sz="1200" dirty="0">
                <a:latin typeface="Courier New"/>
                <a:cs typeface="Courier New"/>
              </a:rPr>
              <a:t> .0032/</a:t>
            </a:r>
            <a:r>
              <a:rPr lang="en-US" sz="1200" b="1" dirty="0" err="1">
                <a:latin typeface="Courier New"/>
                <a:cs typeface="Courier New"/>
              </a:rPr>
              <a:t>GTct</a:t>
            </a:r>
            <a:r>
              <a:rPr lang="en-US" sz="1200" dirty="0">
                <a:latin typeface="Courier New"/>
                <a:cs typeface="Courier New"/>
              </a:rPr>
              <a:t> .0032/</a:t>
            </a:r>
            <a:r>
              <a:rPr lang="en-US" sz="1200" b="1" dirty="0" err="1">
                <a:latin typeface="Courier New"/>
                <a:cs typeface="Courier New"/>
              </a:rPr>
              <a:t>Tct</a:t>
            </a:r>
            <a:r>
              <a:rPr lang="en-US" sz="1200" dirty="0" err="1">
                <a:latin typeface="Courier New"/>
                <a:cs typeface="Courier New"/>
              </a:rPr>
              <a:t>g</a:t>
            </a:r>
            <a:r>
              <a:rPr lang="en-US" sz="1200" dirty="0">
                <a:latin typeface="Courier New"/>
                <a:cs typeface="Courier New"/>
              </a:rPr>
              <a:t> .0032/</a:t>
            </a:r>
            <a:r>
              <a:rPr lang="en-US" sz="1200" b="1" dirty="0" err="1">
                <a:latin typeface="Courier New"/>
                <a:cs typeface="Courier New"/>
              </a:rPr>
              <a:t>ct</a:t>
            </a:r>
            <a:r>
              <a:rPr lang="en-US" sz="1200" dirty="0" err="1">
                <a:latin typeface="Courier New"/>
                <a:cs typeface="Courier New"/>
              </a:rPr>
              <a:t>gt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b="1" dirty="0" err="1">
                <a:latin typeface="Courier New"/>
                <a:cs typeface="Courier New"/>
              </a:rPr>
              <a:t>t</a:t>
            </a:r>
            <a:r>
              <a:rPr lang="en-US" sz="1200" dirty="0" err="1">
                <a:latin typeface="Courier New"/>
                <a:cs typeface="Courier New"/>
              </a:rPr>
              <a:t>gtc</a:t>
            </a:r>
            <a:r>
              <a:rPr lang="en-US" sz="1200" dirty="0">
                <a:latin typeface="Courier New"/>
                <a:cs typeface="Courier New"/>
              </a:rPr>
              <a:t>  </a:t>
            </a:r>
          </a:p>
          <a:p>
            <a:pPr algn="ctr"/>
            <a:r>
              <a:rPr lang="en-US" sz="1200" b="1" dirty="0">
                <a:latin typeface="Courier New"/>
                <a:cs typeface="Courier New"/>
              </a:rPr>
              <a:t> </a:t>
            </a:r>
            <a:endParaRPr lang="en-US" sz="1200" dirty="0">
              <a:latin typeface="Courier New"/>
              <a:cs typeface="Courier New"/>
            </a:endParaRPr>
          </a:p>
          <a:p>
            <a:pPr algn="ctr"/>
            <a:r>
              <a:rPr lang="en-US" sz="1200" dirty="0">
                <a:latin typeface="Courier New"/>
                <a:cs typeface="Courier New"/>
              </a:rPr>
              <a:t>.0064/</a:t>
            </a:r>
            <a:r>
              <a:rPr lang="en-US" sz="1200" b="1" dirty="0" err="1">
                <a:latin typeface="Courier New"/>
                <a:cs typeface="Courier New"/>
              </a:rPr>
              <a:t>ccgG</a:t>
            </a:r>
            <a:r>
              <a:rPr lang="en-US" sz="1200" dirty="0">
                <a:latin typeface="Courier New"/>
                <a:cs typeface="Courier New"/>
              </a:rPr>
              <a:t> .0036/</a:t>
            </a:r>
            <a:r>
              <a:rPr lang="en-US" sz="1200" b="1" dirty="0" err="1">
                <a:latin typeface="Courier New"/>
                <a:cs typeface="Courier New"/>
              </a:rPr>
              <a:t>cgG</a:t>
            </a:r>
            <a:r>
              <a:rPr lang="en-US" sz="1200" dirty="0" err="1">
                <a:latin typeface="Courier New"/>
                <a:cs typeface="Courier New"/>
              </a:rPr>
              <a:t>C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b="1" dirty="0" err="1">
                <a:latin typeface="Courier New"/>
                <a:cs typeface="Courier New"/>
              </a:rPr>
              <a:t>gG</a:t>
            </a:r>
            <a:r>
              <a:rPr lang="en-US" sz="1200" dirty="0" err="1">
                <a:latin typeface="Courier New"/>
                <a:cs typeface="Courier New"/>
              </a:rPr>
              <a:t>CG</a:t>
            </a: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b="1" dirty="0">
                <a:solidFill>
                  <a:srgbClr val="660066"/>
                </a:solidFill>
                <a:latin typeface="Courier New"/>
                <a:cs typeface="Courier New"/>
              </a:rPr>
              <a:t>.0128</a:t>
            </a:r>
            <a:r>
              <a:rPr lang="en-US" sz="1200" dirty="0">
                <a:solidFill>
                  <a:srgbClr val="660066"/>
                </a:solidFill>
                <a:latin typeface="Courier New"/>
                <a:cs typeface="Courier New"/>
              </a:rPr>
              <a:t>/</a:t>
            </a:r>
            <a:r>
              <a:rPr lang="en-US" sz="1200" b="1" dirty="0">
                <a:solidFill>
                  <a:srgbClr val="660066"/>
                </a:solidFill>
                <a:latin typeface="Courier New"/>
                <a:cs typeface="Courier New"/>
              </a:rPr>
              <a:t>G</a:t>
            </a:r>
            <a:r>
              <a:rPr lang="en-US" sz="1200" dirty="0">
                <a:solidFill>
                  <a:srgbClr val="660066"/>
                </a:solidFill>
                <a:latin typeface="Courier New"/>
                <a:cs typeface="Courier New"/>
              </a:rPr>
              <a:t>CGT </a:t>
            </a:r>
            <a:r>
              <a:rPr lang="en-US" sz="1200" dirty="0">
                <a:latin typeface="Courier New"/>
                <a:cs typeface="Courier New"/>
              </a:rPr>
              <a:t>.0032/</a:t>
            </a:r>
            <a:r>
              <a:rPr lang="en-US" sz="1200" dirty="0" err="1">
                <a:latin typeface="Courier New"/>
                <a:cs typeface="Courier New"/>
              </a:rPr>
              <a:t>CGTt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dirty="0" err="1">
                <a:latin typeface="Courier New"/>
                <a:cs typeface="Courier New"/>
              </a:rPr>
              <a:t>Gtta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dirty="0" err="1">
                <a:latin typeface="Courier New"/>
                <a:cs typeface="Courier New"/>
              </a:rPr>
              <a:t>Ttag</a:t>
            </a:r>
            <a:r>
              <a:rPr lang="en-US" sz="1200" dirty="0">
                <a:latin typeface="Courier New"/>
                <a:cs typeface="Courier New"/>
              </a:rPr>
              <a:t>  </a:t>
            </a:r>
          </a:p>
          <a:p>
            <a:pPr algn="ctr"/>
            <a:r>
              <a:rPr lang="en-US" sz="1200" dirty="0">
                <a:latin typeface="Courier New"/>
                <a:cs typeface="Courier New"/>
              </a:rPr>
              <a:t> </a:t>
            </a:r>
          </a:p>
          <a:p>
            <a:pPr algn="ctr"/>
            <a:r>
              <a:rPr lang="en-US" sz="1200" dirty="0">
                <a:latin typeface="Courier New"/>
                <a:cs typeface="Courier New"/>
              </a:rPr>
              <a:t>.0032/</a:t>
            </a:r>
            <a:r>
              <a:rPr lang="en-US" sz="1200" dirty="0" err="1">
                <a:latin typeface="Courier New"/>
                <a:cs typeface="Courier New"/>
              </a:rPr>
              <a:t>c</a:t>
            </a:r>
            <a:r>
              <a:rPr lang="en-US" sz="1200" b="1" dirty="0" err="1">
                <a:latin typeface="Courier New"/>
                <a:cs typeface="Courier New"/>
              </a:rPr>
              <a:t>act</a:t>
            </a:r>
            <a:r>
              <a:rPr lang="en-US" sz="1200" dirty="0">
                <a:latin typeface="Courier New"/>
                <a:cs typeface="Courier New"/>
              </a:rPr>
              <a:t> .0064/</a:t>
            </a:r>
            <a:r>
              <a:rPr lang="en-US" sz="1200" b="1" dirty="0" err="1">
                <a:latin typeface="Courier New"/>
                <a:cs typeface="Courier New"/>
              </a:rPr>
              <a:t>acta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b="1" dirty="0" err="1">
                <a:latin typeface="Courier New"/>
                <a:cs typeface="Courier New"/>
              </a:rPr>
              <a:t>cta</a:t>
            </a:r>
            <a:r>
              <a:rPr lang="en-US" sz="1200" dirty="0" err="1">
                <a:latin typeface="Courier New"/>
                <a:cs typeface="Courier New"/>
              </a:rPr>
              <a:t>A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b="1" dirty="0" err="1">
                <a:latin typeface="Courier New"/>
                <a:cs typeface="Courier New"/>
              </a:rPr>
              <a:t>ta</a:t>
            </a:r>
            <a:r>
              <a:rPr lang="en-US" sz="1200" dirty="0" err="1">
                <a:latin typeface="Courier New"/>
                <a:cs typeface="Courier New"/>
              </a:rPr>
              <a:t>AC</a:t>
            </a:r>
            <a:r>
              <a:rPr lang="en-US" sz="1200" dirty="0">
                <a:latin typeface="Courier New"/>
                <a:cs typeface="Courier New"/>
              </a:rPr>
              <a:t> .0032/</a:t>
            </a:r>
            <a:r>
              <a:rPr lang="en-US" sz="1200" b="1" dirty="0" err="1">
                <a:latin typeface="Courier New"/>
                <a:cs typeface="Courier New"/>
              </a:rPr>
              <a:t>a</a:t>
            </a:r>
            <a:r>
              <a:rPr lang="en-US" sz="1200" dirty="0" err="1">
                <a:latin typeface="Courier New"/>
                <a:cs typeface="Courier New"/>
              </a:rPr>
              <a:t>ACG</a:t>
            </a: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b="1" dirty="0">
                <a:solidFill>
                  <a:srgbClr val="660066"/>
                </a:solidFill>
                <a:latin typeface="Courier New"/>
                <a:cs typeface="Courier New"/>
              </a:rPr>
              <a:t>.0128</a:t>
            </a:r>
            <a:r>
              <a:rPr lang="en-US" sz="1200" dirty="0">
                <a:solidFill>
                  <a:srgbClr val="660066"/>
                </a:solidFill>
                <a:latin typeface="Courier New"/>
                <a:cs typeface="Courier New"/>
              </a:rPr>
              <a:t>/ACGA </a:t>
            </a:r>
            <a:r>
              <a:rPr lang="en-US" sz="1200" dirty="0">
                <a:latin typeface="Courier New"/>
                <a:cs typeface="Courier New"/>
              </a:rPr>
              <a:t>.0016/</a:t>
            </a:r>
            <a:r>
              <a:rPr lang="en-US" sz="1200" dirty="0" err="1">
                <a:latin typeface="Courier New"/>
                <a:cs typeface="Courier New"/>
              </a:rPr>
              <a:t>CGAg</a:t>
            </a:r>
            <a:r>
              <a:rPr lang="en-US" sz="1200" dirty="0">
                <a:latin typeface="Courier New"/>
                <a:cs typeface="Courier New"/>
              </a:rPr>
              <a:t>  </a:t>
            </a:r>
          </a:p>
          <a:p>
            <a:pPr algn="ctr"/>
            <a:r>
              <a:rPr lang="en-US" sz="1200" dirty="0">
                <a:latin typeface="Courier New"/>
                <a:cs typeface="Courier New"/>
              </a:rPr>
              <a:t> </a:t>
            </a:r>
          </a:p>
          <a:p>
            <a:pPr algn="ctr"/>
            <a:r>
              <a:rPr lang="en-US" sz="1200" dirty="0">
                <a:latin typeface="Courier New"/>
                <a:cs typeface="Courier New"/>
              </a:rPr>
              <a:t>.0016/</a:t>
            </a:r>
            <a:r>
              <a:rPr lang="en-US" sz="1200" dirty="0" err="1">
                <a:latin typeface="Courier New"/>
                <a:cs typeface="Courier New"/>
              </a:rPr>
              <a:t>cgtc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dirty="0" err="1">
                <a:latin typeface="Courier New"/>
                <a:cs typeface="Courier New"/>
              </a:rPr>
              <a:t>gtca</a:t>
            </a:r>
            <a:r>
              <a:rPr lang="en-US" sz="1200" dirty="0">
                <a:latin typeface="Courier New"/>
                <a:cs typeface="Courier New"/>
              </a:rPr>
              <a:t> .0016/</a:t>
            </a:r>
            <a:r>
              <a:rPr lang="en-US" sz="1200" dirty="0" err="1">
                <a:latin typeface="Courier New"/>
                <a:cs typeface="Courier New"/>
              </a:rPr>
              <a:t>tcag</a:t>
            </a:r>
            <a:r>
              <a:rPr lang="en-US" sz="1200" dirty="0">
                <a:latin typeface="Courier New"/>
                <a:cs typeface="Courier New"/>
              </a:rPr>
              <a:t> .0032/</a:t>
            </a:r>
            <a:r>
              <a:rPr lang="en-US" sz="1200" dirty="0" err="1">
                <a:latin typeface="Courier New"/>
                <a:cs typeface="Courier New"/>
              </a:rPr>
              <a:t>cag</a:t>
            </a:r>
            <a:r>
              <a:rPr lang="en-US" sz="1200" b="1" dirty="0" err="1">
                <a:latin typeface="Courier New"/>
                <a:cs typeface="Courier New"/>
              </a:rPr>
              <a:t>A</a:t>
            </a:r>
            <a:r>
              <a:rPr lang="en-US" sz="1200" dirty="0">
                <a:latin typeface="Courier New"/>
                <a:cs typeface="Courier New"/>
              </a:rPr>
              <a:t> .0032/</a:t>
            </a:r>
            <a:r>
              <a:rPr lang="en-US" sz="1200" dirty="0" err="1">
                <a:latin typeface="Courier New"/>
                <a:cs typeface="Courier New"/>
              </a:rPr>
              <a:t>ag</a:t>
            </a:r>
            <a:r>
              <a:rPr lang="en-US" sz="1200" b="1" dirty="0" err="1">
                <a:latin typeface="Courier New"/>
                <a:cs typeface="Courier New"/>
              </a:rPr>
              <a:t>AG</a:t>
            </a:r>
            <a:r>
              <a:rPr lang="en-US" sz="1200" dirty="0">
                <a:latin typeface="Courier New"/>
                <a:cs typeface="Courier New"/>
              </a:rPr>
              <a:t> .0032/</a:t>
            </a:r>
            <a:r>
              <a:rPr lang="en-US" sz="1200" dirty="0" err="1">
                <a:latin typeface="Courier New"/>
                <a:cs typeface="Courier New"/>
              </a:rPr>
              <a:t>g</a:t>
            </a:r>
            <a:r>
              <a:rPr lang="en-US" sz="1200" b="1" dirty="0" err="1">
                <a:latin typeface="Courier New"/>
                <a:cs typeface="Courier New"/>
              </a:rPr>
              <a:t>AGG</a:t>
            </a: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b="1" dirty="0">
                <a:solidFill>
                  <a:srgbClr val="660066"/>
                </a:solidFill>
                <a:latin typeface="Courier New"/>
                <a:cs typeface="Courier New"/>
              </a:rPr>
              <a:t>.0128</a:t>
            </a:r>
            <a:r>
              <a:rPr lang="en-US" sz="1200" dirty="0">
                <a:solidFill>
                  <a:srgbClr val="660066"/>
                </a:solidFill>
                <a:latin typeface="Courier New"/>
                <a:cs typeface="Courier New"/>
              </a:rPr>
              <a:t>/</a:t>
            </a:r>
            <a:r>
              <a:rPr lang="en-US" sz="1200" b="1" dirty="0">
                <a:solidFill>
                  <a:srgbClr val="660066"/>
                </a:solidFill>
                <a:latin typeface="Courier New"/>
                <a:cs typeface="Courier New"/>
              </a:rPr>
              <a:t>AGGT</a:t>
            </a:r>
            <a:r>
              <a:rPr lang="en-US" sz="1200" dirty="0">
                <a:solidFill>
                  <a:srgbClr val="660066"/>
                </a:solidFill>
                <a:latin typeface="Courier New"/>
                <a:cs typeface="Courier New"/>
              </a:rPr>
              <a:t>  </a:t>
            </a: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2895600" y="4726126"/>
            <a:ext cx="16764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taac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cacta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4772025" y="5227945"/>
            <a:ext cx="2971800" cy="4355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 b="1" i="1" dirty="0">
                <a:solidFill>
                  <a:srgbClr val="FF0000"/>
                </a:solidFill>
                <a:ea typeface="Arial" charset="0"/>
              </a:rPr>
              <a:t>Motifs </a:t>
            </a:r>
            <a:r>
              <a:rPr lang="en-US" sz="1800" i="1" dirty="0">
                <a:solidFill>
                  <a:srgbClr val="000000"/>
                </a:solidFill>
                <a:ea typeface="Arial" charset="0"/>
              </a:rPr>
              <a:t>(</a:t>
            </a:r>
            <a:r>
              <a:rPr lang="en-US" sz="1800" i="1" dirty="0">
                <a:solidFill>
                  <a:srgbClr val="0000FF"/>
                </a:solidFill>
                <a:ea typeface="Arial" charset="0"/>
              </a:rPr>
              <a:t>Profile </a:t>
            </a:r>
            <a:r>
              <a:rPr lang="en-US" sz="1800" i="1" dirty="0">
                <a:solidFill>
                  <a:srgbClr val="000000"/>
                </a:solidFill>
                <a:ea typeface="Arial" charset="0"/>
              </a:rPr>
              <a:t>(</a:t>
            </a:r>
            <a:r>
              <a:rPr lang="en-US" sz="1800" b="1" i="1" dirty="0">
                <a:solidFill>
                  <a:srgbClr val="FF0000"/>
                </a:solidFill>
                <a:ea typeface="Arial" charset="0"/>
              </a:rPr>
              <a:t>Motifs</a:t>
            </a:r>
            <a:r>
              <a:rPr lang="en-US" sz="1800" i="1" dirty="0">
                <a:solidFill>
                  <a:srgbClr val="000000"/>
                </a:solidFill>
                <a:ea typeface="Arial" charset="0"/>
              </a:rPr>
              <a:t>), </a:t>
            </a:r>
            <a:r>
              <a:rPr lang="en-US" sz="1800" i="1" dirty="0" err="1">
                <a:solidFill>
                  <a:srgbClr val="00B050"/>
                </a:solidFill>
                <a:ea typeface="Arial" charset="0"/>
              </a:rPr>
              <a:t>Dna</a:t>
            </a:r>
            <a:r>
              <a:rPr lang="en-US" sz="1800" i="1" dirty="0">
                <a:solidFill>
                  <a:srgbClr val="000000"/>
                </a:solidFill>
                <a:ea typeface="Arial" charset="0"/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1A2CBF-81EA-3E40-B89F-AB76047DE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3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69" grpId="0" animBg="1"/>
      <p:bldP spid="83971" grpId="0" animBg="1"/>
      <p:bldP spid="13" grpId="0" animBg="1"/>
      <p:bldP spid="15" grpId="0" animBg="1"/>
      <p:bldP spid="18" grpId="0" animBg="1"/>
      <p:bldP spid="22" grpId="0" animBg="1"/>
      <p:bldP spid="24" grpId="0" animBg="1"/>
      <p:bldP spid="25" grpId="0" animBg="1"/>
      <p:bldP spid="3" grpId="0"/>
      <p:bldP spid="28" grpId="0" animBg="1"/>
      <p:bldP spid="2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3600" dirty="0"/>
              <a:t>How in the World Can </a:t>
            </a:r>
            <a:r>
              <a:rPr lang="en-US" dirty="0"/>
              <a:t>T</a:t>
            </a:r>
            <a:r>
              <a:rPr lang="en-US" sz="3600" dirty="0"/>
              <a:t>his Algorithm Find Anything?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90550" y="4343400"/>
            <a:ext cx="8001000" cy="533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dirty="0"/>
              <a:t>These implanted motifs result in a </a:t>
            </a:r>
            <a:r>
              <a:rPr lang="en-US" sz="2400" b="1" dirty="0">
                <a:solidFill>
                  <a:srgbClr val="0000FF"/>
                </a:solidFill>
              </a:rPr>
              <a:t>biased </a:t>
            </a:r>
            <a:r>
              <a:rPr lang="en-US" sz="2400" dirty="0">
                <a:solidFill>
                  <a:srgbClr val="0000FF"/>
                </a:solidFill>
              </a:rPr>
              <a:t>expected </a:t>
            </a:r>
            <a:r>
              <a:rPr lang="en-US" sz="2400" i="1" dirty="0">
                <a:solidFill>
                  <a:srgbClr val="0000FF"/>
                </a:solidFill>
              </a:rPr>
              <a:t>Profile. 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endParaRPr lang="en-US" sz="2400" dirty="0">
              <a:solidFill>
                <a:srgbClr val="0000FF"/>
              </a:solidFill>
              <a:latin typeface="Times New Roman" charset="0"/>
              <a:ea typeface="Arial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566208"/>
            <a:ext cx="8001000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When we select </a:t>
            </a:r>
            <a:r>
              <a:rPr lang="en-US" sz="2400" i="1" dirty="0"/>
              <a:t>k</a:t>
            </a:r>
            <a:r>
              <a:rPr lang="en-US" sz="2400" dirty="0"/>
              <a:t>-</a:t>
            </a:r>
            <a:r>
              <a:rPr lang="en-US" sz="2400" dirty="0" err="1"/>
              <a:t>mers</a:t>
            </a:r>
            <a:r>
              <a:rPr lang="en-US" sz="2400" dirty="0"/>
              <a:t> </a:t>
            </a:r>
            <a:r>
              <a:rPr lang="en-US" sz="2400" i="1" dirty="0"/>
              <a:t>randomly,</a:t>
            </a:r>
            <a:r>
              <a:rPr lang="en-US" sz="2400" dirty="0"/>
              <a:t> it results in a </a:t>
            </a:r>
            <a:r>
              <a:rPr lang="en-US" sz="2400" b="1" dirty="0">
                <a:solidFill>
                  <a:srgbClr val="0000FF"/>
                </a:solidFill>
              </a:rPr>
              <a:t>uniform</a:t>
            </a:r>
            <a:r>
              <a:rPr lang="en-US" sz="2400" dirty="0">
                <a:solidFill>
                  <a:srgbClr val="0000FF"/>
                </a:solidFill>
              </a:rPr>
              <a:t> expected </a:t>
            </a:r>
            <a:r>
              <a:rPr lang="en-US" sz="2400" i="1" dirty="0">
                <a:solidFill>
                  <a:srgbClr val="0000FF"/>
                </a:solidFill>
              </a:rPr>
              <a:t>Profile</a:t>
            </a:r>
            <a:r>
              <a:rPr lang="en-US" sz="2400" i="1" dirty="0"/>
              <a:t> </a:t>
            </a:r>
            <a:r>
              <a:rPr lang="en-US" sz="2400" dirty="0"/>
              <a:t>where every entry is 1/4. Such a uniform profile is useless because it does not provide any clues about the implanted motif.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3352800"/>
            <a:ext cx="8001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US" sz="2400" b="1" dirty="0">
                <a:latin typeface="Calibri"/>
                <a:cs typeface="Calibri"/>
              </a:rPr>
              <a:t>But strings in </a:t>
            </a:r>
            <a:r>
              <a:rPr lang="en-US" sz="2400" b="1" i="1" dirty="0" err="1">
                <a:solidFill>
                  <a:srgbClr val="00B050"/>
                </a:solidFill>
                <a:latin typeface="Calibri"/>
                <a:cs typeface="Calibri"/>
              </a:rPr>
              <a:t>Dna</a:t>
            </a:r>
            <a:r>
              <a:rPr lang="en-US" sz="2400" b="1" dirty="0">
                <a:latin typeface="Calibri"/>
                <a:cs typeface="Calibri"/>
              </a:rPr>
              <a:t> are not truly random since they include implanted motifs!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0075" y="5029200"/>
            <a:ext cx="80010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Where does this statistical bias point to?  </a:t>
            </a:r>
            <a:endParaRPr lang="en-US" sz="26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EF07B-6549-0B4D-8ACD-D33B0AB54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64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nimBg="1"/>
      <p:bldP spid="4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/>
              <a:t>RandomizedMotifSearch</a:t>
            </a:r>
            <a:r>
              <a:rPr lang="en-US" sz="3600" dirty="0"/>
              <a:t> in Action</a:t>
            </a:r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2743200" y="1371600"/>
            <a:ext cx="16764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taac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ccgG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4953000" y="1371600"/>
            <a:ext cx="13716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n-US" sz="11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</a:t>
            </a:r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t a a c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 G T </a:t>
            </a:r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c t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algn="just" eaLnBrk="0" hangingPunct="0"/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 </a:t>
            </a:r>
            <a:r>
              <a:rPr lang="en-US" sz="1800" b="1" dirty="0">
                <a:latin typeface="Courier New"/>
                <a:cs typeface="Courier New"/>
              </a:rPr>
              <a:t>c c g G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endParaRPr lang="en-US" sz="1800" b="1" dirty="0">
              <a:solidFill>
                <a:schemeClr val="tx1"/>
              </a:solidFill>
              <a:latin typeface="Courier New"/>
              <a:ea typeface="Times New Roman" pitchFamily="18" charset="0"/>
              <a:cs typeface="Courier New"/>
            </a:endParaRPr>
          </a:p>
          <a:p>
            <a:pPr lvl="0" algn="just" eaLnBrk="0" hangingPunct="0"/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 a c t a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 A </a:t>
            </a:r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G </a:t>
            </a:r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G T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553200" y="1524000"/>
            <a:ext cx="25146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A:    </a:t>
            </a:r>
            <a:r>
              <a:rPr lang="en-US" sz="1800" b="1" dirty="0">
                <a:solidFill>
                  <a:srgbClr val="0000FF"/>
                </a:solidFill>
              </a:rPr>
              <a:t>2/5</a:t>
            </a:r>
            <a:r>
              <a:rPr lang="en-US" sz="1800" dirty="0">
                <a:solidFill>
                  <a:schemeClr val="tx1"/>
                </a:solidFill>
              </a:rPr>
              <a:t>   1/5   1/5   1/5</a:t>
            </a:r>
          </a:p>
          <a:p>
            <a:r>
              <a:rPr lang="en-US" sz="1800" dirty="0">
                <a:solidFill>
                  <a:schemeClr val="tx1"/>
                </a:solidFill>
              </a:rPr>
              <a:t>C:    1/5   </a:t>
            </a:r>
            <a:r>
              <a:rPr lang="en-US" sz="1800" b="1" dirty="0">
                <a:solidFill>
                  <a:srgbClr val="0000FF"/>
                </a:solidFill>
              </a:rPr>
              <a:t>2/5</a:t>
            </a:r>
            <a:r>
              <a:rPr lang="en-US" sz="1800" dirty="0">
                <a:solidFill>
                  <a:schemeClr val="tx1"/>
                </a:solidFill>
              </a:rPr>
              <a:t>   1/5   1/5</a:t>
            </a:r>
          </a:p>
          <a:p>
            <a:r>
              <a:rPr lang="en-US" sz="1800" dirty="0">
                <a:solidFill>
                  <a:schemeClr val="tx1"/>
                </a:solidFill>
              </a:rPr>
              <a:t>G:    1/5   1/5   </a:t>
            </a:r>
            <a:r>
              <a:rPr lang="en-US" sz="1800" b="1" dirty="0">
                <a:solidFill>
                  <a:srgbClr val="0000FF"/>
                </a:solidFill>
              </a:rPr>
              <a:t>2/5</a:t>
            </a:r>
            <a:r>
              <a:rPr lang="en-US" sz="1800" dirty="0">
                <a:solidFill>
                  <a:schemeClr val="tx1"/>
                </a:solidFill>
              </a:rPr>
              <a:t>   1/5</a:t>
            </a:r>
          </a:p>
          <a:p>
            <a:r>
              <a:rPr lang="en-US" sz="1800" dirty="0">
                <a:solidFill>
                  <a:schemeClr val="tx1"/>
                </a:solidFill>
              </a:rPr>
              <a:t>T:     1/5   1/5   1/5   </a:t>
            </a:r>
            <a:r>
              <a:rPr lang="en-US" sz="1800" b="1" dirty="0">
                <a:solidFill>
                  <a:srgbClr val="0000FF"/>
                </a:solidFill>
              </a:rPr>
              <a:t>2/5</a:t>
            </a:r>
            <a:endParaRPr lang="en-US" sz="1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667000" y="609600"/>
            <a:ext cx="1828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chemeClr val="tx1"/>
                </a:solidFill>
                <a:ea typeface="Arial" charset="0"/>
              </a:rPr>
              <a:t>Randomly select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i="1" dirty="0">
                <a:solidFill>
                  <a:srgbClr val="FF0000"/>
                </a:solidFill>
                <a:ea typeface="Arial" charset="0"/>
              </a:rPr>
              <a:t>Motifs</a:t>
            </a:r>
            <a:r>
              <a:rPr lang="en-US" sz="1800" i="1" dirty="0">
                <a:solidFill>
                  <a:srgbClr val="0000FF"/>
                </a:solidFill>
                <a:ea typeface="Arial" charset="0"/>
              </a:rPr>
              <a:t> </a:t>
            </a:r>
            <a:r>
              <a:rPr lang="en-US" sz="1800" dirty="0">
                <a:ea typeface="Arial" charset="0"/>
              </a:rPr>
              <a:t>(in bold)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28600" y="609600"/>
            <a:ext cx="22860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 i="1" dirty="0">
                <a:solidFill>
                  <a:srgbClr val="008000"/>
                </a:solidFill>
                <a:ea typeface="Arial" charset="0"/>
              </a:rPr>
              <a:t>DNA</a:t>
            </a:r>
            <a:r>
              <a:rPr lang="en-US" sz="1800" dirty="0">
                <a:solidFill>
                  <a:srgbClr val="000000"/>
                </a:solidFill>
                <a:ea typeface="Arial" charset="0"/>
              </a:rPr>
              <a:t> with implanted </a:t>
            </a:r>
            <a:r>
              <a:rPr lang="en-US" sz="1800" dirty="0">
                <a:solidFill>
                  <a:srgbClr val="0000FF"/>
                </a:solidFill>
                <a:ea typeface="Arial" charset="0"/>
              </a:rPr>
              <a:t>(4,1)-motif ACGT</a:t>
            </a:r>
            <a:endParaRPr lang="en-US" sz="1800" dirty="0">
              <a:ea typeface="Arial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533400" y="1371600"/>
            <a:ext cx="16764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taac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ctgtc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ccgG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tag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cacta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781800" y="609600"/>
            <a:ext cx="1828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 i="1" dirty="0">
                <a:solidFill>
                  <a:srgbClr val="0000FF"/>
                </a:solidFill>
                <a:ea typeface="Arial" charset="0"/>
              </a:rPr>
              <a:t>Profile</a:t>
            </a:r>
            <a:r>
              <a:rPr lang="en-US" sz="1800" i="1" dirty="0">
                <a:solidFill>
                  <a:srgbClr val="000000"/>
                </a:solidFill>
                <a:ea typeface="Arial" charset="0"/>
              </a:rPr>
              <a:t>(</a:t>
            </a:r>
            <a:r>
              <a:rPr lang="en-US" sz="1800" b="1" i="1" dirty="0">
                <a:solidFill>
                  <a:srgbClr val="FF0000"/>
                </a:solidFill>
                <a:ea typeface="Arial" charset="0"/>
              </a:rPr>
              <a:t>Motifs</a:t>
            </a:r>
            <a:r>
              <a:rPr lang="en-US" sz="1800" i="1" dirty="0">
                <a:solidFill>
                  <a:srgbClr val="000000"/>
                </a:solidFill>
                <a:ea typeface="Arial" charset="0"/>
              </a:rPr>
              <a:t>)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4724400" y="609600"/>
            <a:ext cx="1828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 b="1" i="1" dirty="0">
                <a:solidFill>
                  <a:srgbClr val="FF0000"/>
                </a:solidFill>
                <a:ea typeface="Arial" charset="0"/>
              </a:rPr>
              <a:t>Motifs</a:t>
            </a:r>
            <a:endParaRPr lang="en-US" sz="1800" b="1" dirty="0">
              <a:solidFill>
                <a:srgbClr val="FF0000"/>
              </a:solidFill>
              <a:ea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3200400"/>
            <a:ext cx="701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3200400"/>
            <a:ext cx="8839200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/>
              <a:t>The statistical bias points in the direction of the implanted (4,1)-motif </a:t>
            </a:r>
            <a:r>
              <a:rPr lang="en-US" sz="2800" b="1" dirty="0">
                <a:solidFill>
                  <a:srgbClr val="0000FF"/>
                </a:solidFill>
              </a:rPr>
              <a:t>ACGT </a:t>
            </a:r>
            <a:r>
              <a:rPr lang="en-US" sz="2800" dirty="0">
                <a:solidFill>
                  <a:schemeClr val="tx1"/>
                </a:solidFill>
              </a:rPr>
              <a:t>because one of the randomly selected 4-mers happened to be the implanted pattern </a:t>
            </a:r>
            <a:r>
              <a:rPr lang="en-US" sz="2800" b="1" dirty="0">
                <a:solidFill>
                  <a:srgbClr val="0000FF"/>
                </a:solidFill>
              </a:rPr>
              <a:t>A</a:t>
            </a:r>
            <a:r>
              <a:rPr lang="en-US" sz="2800" dirty="0">
                <a:solidFill>
                  <a:schemeClr val="tx1"/>
                </a:solidFill>
              </a:rPr>
              <a:t>G</a:t>
            </a:r>
            <a:r>
              <a:rPr lang="en-US" sz="2800" b="1" dirty="0">
                <a:solidFill>
                  <a:srgbClr val="0000FF"/>
                </a:solidFill>
              </a:rPr>
              <a:t>GT</a:t>
            </a:r>
            <a:r>
              <a:rPr lang="en-US" sz="2800" dirty="0">
                <a:solidFill>
                  <a:schemeClr val="tx1"/>
                </a:solidFill>
              </a:rPr>
              <a:t> simply by chance.   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" name="Donut 2"/>
          <p:cNvSpPr/>
          <p:nvPr/>
        </p:nvSpPr>
        <p:spPr>
          <a:xfrm>
            <a:off x="3505200" y="2286000"/>
            <a:ext cx="990600" cy="762000"/>
          </a:xfrm>
          <a:prstGeom prst="donut">
            <a:avLst/>
          </a:prstGeom>
          <a:solidFill>
            <a:srgbClr val="0000FF"/>
          </a:solidFill>
          <a:ln w="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D34AD-2AAB-B342-8E48-6CAF90BCD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02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0" y="381000"/>
            <a:ext cx="8229600" cy="5105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b="1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cs typeface="Calibri"/>
              </a:rPr>
              <a:t>From Implanted Patterns to Regulatory Motifs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7F7F7F"/>
                </a:solidFill>
                <a:cs typeface="Calibri"/>
              </a:rPr>
              <a:t>Implanting Patterns into Strings </a:t>
            </a:r>
            <a:endParaRPr lang="en-US" sz="2000" dirty="0">
              <a:solidFill>
                <a:srgbClr val="7F7F7F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Do We Have a Clock Gene?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Implanted Motif Problem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Motif Finding Problem (Music Break)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Median String Problem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Greedy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Rolling Dice Helps Us Find Regulatory Motifs 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Randomized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  <a:latin typeface="Calibri"/>
                <a:cs typeface="Calibri"/>
              </a:rPr>
              <a:t>Gibbs Sampling</a:t>
            </a:r>
          </a:p>
          <a:p>
            <a:pPr lvl="1">
              <a:lnSpc>
                <a:spcPct val="12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Pseudocounts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949020-3A86-4044-8029-ED748C981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7908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Gibbs Sampling</a:t>
            </a:r>
          </a:p>
        </p:txBody>
      </p:sp>
      <p:sp>
        <p:nvSpPr>
          <p:cNvPr id="134145" name="Rectangle 1"/>
          <p:cNvSpPr>
            <a:spLocks noChangeArrowheads="1"/>
          </p:cNvSpPr>
          <p:nvPr/>
        </p:nvSpPr>
        <p:spPr bwMode="auto">
          <a:xfrm>
            <a:off x="457200" y="3276600"/>
            <a:ext cx="8458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ttacctt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cttaac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  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ttacctt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ttacctt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tctgtc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gat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atc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tgtc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  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tctgtc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gatatc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tgt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gcgttcg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→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acggcg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    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gcgttcg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→  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gcgttcg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ccct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gag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ccctaa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  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ccct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gag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ccct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ggt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cagaggt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  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ggt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    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          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RandomizedMotifSearch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                                                       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Gh"/>
              </a:rPr>
              <a:t>GibbsSampler</a:t>
            </a:r>
            <a:endParaRPr lang="en-US" sz="1800" b="1" dirty="0">
              <a:latin typeface="Calibri" pitchFamily="34" charset="0"/>
              <a:ea typeface="Times New Roman" pitchFamily="18" charset="0"/>
              <a:cs typeface="G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(may change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all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mers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in 1 iteration)         (changes a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single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mer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in 1 iteration) </a:t>
            </a:r>
            <a:endParaRPr lang="en-US" sz="1800" b="1" dirty="0">
              <a:latin typeface="Calibri" pitchFamily="34" charset="0"/>
              <a:ea typeface="Times New Roman" pitchFamily="18" charset="0"/>
              <a:cs typeface="G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447800"/>
            <a:ext cx="4114800" cy="1446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b="1" dirty="0" err="1"/>
              <a:t>RandomizedMotifSearch</a:t>
            </a:r>
            <a:r>
              <a:rPr lang="en-US" sz="2200" dirty="0"/>
              <a:t> may replace all </a:t>
            </a:r>
            <a:r>
              <a:rPr lang="en-US" sz="2200" i="1" dirty="0"/>
              <a:t>k</a:t>
            </a:r>
            <a:r>
              <a:rPr lang="en-US" sz="2200" dirty="0"/>
              <a:t>-</a:t>
            </a:r>
            <a:r>
              <a:rPr lang="en-US" sz="2200" dirty="0" err="1"/>
              <a:t>mers</a:t>
            </a:r>
            <a:r>
              <a:rPr lang="en-US" sz="2200" dirty="0"/>
              <a:t> in a single iteration and thus may potentially discard a nearly correct motif.</a:t>
            </a:r>
          </a:p>
        </p:txBody>
      </p:sp>
      <p:sp>
        <p:nvSpPr>
          <p:cNvPr id="3" name="Rectangle 2"/>
          <p:cNvSpPr/>
          <p:nvPr/>
        </p:nvSpPr>
        <p:spPr>
          <a:xfrm>
            <a:off x="4876800" y="1447800"/>
            <a:ext cx="4114800" cy="1446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b="1" dirty="0"/>
              <a:t>Gibbs sampling</a:t>
            </a:r>
            <a:r>
              <a:rPr lang="en-US" sz="2200" dirty="0"/>
              <a:t> replaces a single </a:t>
            </a:r>
            <a:r>
              <a:rPr lang="en-US" sz="2200" i="1" dirty="0"/>
              <a:t>k-</a:t>
            </a:r>
            <a:r>
              <a:rPr lang="en-US" sz="2200" dirty="0" err="1"/>
              <a:t>mer</a:t>
            </a:r>
            <a:r>
              <a:rPr lang="en-US" sz="2200" dirty="0"/>
              <a:t> at each iteration and thus moves with more caution in the space of all motifs.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68015-5AC9-4342-B9BA-7250B56DE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08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Why Would a Biologist Care?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5715000"/>
            <a:ext cx="77724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Would the Frequent Words algorithm find this hidden message?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74700" y="1600200"/>
            <a:ext cx="7772400" cy="365760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200" dirty="0">
                <a:latin typeface="Lucida Console" charset="0"/>
              </a:rPr>
              <a:t>atgaccgggatactgatagaagaaaggttgggggcgtacacattagataaacgtatgaagtacgttagactcggcgccgccg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acccctattttttgagcagatttagtgacctggaaaaaaaatttgagtacaaaacttttccgaatacaataaaacggcggga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tgagtatccctgggatgacttaaaataatggagtggtgctctcccgatttttgaatatgtaggatcattcgccagggtccga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gctgagaattggatgcaaaaaaagggattgtccacgcaatcgcgaaccaacgcggacccaaaggcaagaccgataaaggaga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tcccttttgcggtaatgtgccgggaggctggttacgtagggaagccctaacggacttaatataataaaggaagggcttatag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gtcaatcatgttcttgtgaatggatttaacaataagggctgggaccgcttggcgcacccaaattcagtgtgggcgagcgcaa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cggttttggcccttgttagaggcccccgtataaacaaggagggccaattatgagagagctaatctatcgcgtgcgtgttcat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aacttgagttaaaaaatagggagccctggggcacatacaagaggagtcttccttatcagttaatgctgtatgacactatgta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ttggcccattggctaaaagcccaacttgacaaatggaagatagaatccttgcatactaaaaaggagcggaccgaaagggaag</a:t>
            </a:r>
            <a:br>
              <a:rPr lang="en-US" sz="1200" dirty="0">
                <a:latin typeface="Lucida Console" charset="0"/>
              </a:rPr>
            </a:br>
            <a:br>
              <a:rPr lang="en-US" sz="1200" dirty="0">
                <a:latin typeface="Lucida Console" charset="0"/>
              </a:rPr>
            </a:br>
            <a:r>
              <a:rPr lang="en-US" sz="1200" dirty="0">
                <a:latin typeface="Lucida Console" charset="0"/>
              </a:rPr>
              <a:t>ctggtgagcaacgacagattcttacgtgcattagctcgcttccggggatctaatagcacgaagcttactaaaaaggagcgga</a:t>
            </a:r>
            <a:endParaRPr lang="en-US" sz="1200" dirty="0">
              <a:latin typeface="_DEFAULT_ASCII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00"/>
            <a:ext cx="7924800" cy="5283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A1AA8A-6E33-A44C-9AB3-78A2E311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37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/>
              <a:t>GibbsSampler</a:t>
            </a:r>
            <a:r>
              <a:rPr lang="en-US" sz="3600" dirty="0"/>
              <a:t> in Action</a:t>
            </a:r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762000" y="1371600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taac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ccgG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505200" y="1371600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ttACCT</a:t>
            </a:r>
            <a:r>
              <a:rPr lang="en-US" sz="1800" b="1" dirty="0" err="1">
                <a:latin typeface="Courier New" pitchFamily="49" charset="0"/>
                <a:cs typeface="Courier New" pitchFamily="49" charset="0"/>
              </a:rPr>
              <a:t>taac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----------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6172200" y="1371601"/>
            <a:ext cx="26670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 t    a    a    c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 G    T    </a:t>
            </a:r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c    t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algn="just" eaLnBrk="0" hangingPunct="0"/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 ----------------</a:t>
            </a:r>
          </a:p>
          <a:p>
            <a:pPr lvl="0" algn="just" eaLnBrk="0" hangingPunct="0"/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 a    c    t    a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 A    </a:t>
            </a:r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G    </a:t>
            </a:r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G    T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419600"/>
            <a:ext cx="2971800" cy="10156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Calculate the probabilities of all </a:t>
            </a:r>
            <a:r>
              <a:rPr lang="en-US" sz="2000" i="1" dirty="0">
                <a:latin typeface="+mj-lt"/>
              </a:rPr>
              <a:t>k</a:t>
            </a:r>
            <a:r>
              <a:rPr lang="en-US" sz="2000" dirty="0">
                <a:latin typeface="+mj-lt"/>
              </a:rPr>
              <a:t>-mers in the deleted string </a:t>
            </a:r>
            <a:r>
              <a:rPr lang="en-US" sz="2000" b="1" dirty="0" err="1">
                <a:latin typeface="+mj-lt"/>
                <a:ea typeface="Times New Roman"/>
              </a:rPr>
              <a:t>ccgG</a:t>
            </a:r>
            <a:r>
              <a:rPr lang="en-US" sz="2000" dirty="0" err="1">
                <a:solidFill>
                  <a:srgbClr val="0000FF"/>
                </a:solidFill>
                <a:latin typeface="+mj-lt"/>
                <a:ea typeface="Times New Roman"/>
              </a:rPr>
              <a:t>CGT</a:t>
            </a:r>
            <a:r>
              <a:rPr lang="en-US" sz="2000" dirty="0" err="1">
                <a:latin typeface="+mj-lt"/>
                <a:ea typeface="Times New Roman"/>
              </a:rPr>
              <a:t>tag</a:t>
            </a:r>
            <a:endParaRPr lang="en-US" sz="2000" dirty="0">
              <a:latin typeface="+mj-lt"/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381000" y="5715000"/>
            <a:ext cx="7391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b="1" dirty="0" err="1">
                <a:latin typeface="Calibri"/>
                <a:ea typeface="Times New Roman"/>
                <a:cs typeface="Courier New"/>
              </a:rPr>
              <a:t>ccgG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Calibri"/>
                <a:ea typeface="Times New Roman"/>
                <a:cs typeface="Courier New"/>
              </a:rPr>
              <a:t>cgG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b="1" dirty="0" err="1">
                <a:solidFill>
                  <a:srgbClr val="000000"/>
                </a:solidFill>
                <a:latin typeface="Calibri"/>
                <a:ea typeface="Times New Roman"/>
                <a:cs typeface="Courier New"/>
              </a:rPr>
              <a:t>gG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CG</a:t>
            </a:r>
            <a:r>
              <a:rPr lang="en-US" sz="1800" b="1" dirty="0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008000"/>
                </a:solidFill>
                <a:latin typeface="Calibri"/>
                <a:ea typeface="Times New Roman"/>
                <a:cs typeface="Courier New"/>
              </a:rPr>
              <a:t>1/128 </a:t>
            </a:r>
            <a:r>
              <a:rPr lang="en-US" sz="1800" b="1" dirty="0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(</a:t>
            </a:r>
            <a:r>
              <a:rPr lang="en-US" sz="1800" b="1" dirty="0">
                <a:solidFill>
                  <a:srgbClr val="000000"/>
                </a:solidFill>
                <a:latin typeface="Calibri"/>
                <a:ea typeface="Times New Roman"/>
                <a:cs typeface="Courier New"/>
              </a:rPr>
              <a:t>G</a:t>
            </a:r>
            <a:r>
              <a:rPr lang="en-US" sz="1800" dirty="0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CGT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CGT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t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1/256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GT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ta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 (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T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tag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</a:t>
            </a:r>
            <a:endParaRPr lang="en-US" sz="1800" dirty="0">
              <a:latin typeface="Times New Roman"/>
              <a:ea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" y="6211669"/>
            <a:ext cx="8991600" cy="646331"/>
          </a:xfrm>
          <a:prstGeom prst="rect">
            <a:avLst/>
          </a:prstGeom>
          <a:solidFill>
            <a:srgbClr val="BFBFBF"/>
          </a:solidFill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a typeface="Arial" charset="0"/>
              </a:rPr>
              <a:t>Roll</a:t>
            </a:r>
            <a:r>
              <a:rPr lang="en-US" sz="2000" dirty="0">
                <a:ea typeface="Arial" charset="0"/>
              </a:rPr>
              <a:t> a 7-sided die with probabilities of sides proportional to probabilities of </a:t>
            </a:r>
            <a:r>
              <a:rPr lang="en-US" sz="2000" i="1" dirty="0">
                <a:ea typeface="Arial" charset="0"/>
              </a:rPr>
              <a:t>k</a:t>
            </a:r>
            <a:r>
              <a:rPr lang="en-US" sz="2000" dirty="0">
                <a:ea typeface="Arial" charset="0"/>
              </a:rPr>
              <a:t>-</a:t>
            </a:r>
            <a:r>
              <a:rPr lang="en-US" sz="2000" dirty="0" err="1">
                <a:ea typeface="Arial" charset="0"/>
              </a:rPr>
              <a:t>mers</a:t>
            </a:r>
            <a:endParaRPr lang="en-US" sz="2000" i="1" dirty="0">
              <a:ea typeface="Arial" charset="0"/>
            </a:endParaRPr>
          </a:p>
          <a:p>
            <a:endParaRPr lang="en-US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638800" y="4343400"/>
            <a:ext cx="32004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A:      2/4      1/4        1/4       1/4</a:t>
            </a:r>
          </a:p>
          <a:p>
            <a:r>
              <a:rPr lang="en-US" sz="1800" dirty="0"/>
              <a:t>C:        </a:t>
            </a:r>
            <a:r>
              <a:rPr lang="en-US" sz="1800" b="1" dirty="0">
                <a:solidFill>
                  <a:srgbClr val="FF0000"/>
                </a:solidFill>
              </a:rPr>
              <a:t>0</a:t>
            </a:r>
            <a:r>
              <a:rPr lang="en-US" sz="1800" dirty="0"/>
              <a:t>        1/4        1/4       1/4</a:t>
            </a:r>
          </a:p>
          <a:p>
            <a:r>
              <a:rPr lang="en-US" sz="1800" dirty="0"/>
              <a:t>G:      1/4      1/4        1/4         </a:t>
            </a:r>
            <a:r>
              <a:rPr lang="en-US" sz="1800" b="1" dirty="0">
                <a:solidFill>
                  <a:srgbClr val="FF0000"/>
                </a:solidFill>
              </a:rPr>
              <a:t>0 </a:t>
            </a:r>
          </a:p>
          <a:p>
            <a:r>
              <a:rPr lang="en-US" sz="1800" dirty="0"/>
              <a:t>T:       1/4      1/4        1/4       2/4 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638800" y="2971801"/>
            <a:ext cx="32004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A</a:t>
            </a:r>
            <a:r>
              <a:rPr lang="en-US" sz="1800" dirty="0">
                <a:latin typeface="Courier New"/>
                <a:cs typeface="Courier New"/>
              </a:rPr>
              <a:t>:   </a:t>
            </a:r>
            <a:r>
              <a:rPr lang="en-US" sz="1800" b="1" dirty="0">
                <a:latin typeface="Courier New"/>
                <a:cs typeface="Courier New"/>
              </a:rPr>
              <a:t>2</a:t>
            </a:r>
            <a:r>
              <a:rPr lang="en-US" sz="1800" dirty="0">
                <a:latin typeface="Courier New"/>
                <a:cs typeface="Courier New"/>
              </a:rPr>
              <a:t>    1    1    1</a:t>
            </a:r>
          </a:p>
          <a:p>
            <a:r>
              <a:rPr lang="en-US" sz="1800" dirty="0">
                <a:latin typeface="Courier New"/>
                <a:cs typeface="Courier New"/>
              </a:rPr>
              <a:t>C: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    1    1    1</a:t>
            </a:r>
          </a:p>
          <a:p>
            <a:r>
              <a:rPr lang="en-US" sz="1800" dirty="0">
                <a:latin typeface="Courier New"/>
                <a:cs typeface="Courier New"/>
              </a:rPr>
              <a:t>G:   1    1    1 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 </a:t>
            </a:r>
          </a:p>
          <a:p>
            <a:r>
              <a:rPr lang="en-US" sz="1800" dirty="0">
                <a:latin typeface="Courier New"/>
                <a:cs typeface="Courier New"/>
              </a:rPr>
              <a:t>T:   1    1    1    </a:t>
            </a:r>
            <a:r>
              <a:rPr lang="en-US" sz="1800" b="1" dirty="0">
                <a:latin typeface="Courier New"/>
                <a:cs typeface="Courier New"/>
              </a:rPr>
              <a:t>2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5613" y="3553005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Count</a:t>
            </a:r>
            <a:r>
              <a:rPr lang="en-US" sz="2000" dirty="0"/>
              <a:t> matrix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85800" y="609600"/>
            <a:ext cx="19812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FF"/>
                </a:solidFill>
                <a:ea typeface="Arial" charset="0"/>
              </a:rPr>
              <a:t>Randomly</a:t>
            </a:r>
            <a:r>
              <a:rPr lang="en-US" sz="2000" dirty="0">
                <a:ea typeface="Arial" charset="0"/>
              </a:rPr>
              <a:t> select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i="1" dirty="0">
                <a:ea typeface="Arial" charset="0"/>
              </a:rPr>
              <a:t>Motifs</a:t>
            </a:r>
            <a:r>
              <a:rPr lang="en-US" sz="2000" i="1" dirty="0">
                <a:ea typeface="Arial" charset="0"/>
              </a:rPr>
              <a:t> </a:t>
            </a:r>
            <a:r>
              <a:rPr lang="en-US" sz="2000" dirty="0">
                <a:ea typeface="Arial" charset="0"/>
              </a:rPr>
              <a:t>(in </a:t>
            </a:r>
            <a:r>
              <a:rPr lang="en-US" sz="2000" b="1" dirty="0">
                <a:ea typeface="Arial" charset="0"/>
              </a:rPr>
              <a:t>bold</a:t>
            </a:r>
            <a:r>
              <a:rPr lang="en-US" sz="2000" dirty="0">
                <a:ea typeface="Arial" charset="0"/>
              </a:rPr>
              <a:t>)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352800" y="609600"/>
            <a:ext cx="2209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FF"/>
                </a:solidFill>
                <a:ea typeface="Arial" charset="0"/>
              </a:rPr>
              <a:t>Randomly</a:t>
            </a:r>
            <a:r>
              <a:rPr lang="en-US" sz="2000" dirty="0">
                <a:ea typeface="Arial" charset="0"/>
              </a:rPr>
              <a:t> remove    a </a:t>
            </a:r>
            <a:r>
              <a:rPr lang="en-US" sz="2000" i="1" dirty="0">
                <a:ea typeface="Arial" charset="0"/>
              </a:rPr>
              <a:t>k</a:t>
            </a:r>
            <a:r>
              <a:rPr lang="en-US" sz="2000" dirty="0">
                <a:ea typeface="Arial" charset="0"/>
              </a:rPr>
              <a:t>-</a:t>
            </a:r>
            <a:r>
              <a:rPr lang="en-US" sz="2000" dirty="0" err="1">
                <a:ea typeface="Arial" charset="0"/>
              </a:rPr>
              <a:t>mer</a:t>
            </a:r>
            <a:r>
              <a:rPr lang="en-US" sz="2000" dirty="0">
                <a:ea typeface="Arial" charset="0"/>
              </a:rPr>
              <a:t> in </a:t>
            </a:r>
            <a:r>
              <a:rPr lang="en-US" sz="2000" b="1" i="1" dirty="0">
                <a:ea typeface="Arial" charset="0"/>
              </a:rPr>
              <a:t>Motifs</a:t>
            </a:r>
            <a:endParaRPr lang="en-US" sz="2000" b="1" dirty="0">
              <a:ea typeface="Arial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505200" y="4419600"/>
            <a:ext cx="2057400" cy="990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endParaRPr lang="en-US" sz="2000" i="1" dirty="0">
              <a:ea typeface="Arial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i="1" dirty="0">
                <a:ea typeface="Arial" charset="0"/>
              </a:rPr>
              <a:t>Profile </a:t>
            </a:r>
            <a:r>
              <a:rPr lang="en-US" sz="2000" dirty="0">
                <a:ea typeface="Arial" charset="0"/>
              </a:rPr>
              <a:t>matrix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52400" y="3200400"/>
            <a:ext cx="3429000" cy="990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/>
                </a:solidFill>
                <a:ea typeface="Arial" charset="0"/>
              </a:rPr>
              <a:t>Choose a new starting position in the deleted sequence based on rolling the die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28600" y="4191000"/>
            <a:ext cx="0" cy="1981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600200" y="2819400"/>
            <a:ext cx="0" cy="3810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762000" y="1371600"/>
            <a:ext cx="1828800" cy="147732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taac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ccg</a:t>
            </a:r>
            <a:r>
              <a:rPr kumimoji="0" lang="en-US" sz="1800" b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GCGT</a:t>
            </a:r>
            <a:r>
              <a:rPr kumimoji="0" lang="en-US" sz="180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tag</a:t>
            </a:r>
            <a:endParaRPr kumimoji="0" lang="en-US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953938" y="3200400"/>
            <a:ext cx="4495800" cy="1371600"/>
          </a:xfrm>
          <a:prstGeom prst="rect">
            <a:avLst/>
          </a:prstGeom>
          <a:solidFill>
            <a:srgbClr val="C9F39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9600" b="1" dirty="0">
                <a:ea typeface="Arial" charset="0"/>
              </a:rPr>
              <a:t>ITERATE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400800" y="609600"/>
            <a:ext cx="2209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i="1" dirty="0">
                <a:ea typeface="Arial" charset="0"/>
              </a:rPr>
              <a:t>Motifs </a:t>
            </a:r>
            <a:r>
              <a:rPr lang="en-US" sz="2000" dirty="0">
                <a:ea typeface="Arial" charset="0"/>
              </a:rPr>
              <a:t>matrix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E043E0-9298-DE4E-9EAB-AFB8A6EA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  <p:bldP spid="83971" grpId="0" animBg="1"/>
      <p:bldP spid="8" grpId="0" animBg="1"/>
      <p:bldP spid="83974" grpId="0" animBg="1"/>
      <p:bldP spid="19" grpId="0" animBg="1"/>
      <p:bldP spid="13" grpId="0" animBg="1"/>
      <p:bldP spid="14" grpId="0" animBg="1"/>
      <p:bldP spid="16" grpId="0"/>
      <p:bldP spid="18" grpId="0" animBg="1"/>
      <p:bldP spid="20" grpId="0" animBg="1"/>
      <p:bldP spid="21" grpId="0" animBg="1"/>
      <p:bldP spid="26" grpId="0" animBg="1"/>
      <p:bldP spid="27" grpId="0" animBg="1"/>
      <p:bldP spid="2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Gibbs Sampler Outline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1219200"/>
            <a:ext cx="8534400" cy="4800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  <a:buFont typeface="Arial Unicode MS" charset="0"/>
              <a:buAutoNum type="arabicPeriod"/>
            </a:pPr>
            <a:r>
              <a:rPr lang="en-US" sz="2400" dirty="0">
                <a:ea typeface="Arial" charset="0"/>
              </a:rPr>
              <a:t>Form </a:t>
            </a:r>
            <a:r>
              <a:rPr lang="en-US" sz="2400" i="1" dirty="0">
                <a:ea typeface="Arial" charset="0"/>
              </a:rPr>
              <a:t>Motifs</a:t>
            </a:r>
            <a:r>
              <a:rPr lang="en-US" sz="2400" dirty="0">
                <a:ea typeface="Arial" charset="0"/>
              </a:rPr>
              <a:t> by </a:t>
            </a:r>
            <a:r>
              <a:rPr lang="en-US" sz="2400" dirty="0">
                <a:solidFill>
                  <a:srgbClr val="0000FF"/>
                </a:solidFill>
                <a:ea typeface="Arial" charset="0"/>
              </a:rPr>
              <a:t>randomly</a:t>
            </a:r>
            <a:r>
              <a:rPr lang="en-US" sz="2400" dirty="0">
                <a:ea typeface="Arial" charset="0"/>
              </a:rPr>
              <a:t> selecting a </a:t>
            </a:r>
            <a:r>
              <a:rPr lang="en-US" sz="2400" i="1" dirty="0">
                <a:ea typeface="Arial" charset="0"/>
              </a:rPr>
              <a:t>k</a:t>
            </a:r>
            <a:r>
              <a:rPr lang="en-US" sz="2400" dirty="0">
                <a:ea typeface="Arial" charset="0"/>
              </a:rPr>
              <a:t>-</a:t>
            </a:r>
            <a:r>
              <a:rPr lang="en-US" sz="2400" dirty="0" err="1">
                <a:ea typeface="Arial" charset="0"/>
              </a:rPr>
              <a:t>mer</a:t>
            </a:r>
            <a:r>
              <a:rPr lang="en-US" sz="2400" dirty="0">
                <a:ea typeface="Arial" charset="0"/>
              </a:rPr>
              <a:t> in each sequence </a:t>
            </a:r>
          </a:p>
          <a:p>
            <a:pPr marL="457200" indent="-457200">
              <a:lnSpc>
                <a:spcPct val="90000"/>
              </a:lnSpc>
              <a:buFont typeface="Arial Unicode MS" charset="0"/>
              <a:buAutoNum type="arabicPeriod"/>
            </a:pPr>
            <a:r>
              <a:rPr lang="en-US" sz="2400" dirty="0">
                <a:solidFill>
                  <a:srgbClr val="0000FF"/>
                </a:solidFill>
                <a:ea typeface="Arial" charset="0"/>
              </a:rPr>
              <a:t>Randomly</a:t>
            </a:r>
            <a:r>
              <a:rPr lang="en-US" sz="2400" dirty="0">
                <a:ea typeface="Arial" charset="0"/>
              </a:rPr>
              <a:t> choose one of selected </a:t>
            </a:r>
            <a:r>
              <a:rPr lang="en-US" sz="2400" i="1" dirty="0">
                <a:ea typeface="Arial" charset="0"/>
              </a:rPr>
              <a:t>k</a:t>
            </a:r>
            <a:r>
              <a:rPr lang="en-US" sz="2400" dirty="0">
                <a:ea typeface="Arial" charset="0"/>
              </a:rPr>
              <a:t>-</a:t>
            </a:r>
            <a:r>
              <a:rPr lang="en-US" sz="2400" dirty="0" err="1">
                <a:ea typeface="Arial" charset="0"/>
              </a:rPr>
              <a:t>mers</a:t>
            </a:r>
            <a:r>
              <a:rPr lang="en-US" sz="2400" dirty="0">
                <a:ea typeface="Arial" charset="0"/>
              </a:rPr>
              <a:t> (from  </a:t>
            </a:r>
            <a:r>
              <a:rPr lang="en-US" sz="2400" i="1" dirty="0" err="1">
                <a:ea typeface="Arial" charset="0"/>
              </a:rPr>
              <a:t>RemovedSequence</a:t>
            </a:r>
            <a:r>
              <a:rPr lang="en-US" sz="2400" i="1" dirty="0">
                <a:ea typeface="Arial" charset="0"/>
              </a:rPr>
              <a:t>)</a:t>
            </a:r>
            <a:r>
              <a:rPr lang="en-US" sz="2400" dirty="0">
                <a:ea typeface="Arial" charset="0"/>
              </a:rPr>
              <a:t> and remove it from </a:t>
            </a:r>
            <a:r>
              <a:rPr lang="en-US" sz="2400" i="1" dirty="0">
                <a:ea typeface="Arial" charset="0"/>
              </a:rPr>
              <a:t>Motifs</a:t>
            </a:r>
            <a:r>
              <a:rPr lang="en-US" sz="2400" dirty="0">
                <a:ea typeface="Arial" charset="0"/>
              </a:rPr>
              <a:t>.</a:t>
            </a:r>
          </a:p>
          <a:p>
            <a:pPr marL="457200" indent="-457200" eaLnBrk="1" hangingPunct="1">
              <a:lnSpc>
                <a:spcPct val="90000"/>
              </a:lnSpc>
              <a:buFont typeface="Arial Unicode MS" charset="0"/>
              <a:buAutoNum type="arabicPeriod"/>
            </a:pPr>
            <a:r>
              <a:rPr lang="en-US" sz="2400" dirty="0">
                <a:ea typeface="Arial" charset="0"/>
              </a:rPr>
              <a:t>Create </a:t>
            </a:r>
            <a:r>
              <a:rPr lang="en-US" sz="2400" i="1" dirty="0">
                <a:ea typeface="Arial" charset="0"/>
              </a:rPr>
              <a:t>Profile</a:t>
            </a:r>
            <a:r>
              <a:rPr lang="en-US" sz="2400" dirty="0">
                <a:ea typeface="Arial" charset="0"/>
              </a:rPr>
              <a:t> from the remaining </a:t>
            </a:r>
            <a:r>
              <a:rPr lang="en-US" sz="2400" i="1" dirty="0">
                <a:ea typeface="Arial" charset="0"/>
              </a:rPr>
              <a:t>k</a:t>
            </a:r>
            <a:r>
              <a:rPr lang="en-US" sz="2400" dirty="0">
                <a:ea typeface="Arial" charset="0"/>
              </a:rPr>
              <a:t>-</a:t>
            </a:r>
            <a:r>
              <a:rPr lang="en-US" sz="2400" dirty="0" err="1">
                <a:ea typeface="Arial" charset="0"/>
              </a:rPr>
              <a:t>mers</a:t>
            </a:r>
            <a:r>
              <a:rPr lang="en-US" sz="2400" dirty="0">
                <a:ea typeface="Arial" charset="0"/>
              </a:rPr>
              <a:t> in </a:t>
            </a:r>
            <a:r>
              <a:rPr lang="en-US" sz="2400" i="1" dirty="0">
                <a:ea typeface="Arial" charset="0"/>
              </a:rPr>
              <a:t>Motifs</a:t>
            </a:r>
            <a:r>
              <a:rPr lang="en-US" sz="2400" dirty="0">
                <a:ea typeface="Arial" charset="0"/>
              </a:rPr>
              <a:t>.</a:t>
            </a:r>
          </a:p>
          <a:p>
            <a:pPr marL="457200" indent="-457200" eaLnBrk="1" hangingPunct="1">
              <a:lnSpc>
                <a:spcPct val="90000"/>
              </a:lnSpc>
              <a:buFont typeface="Arial Unicode MS" charset="0"/>
              <a:buAutoNum type="arabicPeriod"/>
            </a:pPr>
            <a:r>
              <a:rPr lang="en-US" sz="2400" dirty="0">
                <a:ea typeface="Arial" charset="0"/>
              </a:rPr>
              <a:t>For each </a:t>
            </a:r>
            <a:r>
              <a:rPr lang="en-US" sz="2400" i="1" dirty="0">
                <a:ea typeface="Arial" charset="0"/>
              </a:rPr>
              <a:t>k</a:t>
            </a:r>
            <a:r>
              <a:rPr lang="en-US" sz="2400" dirty="0">
                <a:ea typeface="Arial" charset="0"/>
              </a:rPr>
              <a:t>-</a:t>
            </a:r>
            <a:r>
              <a:rPr lang="en-US" sz="2400" dirty="0" err="1">
                <a:ea typeface="Arial" charset="0"/>
              </a:rPr>
              <a:t>mer</a:t>
            </a:r>
            <a:r>
              <a:rPr lang="en-US" sz="2400" dirty="0">
                <a:ea typeface="Arial" charset="0"/>
              </a:rPr>
              <a:t> in </a:t>
            </a:r>
            <a:r>
              <a:rPr lang="en-US" sz="2400" i="1" dirty="0" err="1">
                <a:ea typeface="Arial" charset="0"/>
              </a:rPr>
              <a:t>RemovedSequence</a:t>
            </a:r>
            <a:r>
              <a:rPr lang="en-US" sz="2400" dirty="0">
                <a:ea typeface="Arial" charset="0"/>
              </a:rPr>
              <a:t>, calculate </a:t>
            </a:r>
            <a:r>
              <a:rPr lang="en-US" sz="2400" i="1" dirty="0" err="1">
                <a:ea typeface="Arial" charset="0"/>
              </a:rPr>
              <a:t>Pr</a:t>
            </a:r>
            <a:r>
              <a:rPr lang="en-US" sz="2400" i="1" dirty="0">
                <a:ea typeface="Arial" charset="0"/>
              </a:rPr>
              <a:t>(</a:t>
            </a:r>
            <a:r>
              <a:rPr lang="en-US" sz="2400" i="1" dirty="0" err="1">
                <a:ea typeface="Arial" charset="0"/>
              </a:rPr>
              <a:t>k</a:t>
            </a:r>
            <a:r>
              <a:rPr lang="en-US" sz="2400" dirty="0" err="1">
                <a:ea typeface="Arial" charset="0"/>
              </a:rPr>
              <a:t>-mer</a:t>
            </a:r>
            <a:r>
              <a:rPr lang="en-US" sz="2400" i="1" dirty="0" err="1">
                <a:ea typeface="Arial" charset="0"/>
              </a:rPr>
              <a:t>|Profile</a:t>
            </a:r>
            <a:r>
              <a:rPr lang="en-US" sz="2400" i="1" dirty="0">
                <a:ea typeface="Arial" charset="0"/>
              </a:rPr>
              <a:t>) </a:t>
            </a:r>
            <a:r>
              <a:rPr lang="en-US" sz="2400" dirty="0">
                <a:ea typeface="Arial" charset="0"/>
              </a:rPr>
              <a:t>resulting in </a:t>
            </a:r>
            <a:r>
              <a:rPr lang="en-US" sz="2400" i="1" dirty="0">
                <a:ea typeface="Arial" charset="0"/>
              </a:rPr>
              <a:t>n-k+1</a:t>
            </a:r>
            <a:r>
              <a:rPr lang="en-US" sz="2400" dirty="0">
                <a:ea typeface="Arial" charset="0"/>
              </a:rPr>
              <a:t> probabilities:                                         				</a:t>
            </a:r>
            <a:r>
              <a:rPr lang="en-US" sz="2400" i="1" dirty="0">
                <a:ea typeface="Arial" charset="0"/>
              </a:rPr>
              <a:t>p</a:t>
            </a:r>
            <a:r>
              <a:rPr lang="en-US" sz="2400" i="1" baseline="-25000" dirty="0">
                <a:ea typeface="Arial" charset="0"/>
              </a:rPr>
              <a:t>1</a:t>
            </a:r>
            <a:r>
              <a:rPr lang="en-US" sz="2400" i="1" dirty="0">
                <a:ea typeface="Arial" charset="0"/>
              </a:rPr>
              <a:t>,p</a:t>
            </a:r>
            <a:r>
              <a:rPr lang="en-US" sz="2400" i="1" baseline="-25000" dirty="0">
                <a:ea typeface="Arial" charset="0"/>
              </a:rPr>
              <a:t>2</a:t>
            </a:r>
            <a:r>
              <a:rPr lang="en-US" sz="2400" i="1" dirty="0">
                <a:ea typeface="Arial" charset="0"/>
              </a:rPr>
              <a:t>, …,p</a:t>
            </a:r>
            <a:r>
              <a:rPr lang="en-US" sz="2400" i="1" baseline="-25000" dirty="0">
                <a:ea typeface="Arial" charset="0"/>
              </a:rPr>
              <a:t>n-k+1.</a:t>
            </a:r>
          </a:p>
          <a:p>
            <a:pPr marL="457200" indent="-457200" eaLnBrk="1" hangingPunct="1">
              <a:lnSpc>
                <a:spcPct val="90000"/>
              </a:lnSpc>
              <a:buFont typeface="Arial Unicode MS" charset="0"/>
              <a:buAutoNum type="arabicPeriod"/>
            </a:pPr>
            <a:r>
              <a:rPr lang="en-US" sz="2400" dirty="0">
                <a:solidFill>
                  <a:srgbClr val="0000FF"/>
                </a:solidFill>
                <a:ea typeface="Arial" charset="0"/>
              </a:rPr>
              <a:t>Roll</a:t>
            </a:r>
            <a:r>
              <a:rPr lang="en-US" sz="2400" dirty="0">
                <a:ea typeface="Arial" charset="0"/>
              </a:rPr>
              <a:t> a die (with </a:t>
            </a:r>
            <a:r>
              <a:rPr lang="en-US" sz="2400" i="1" dirty="0">
                <a:ea typeface="Arial" charset="0"/>
              </a:rPr>
              <a:t>n-k+1</a:t>
            </a:r>
            <a:r>
              <a:rPr lang="en-US" sz="2400" dirty="0">
                <a:ea typeface="Arial" charset="0"/>
              </a:rPr>
              <a:t> sides) where probability of ending up at side </a:t>
            </a:r>
            <a:r>
              <a:rPr lang="en-US" sz="2400" i="1" dirty="0" err="1">
                <a:ea typeface="Arial" charset="0"/>
              </a:rPr>
              <a:t>i</a:t>
            </a:r>
            <a:r>
              <a:rPr lang="en-US" sz="2400" dirty="0">
                <a:ea typeface="Arial" charset="0"/>
              </a:rPr>
              <a:t> is proportional to </a:t>
            </a:r>
            <a:r>
              <a:rPr lang="en-US" sz="2400" i="1" dirty="0">
                <a:ea typeface="Arial" charset="0"/>
              </a:rPr>
              <a:t>p</a:t>
            </a:r>
            <a:r>
              <a:rPr lang="en-US" sz="2400" i="1" baseline="-25000" dirty="0">
                <a:ea typeface="Arial" charset="0"/>
              </a:rPr>
              <a:t>i</a:t>
            </a:r>
            <a:r>
              <a:rPr lang="en-US" sz="2400" i="1" dirty="0">
                <a:ea typeface="Arial" charset="0"/>
              </a:rPr>
              <a:t>.</a:t>
            </a:r>
          </a:p>
          <a:p>
            <a:pPr marL="457200" indent="-457200" eaLnBrk="1" hangingPunct="1">
              <a:lnSpc>
                <a:spcPct val="90000"/>
              </a:lnSpc>
              <a:buFont typeface="Arial Unicode MS" charset="0"/>
              <a:buAutoNum type="arabicPeriod"/>
            </a:pPr>
            <a:r>
              <a:rPr lang="en-US" sz="2400" dirty="0">
                <a:ea typeface="Arial" charset="0"/>
              </a:rPr>
              <a:t>Choose a new starting position</a:t>
            </a:r>
            <a:r>
              <a:rPr lang="en-US" sz="2400" i="1" dirty="0">
                <a:ea typeface="Arial" charset="0"/>
              </a:rPr>
              <a:t> </a:t>
            </a:r>
            <a:r>
              <a:rPr lang="en-US" sz="2400" dirty="0">
                <a:ea typeface="Arial" charset="0"/>
              </a:rPr>
              <a:t>based on rolling the die. Add the </a:t>
            </a:r>
            <a:r>
              <a:rPr lang="en-US" sz="2400" i="1" dirty="0">
                <a:ea typeface="Arial" charset="0"/>
              </a:rPr>
              <a:t>k</a:t>
            </a:r>
            <a:r>
              <a:rPr lang="en-US" sz="2400" dirty="0">
                <a:ea typeface="Arial" charset="0"/>
              </a:rPr>
              <a:t>-</a:t>
            </a:r>
            <a:r>
              <a:rPr lang="en-US" sz="2400" dirty="0" err="1">
                <a:ea typeface="Arial" charset="0"/>
              </a:rPr>
              <a:t>mer</a:t>
            </a:r>
            <a:r>
              <a:rPr lang="en-US" sz="2400" dirty="0">
                <a:ea typeface="Arial" charset="0"/>
              </a:rPr>
              <a:t> starting at this position in </a:t>
            </a:r>
            <a:r>
              <a:rPr lang="en-US" sz="2400" i="1" dirty="0" err="1">
                <a:ea typeface="Arial" charset="0"/>
              </a:rPr>
              <a:t>RemovedSequence</a:t>
            </a:r>
            <a:r>
              <a:rPr lang="en-US" sz="2400" dirty="0">
                <a:ea typeface="Arial" charset="0"/>
              </a:rPr>
              <a:t> to </a:t>
            </a:r>
            <a:r>
              <a:rPr lang="en-US" sz="2400" i="1" dirty="0">
                <a:ea typeface="Arial" charset="0"/>
              </a:rPr>
              <a:t>Motifs</a:t>
            </a:r>
            <a:r>
              <a:rPr lang="en-US" sz="2400" dirty="0">
                <a:ea typeface="Arial" charset="0"/>
              </a:rPr>
              <a:t>. </a:t>
            </a:r>
          </a:p>
          <a:p>
            <a:pPr marL="457200" indent="-457200" eaLnBrk="1" hangingPunct="1">
              <a:lnSpc>
                <a:spcPct val="90000"/>
              </a:lnSpc>
              <a:buFont typeface="Arial Unicode MS" charset="0"/>
              <a:buAutoNum type="arabicPeriod"/>
            </a:pPr>
            <a:r>
              <a:rPr lang="en-US" sz="2400" b="1" dirty="0">
                <a:ea typeface="Arial" charset="0"/>
              </a:rPr>
              <a:t>Repeat steps 2-6</a:t>
            </a:r>
            <a:r>
              <a:rPr lang="en-US" sz="2400" b="1" i="1" dirty="0">
                <a:ea typeface="Arial" charset="0"/>
              </a:rPr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9EE0D4-CA3A-2E44-B5DA-A6112C169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947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Gibbs Sampler in Action</a:t>
            </a:r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762000" y="1371600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taac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ccgG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505200" y="1371600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ttACCT</a:t>
            </a:r>
            <a:r>
              <a:rPr lang="en-US" sz="1800" b="1" dirty="0" err="1">
                <a:latin typeface="Courier New" pitchFamily="49" charset="0"/>
                <a:cs typeface="Courier New" pitchFamily="49" charset="0"/>
              </a:rPr>
              <a:t>taac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----------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6172200" y="1371601"/>
            <a:ext cx="26670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 t    a    a    c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 G    T    </a:t>
            </a:r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c    t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algn="just" eaLnBrk="0" hangingPunct="0"/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 ----------------</a:t>
            </a:r>
          </a:p>
          <a:p>
            <a:pPr lvl="0" algn="just" eaLnBrk="0" hangingPunct="0"/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 a    c    t    a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 A    </a:t>
            </a:r>
            <a:r>
              <a:rPr lang="en-US" sz="1800" b="1" dirty="0">
                <a:solidFill>
                  <a:schemeClr val="tx1"/>
                </a:solidFill>
                <a:latin typeface="Courier New"/>
                <a:ea typeface="Times New Roman" pitchFamily="18" charset="0"/>
                <a:cs typeface="Courier New"/>
              </a:rPr>
              <a:t>G    </a:t>
            </a:r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 pitchFamily="18" charset="0"/>
                <a:cs typeface="Courier New"/>
              </a:rPr>
              <a:t>G    T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419600"/>
            <a:ext cx="2971800" cy="10156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Calculate the probabilities of all </a:t>
            </a:r>
            <a:r>
              <a:rPr lang="en-US" sz="2000" i="1" dirty="0">
                <a:latin typeface="+mj-lt"/>
              </a:rPr>
              <a:t>k</a:t>
            </a:r>
            <a:r>
              <a:rPr lang="en-US" sz="2000" dirty="0">
                <a:latin typeface="+mj-lt"/>
              </a:rPr>
              <a:t>-mers in the deleted string </a:t>
            </a:r>
            <a:r>
              <a:rPr lang="en-US" sz="2000" b="1" dirty="0" err="1">
                <a:latin typeface="+mj-lt"/>
                <a:ea typeface="Times New Roman"/>
              </a:rPr>
              <a:t>ccgG</a:t>
            </a:r>
            <a:r>
              <a:rPr lang="en-US" sz="2000" dirty="0" err="1">
                <a:solidFill>
                  <a:srgbClr val="0000FF"/>
                </a:solidFill>
                <a:latin typeface="+mj-lt"/>
                <a:ea typeface="Times New Roman"/>
              </a:rPr>
              <a:t>CGT</a:t>
            </a:r>
            <a:r>
              <a:rPr lang="en-US" sz="2000" dirty="0" err="1">
                <a:latin typeface="+mj-lt"/>
                <a:ea typeface="Times New Roman"/>
              </a:rPr>
              <a:t>tag</a:t>
            </a:r>
            <a:endParaRPr lang="en-US" sz="2000" dirty="0">
              <a:latin typeface="+mj-lt"/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381000" y="5715000"/>
            <a:ext cx="7239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b="1" dirty="0" err="1">
                <a:latin typeface="Calibri"/>
                <a:ea typeface="Times New Roman"/>
                <a:cs typeface="Courier New"/>
              </a:rPr>
              <a:t>ccgG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b="1" dirty="0" err="1">
                <a:latin typeface="Calibri"/>
                <a:ea typeface="Times New Roman"/>
                <a:cs typeface="Courier New"/>
              </a:rPr>
              <a:t>cgG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b="1" dirty="0" err="1">
                <a:latin typeface="Calibri"/>
                <a:ea typeface="Times New Roman"/>
                <a:cs typeface="Courier New"/>
              </a:rPr>
              <a:t>gG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CG</a:t>
            </a:r>
            <a:r>
              <a:rPr lang="en-US" sz="1800" b="1" dirty="0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008000"/>
                </a:solidFill>
                <a:latin typeface="Calibri"/>
                <a:ea typeface="Times New Roman"/>
                <a:cs typeface="Courier New"/>
              </a:rPr>
              <a:t>1/128 </a:t>
            </a:r>
            <a:r>
              <a:rPr lang="en-US" sz="1800" b="1" dirty="0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(</a:t>
            </a:r>
            <a:r>
              <a:rPr lang="en-US" sz="1800" b="1" dirty="0">
                <a:latin typeface="Calibri"/>
                <a:ea typeface="Times New Roman"/>
                <a:cs typeface="Courier New"/>
              </a:rPr>
              <a:t>G</a:t>
            </a:r>
            <a:r>
              <a:rPr lang="en-US" sz="1800" dirty="0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CGT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CGT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t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1/256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GT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ta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 (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T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tag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</a:t>
            </a:r>
            <a:endParaRPr lang="en-US" sz="1800" dirty="0">
              <a:latin typeface="Times New Roman"/>
              <a:ea typeface="Times New Roman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638800" y="4343400"/>
            <a:ext cx="32004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A:      2/4      1/4        1/4       1/4</a:t>
            </a:r>
          </a:p>
          <a:p>
            <a:r>
              <a:rPr lang="en-US" sz="1800" dirty="0"/>
              <a:t>C:        </a:t>
            </a:r>
            <a:r>
              <a:rPr lang="en-US" sz="1800" b="1" dirty="0">
                <a:solidFill>
                  <a:srgbClr val="FF0000"/>
                </a:solidFill>
              </a:rPr>
              <a:t>0</a:t>
            </a:r>
            <a:r>
              <a:rPr lang="en-US" sz="1800" dirty="0"/>
              <a:t>        1/4        1/4       1/4</a:t>
            </a:r>
          </a:p>
          <a:p>
            <a:r>
              <a:rPr lang="en-US" sz="1800" dirty="0"/>
              <a:t>G:      1/4      1/4        1/4         </a:t>
            </a:r>
            <a:r>
              <a:rPr lang="en-US" sz="1800" b="1" dirty="0">
                <a:solidFill>
                  <a:srgbClr val="FF0000"/>
                </a:solidFill>
              </a:rPr>
              <a:t>0 </a:t>
            </a:r>
          </a:p>
          <a:p>
            <a:r>
              <a:rPr lang="en-US" sz="1800" dirty="0"/>
              <a:t>T:       1/4      1/4       1/4       2/4 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638800" y="2971801"/>
            <a:ext cx="32004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A</a:t>
            </a:r>
            <a:r>
              <a:rPr lang="en-US" sz="1800" dirty="0">
                <a:latin typeface="Courier New"/>
                <a:cs typeface="Courier New"/>
              </a:rPr>
              <a:t>:   </a:t>
            </a:r>
            <a:r>
              <a:rPr lang="en-US" sz="1800" b="1" dirty="0">
                <a:latin typeface="Courier New"/>
                <a:cs typeface="Courier New"/>
              </a:rPr>
              <a:t>2</a:t>
            </a:r>
            <a:r>
              <a:rPr lang="en-US" sz="1800" dirty="0">
                <a:latin typeface="Courier New"/>
                <a:cs typeface="Courier New"/>
              </a:rPr>
              <a:t>    1    1    1</a:t>
            </a:r>
          </a:p>
          <a:p>
            <a:r>
              <a:rPr lang="en-US" sz="1800" dirty="0">
                <a:latin typeface="Courier New"/>
                <a:cs typeface="Courier New"/>
              </a:rPr>
              <a:t>C: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    1    1    1</a:t>
            </a:r>
          </a:p>
          <a:p>
            <a:r>
              <a:rPr lang="en-US" sz="1800" dirty="0">
                <a:latin typeface="Courier New"/>
                <a:cs typeface="Courier New"/>
              </a:rPr>
              <a:t>G:   1    1    1 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 </a:t>
            </a:r>
          </a:p>
          <a:p>
            <a:r>
              <a:rPr lang="en-US" sz="1800" dirty="0">
                <a:latin typeface="Courier New"/>
                <a:cs typeface="Courier New"/>
              </a:rPr>
              <a:t>T:   1    1    1    </a:t>
            </a:r>
            <a:r>
              <a:rPr lang="en-US" sz="1800" b="1" dirty="0">
                <a:latin typeface="Courier New"/>
                <a:cs typeface="Courier New"/>
              </a:rPr>
              <a:t>2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8575" y="3467070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Count</a:t>
            </a:r>
            <a:r>
              <a:rPr lang="en-US" sz="2000" dirty="0"/>
              <a:t> matrix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85800" y="609600"/>
            <a:ext cx="19812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FF"/>
                </a:solidFill>
                <a:ea typeface="Arial" charset="0"/>
              </a:rPr>
              <a:t>Randomly</a:t>
            </a:r>
            <a:r>
              <a:rPr lang="en-US" sz="2000" dirty="0">
                <a:ea typeface="Arial" charset="0"/>
              </a:rPr>
              <a:t> select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i="1" dirty="0">
                <a:ea typeface="Arial" charset="0"/>
              </a:rPr>
              <a:t>Motifs </a:t>
            </a:r>
            <a:r>
              <a:rPr lang="en-US" sz="2000" dirty="0">
                <a:ea typeface="Arial" charset="0"/>
              </a:rPr>
              <a:t>(in </a:t>
            </a:r>
            <a:r>
              <a:rPr lang="en-US" sz="2000" b="1" dirty="0">
                <a:ea typeface="Arial" charset="0"/>
              </a:rPr>
              <a:t>bold</a:t>
            </a:r>
            <a:r>
              <a:rPr lang="en-US" sz="2000" dirty="0">
                <a:ea typeface="Arial" charset="0"/>
              </a:rPr>
              <a:t>)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352800" y="609600"/>
            <a:ext cx="2209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FF"/>
                </a:solidFill>
                <a:ea typeface="Arial" charset="0"/>
              </a:rPr>
              <a:t>Randomly</a:t>
            </a:r>
            <a:r>
              <a:rPr lang="en-US" sz="2000" dirty="0">
                <a:ea typeface="Arial" charset="0"/>
              </a:rPr>
              <a:t> remove    a </a:t>
            </a:r>
            <a:r>
              <a:rPr lang="en-US" sz="2000" i="1" dirty="0">
                <a:ea typeface="Arial" charset="0"/>
              </a:rPr>
              <a:t>k</a:t>
            </a:r>
            <a:r>
              <a:rPr lang="en-US" sz="2000" dirty="0">
                <a:ea typeface="Arial" charset="0"/>
              </a:rPr>
              <a:t>-</a:t>
            </a:r>
            <a:r>
              <a:rPr lang="en-US" sz="2000" dirty="0" err="1">
                <a:ea typeface="Arial" charset="0"/>
              </a:rPr>
              <a:t>mer</a:t>
            </a:r>
            <a:r>
              <a:rPr lang="en-US" sz="2000" dirty="0">
                <a:ea typeface="Arial" charset="0"/>
              </a:rPr>
              <a:t> in </a:t>
            </a:r>
            <a:r>
              <a:rPr lang="en-US" sz="2000" b="1" i="1" dirty="0">
                <a:ea typeface="Arial" charset="0"/>
              </a:rPr>
              <a:t>Motifs</a:t>
            </a:r>
            <a:endParaRPr lang="en-US" sz="2000" b="1" dirty="0">
              <a:ea typeface="Arial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505200" y="4419600"/>
            <a:ext cx="2057400" cy="990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endParaRPr lang="en-US" sz="2000" i="1" dirty="0">
              <a:ea typeface="Arial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i="1" dirty="0">
                <a:ea typeface="Arial" charset="0"/>
              </a:rPr>
              <a:t>Profile </a:t>
            </a:r>
            <a:r>
              <a:rPr lang="en-US" sz="2000" dirty="0">
                <a:ea typeface="Arial" charset="0"/>
              </a:rPr>
              <a:t>matrix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76400" y="6296680"/>
            <a:ext cx="518872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Should we roll a two-sided die???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r="25857"/>
          <a:stretch/>
        </p:blipFill>
        <p:spPr>
          <a:xfrm>
            <a:off x="7620000" y="5715000"/>
            <a:ext cx="1164118" cy="990600"/>
          </a:xfrm>
          <a:prstGeom prst="rect">
            <a:avLst/>
          </a:prstGeom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400800" y="609600"/>
            <a:ext cx="2209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i="1" dirty="0">
                <a:ea typeface="Arial" charset="0"/>
              </a:rPr>
              <a:t>Motifs </a:t>
            </a:r>
            <a:r>
              <a:rPr lang="en-US" sz="2000" dirty="0">
                <a:ea typeface="Arial" charset="0"/>
              </a:rPr>
              <a:t>matrix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6109D0-A1AA-E847-B9AE-6E0A1954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/>
              <a:t>Bioinformatics Algorithms: An Active Learning Approach.</a:t>
            </a:r>
          </a:p>
          <a:p>
            <a:r>
              <a:rPr lang="en-US" dirty="0"/>
              <a:t>Copyright 2013 </a:t>
            </a:r>
            <a:r>
              <a:rPr lang="en-US" dirty="0" err="1"/>
              <a:t>Compeau</a:t>
            </a:r>
            <a:r>
              <a:rPr lang="en-US" dirty="0"/>
              <a:t> and </a:t>
            </a:r>
            <a:r>
              <a:rPr lang="en-US" dirty="0" err="1"/>
              <a:t>Pevzner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495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 animBg="1"/>
      <p:bldP spid="2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Cromwell’s Rule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2358009"/>
            <a:ext cx="556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Cooper Black" panose="0208090404030B020404" pitchFamily="18" charset="0"/>
                <a:cs typeface="Apple Chancery"/>
              </a:rPr>
              <a:t>I beseech you, in the bowels of Christ, think it possible that you may be mistaken.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329434"/>
            <a:ext cx="1905000" cy="23145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5369004"/>
            <a:ext cx="89154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We should leave a little probability that the sun will not rise tomorrow.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4800600"/>
            <a:ext cx="89154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Cromwell's rule:  </a:t>
            </a:r>
            <a:r>
              <a:rPr lang="en-US" sz="2400" dirty="0">
                <a:solidFill>
                  <a:srgbClr val="000000"/>
                </a:solidFill>
              </a:rPr>
              <a:t>the use of probabilities of 0 or 1 should be avoided. 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1371600"/>
            <a:ext cx="89154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Oliver Cromwell made an appeal to the Church of Scotland, urging them to see the error of their alliance with the English royalists: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415C2-5085-344E-9594-8D9961F7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0" y="381000"/>
            <a:ext cx="8229600" cy="5105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b="1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cs typeface="Calibri"/>
              </a:rPr>
              <a:t>From Implanted Patterns to Regulatory Motifs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7F7F7F"/>
                </a:solidFill>
                <a:cs typeface="Calibri"/>
              </a:rPr>
              <a:t>Implanting Patterns into Strings </a:t>
            </a:r>
            <a:endParaRPr lang="en-US" sz="2000" dirty="0">
              <a:solidFill>
                <a:srgbClr val="7F7F7F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Do We Have a Clock Gene?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Implanted Motif Problem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Motif Finding Problem (Music Break)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Median String Problem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Greedy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Rolling Dice Helps Us Find Regulatory Motifs 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Randomized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do Bacteria Hibernate?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Gibbs Sampling</a:t>
            </a:r>
          </a:p>
          <a:p>
            <a:pPr lvl="1">
              <a:lnSpc>
                <a:spcPct val="120000"/>
              </a:lnSpc>
            </a:pPr>
            <a:r>
              <a:rPr lang="en-US" sz="2000" b="1" dirty="0" err="1">
                <a:solidFill>
                  <a:srgbClr val="0000FF"/>
                </a:solidFill>
                <a:latin typeface="Calibri"/>
                <a:cs typeface="Calibri"/>
              </a:rPr>
              <a:t>Pseudocounts</a:t>
            </a:r>
            <a:r>
              <a:rPr lang="en-US" sz="2000" b="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EAD163-2F57-7847-A7E3-D044BD3CE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79084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703457"/>
            <a:ext cx="86106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Randomized algorithms do not like zeroes and introduce </a:t>
            </a:r>
            <a:r>
              <a:rPr lang="en-US" sz="2000" b="1" dirty="0" err="1">
                <a:latin typeface="+mn-lt"/>
              </a:rPr>
              <a:t>pseudocounts</a:t>
            </a:r>
            <a:r>
              <a:rPr lang="en-US" sz="2000" dirty="0">
                <a:latin typeface="+mn-lt"/>
              </a:rPr>
              <a:t> that inflate the probabilities of rare events and eliminate empirical zero-frequencies.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789057"/>
            <a:ext cx="86106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In small datasets, there is always a chance that a possible event does not occur (e.g., </a:t>
            </a:r>
            <a:r>
              <a:rPr lang="en-US" sz="2000" dirty="0">
                <a:solidFill>
                  <a:srgbClr val="FF0000"/>
                </a:solidFill>
              </a:rPr>
              <a:t>zeroes</a:t>
            </a:r>
            <a:r>
              <a:rPr lang="en-US" sz="2000" dirty="0"/>
              <a:t> in </a:t>
            </a:r>
            <a:r>
              <a:rPr lang="en-US" sz="2000" i="1" dirty="0"/>
              <a:t>Count</a:t>
            </a:r>
            <a:r>
              <a:rPr lang="en-US" sz="2000" dirty="0"/>
              <a:t> matrix).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53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Laplace’s Rule of Succession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007114"/>
            <a:ext cx="86106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If we repeat an experiment that can result in a success or failure </a:t>
            </a:r>
            <a:r>
              <a:rPr lang="en-US" sz="2000" b="1" i="1" dirty="0">
                <a:solidFill>
                  <a:srgbClr val="0000FF"/>
                </a:solidFill>
                <a:latin typeface="+mn-lt"/>
              </a:rPr>
              <a:t>n</a:t>
            </a:r>
            <a:r>
              <a:rPr lang="en-US" sz="2000" dirty="0">
                <a:latin typeface="+mn-lt"/>
              </a:rPr>
              <a:t> times and get </a:t>
            </a:r>
            <a:r>
              <a:rPr lang="en-US" sz="2000" b="1" i="1" dirty="0">
                <a:solidFill>
                  <a:srgbClr val="1EB811"/>
                </a:solidFill>
                <a:latin typeface="+mn-lt"/>
              </a:rPr>
              <a:t>s</a:t>
            </a:r>
            <a:r>
              <a:rPr lang="en-US" sz="2000" b="1" dirty="0">
                <a:solidFill>
                  <a:srgbClr val="1EB811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successes, what is the probability that the next repetition will be a success?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590800"/>
            <a:ext cx="1874520" cy="23431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4325" y="2590800"/>
            <a:ext cx="54102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Laplace calculated the probability that the sun will not rise tomorrow, given that it has risen every day for the past 5000 years (1 in 1826251)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4087743"/>
            <a:ext cx="54102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His estimate </a:t>
            </a:r>
            <a:r>
              <a:rPr lang="en-US" sz="2000" dirty="0"/>
              <a:t>was ridiculed because his opponents failed to understand its importance.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9ED6C8-A049-EC40-8A2A-05417678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Pseudocounts</a:t>
            </a:r>
            <a:r>
              <a:rPr lang="en-US" sz="36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762000"/>
            <a:ext cx="723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If </a:t>
            </a:r>
            <a:r>
              <a:rPr lang="en-US" sz="2400" i="1" dirty="0">
                <a:latin typeface="+mn-lt"/>
              </a:rPr>
              <a:t>X</a:t>
            </a:r>
            <a:r>
              <a:rPr lang="en-US" sz="2400" baseline="-25000" dirty="0">
                <a:latin typeface="+mn-lt"/>
              </a:rPr>
              <a:t>1</a:t>
            </a:r>
            <a:r>
              <a:rPr lang="en-US" sz="2400" dirty="0">
                <a:latin typeface="+mn-lt"/>
              </a:rPr>
              <a:t>, ..., </a:t>
            </a:r>
            <a:r>
              <a:rPr lang="en-US" sz="2400" i="1" dirty="0">
                <a:latin typeface="+mn-lt"/>
              </a:rPr>
              <a:t>X</a:t>
            </a:r>
            <a:r>
              <a:rPr lang="en-US" sz="2400" i="1" baseline="-25000" dirty="0">
                <a:latin typeface="+mn-lt"/>
              </a:rPr>
              <a:t>n+1</a:t>
            </a:r>
            <a:r>
              <a:rPr lang="en-US" sz="2400" baseline="-250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are </a:t>
            </a:r>
            <a:r>
              <a:rPr lang="en-US" sz="2400" i="1" dirty="0">
                <a:latin typeface="+mn-lt"/>
              </a:rPr>
              <a:t>conditionally</a:t>
            </a:r>
            <a:r>
              <a:rPr lang="en-US" sz="2400" dirty="0">
                <a:latin typeface="+mn-lt"/>
              </a:rPr>
              <a:t> independent random </a:t>
            </a:r>
            <a:r>
              <a:rPr lang="en-US" sz="2400" dirty="0" err="1">
                <a:latin typeface="+mn-lt"/>
              </a:rPr>
              <a:t>boolean</a:t>
            </a:r>
            <a:r>
              <a:rPr lang="en-US" sz="2400" dirty="0">
                <a:latin typeface="+mn-lt"/>
              </a:rPr>
              <a:t> variables (failure 0 or success 1) then: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              </a:t>
            </a:r>
          </a:p>
          <a:p>
            <a:endParaRPr lang="en-US" sz="2400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2133600"/>
            <a:ext cx="541020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Pr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i="1" baseline="-25000" dirty="0"/>
              <a:t>n+1</a:t>
            </a:r>
            <a:r>
              <a:rPr lang="en-US" sz="2400" i="1" dirty="0"/>
              <a:t>=1|X</a:t>
            </a:r>
            <a:r>
              <a:rPr lang="en-US" sz="2400" baseline="-25000" dirty="0"/>
              <a:t>1</a:t>
            </a:r>
            <a:r>
              <a:rPr lang="en-US" sz="2400" dirty="0"/>
              <a:t>+…+</a:t>
            </a:r>
            <a:r>
              <a:rPr lang="en-US" sz="2400" i="1" dirty="0" err="1"/>
              <a:t>X</a:t>
            </a:r>
            <a:r>
              <a:rPr lang="en-US" sz="2400" i="1" baseline="-25000" dirty="0" err="1"/>
              <a:t>n</a:t>
            </a:r>
            <a:r>
              <a:rPr lang="en-US" sz="2400" i="1" dirty="0"/>
              <a:t>=s</a:t>
            </a:r>
            <a:r>
              <a:rPr lang="en-US" sz="2400" dirty="0"/>
              <a:t> )=</a:t>
            </a:r>
            <a:r>
              <a:rPr lang="en-US" sz="2400" b="1" i="1" dirty="0">
                <a:solidFill>
                  <a:srgbClr val="1EB811"/>
                </a:solidFill>
              </a:rPr>
              <a:t>s</a:t>
            </a:r>
            <a:r>
              <a:rPr lang="en-US" sz="2400" dirty="0"/>
              <a:t>/</a:t>
            </a:r>
            <a:r>
              <a:rPr lang="en-US" sz="2400" b="1" i="1" dirty="0">
                <a:solidFill>
                  <a:srgbClr val="0000FF"/>
                </a:solidFill>
              </a:rPr>
              <a:t>n</a:t>
            </a:r>
            <a:endParaRPr lang="en-US" sz="2400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2209800"/>
            <a:ext cx="525780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Pr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i="1" baseline="-25000" dirty="0"/>
              <a:t>n+1</a:t>
            </a:r>
            <a:r>
              <a:rPr lang="en-US" sz="2400" i="1" dirty="0"/>
              <a:t>=1|X</a:t>
            </a:r>
            <a:r>
              <a:rPr lang="en-US" sz="2400" baseline="-25000" dirty="0"/>
              <a:t>1</a:t>
            </a:r>
            <a:r>
              <a:rPr lang="en-US" sz="2400" dirty="0"/>
              <a:t>+…+</a:t>
            </a:r>
            <a:r>
              <a:rPr lang="en-US" sz="2400" i="1" dirty="0" err="1"/>
              <a:t>X</a:t>
            </a:r>
            <a:r>
              <a:rPr lang="en-US" sz="2400" i="1" baseline="-25000" dirty="0" err="1"/>
              <a:t>n</a:t>
            </a:r>
            <a:r>
              <a:rPr lang="en-US" sz="2400" i="1" dirty="0"/>
              <a:t>=s</a:t>
            </a:r>
            <a:r>
              <a:rPr lang="en-US" sz="2400" dirty="0"/>
              <a:t> )=(</a:t>
            </a:r>
            <a:r>
              <a:rPr lang="en-US" sz="2400" b="1" i="1" dirty="0">
                <a:solidFill>
                  <a:srgbClr val="1EB811"/>
                </a:solidFill>
              </a:rPr>
              <a:t>s</a:t>
            </a:r>
            <a:r>
              <a:rPr lang="en-US" sz="2400" i="1" dirty="0">
                <a:solidFill>
                  <a:srgbClr val="FF0000"/>
                </a:solidFill>
              </a:rPr>
              <a:t>+1</a:t>
            </a:r>
            <a:r>
              <a:rPr lang="en-US" sz="2400" dirty="0"/>
              <a:t>)/(</a:t>
            </a:r>
            <a:r>
              <a:rPr lang="en-US" sz="2400" b="1" i="1" dirty="0">
                <a:solidFill>
                  <a:srgbClr val="0000FF"/>
                </a:solidFill>
              </a:rPr>
              <a:t>n</a:t>
            </a:r>
            <a:r>
              <a:rPr lang="en-US" sz="2400" i="1" dirty="0">
                <a:solidFill>
                  <a:srgbClr val="FF0000"/>
                </a:solidFill>
              </a:rPr>
              <a:t>+2</a:t>
            </a:r>
            <a:r>
              <a:rPr lang="en-US" sz="2400" dirty="0"/>
              <a:t>)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0" y="1239768"/>
            <a:ext cx="1996440" cy="2495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5790" y="5334000"/>
            <a:ext cx="79248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Thus, we have made </a:t>
            </a:r>
            <a:r>
              <a:rPr lang="en-US" sz="2000" b="1" i="1" dirty="0">
                <a:solidFill>
                  <a:srgbClr val="0000FF"/>
                </a:solidFill>
              </a:rPr>
              <a:t>n</a:t>
            </a:r>
            <a:r>
              <a:rPr lang="en-US" sz="2000" b="1" i="1" dirty="0">
                <a:solidFill>
                  <a:srgbClr val="FF0000"/>
                </a:solidFill>
              </a:rPr>
              <a:t>+2</a:t>
            </a:r>
            <a:r>
              <a:rPr lang="en-US" sz="2000" b="1" dirty="0"/>
              <a:t> </a:t>
            </a:r>
            <a:r>
              <a:rPr lang="en-US" sz="2000" dirty="0"/>
              <a:t>observations (known as </a:t>
            </a:r>
            <a:r>
              <a:rPr lang="en-US" sz="2000" b="1" dirty="0" err="1"/>
              <a:t>pseudocounts</a:t>
            </a:r>
            <a:r>
              <a:rPr lang="en-US" sz="2000" dirty="0"/>
              <a:t>) with </a:t>
            </a:r>
            <a:r>
              <a:rPr lang="en-US" sz="2000" b="1" i="1" dirty="0">
                <a:solidFill>
                  <a:srgbClr val="1EB811"/>
                </a:solidFill>
              </a:rPr>
              <a:t>s</a:t>
            </a:r>
            <a:r>
              <a:rPr lang="en-US" sz="2000" b="1" i="1" dirty="0">
                <a:solidFill>
                  <a:srgbClr val="FF0000"/>
                </a:solidFill>
              </a:rPr>
              <a:t>+1</a:t>
            </a:r>
            <a:r>
              <a:rPr lang="en-US" sz="2000" b="1" dirty="0"/>
              <a:t> </a:t>
            </a:r>
            <a:r>
              <a:rPr lang="en-US" sz="2000" dirty="0"/>
              <a:t>successes. </a:t>
            </a:r>
            <a:endParaRPr lang="en-US" sz="2000" dirty="0">
              <a:hlinkClick r:id="rId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3886200"/>
            <a:ext cx="79248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Since we have the prior knowledge that both success and failure are possible, we essentially made </a:t>
            </a:r>
            <a:r>
              <a:rPr lang="en-US" sz="2000" b="1" i="1" dirty="0">
                <a:solidFill>
                  <a:srgbClr val="0000FF"/>
                </a:solidFill>
              </a:rPr>
              <a:t>n</a:t>
            </a:r>
            <a:r>
              <a:rPr lang="en-US" sz="2000" b="1" i="1" dirty="0">
                <a:solidFill>
                  <a:srgbClr val="FF0000"/>
                </a:solidFill>
              </a:rPr>
              <a:t>+2</a:t>
            </a:r>
            <a:r>
              <a:rPr lang="en-US" sz="2000" b="1" dirty="0"/>
              <a:t> </a:t>
            </a:r>
            <a:r>
              <a:rPr lang="en-US" sz="2000" dirty="0"/>
              <a:t>rather than </a:t>
            </a:r>
            <a:r>
              <a:rPr lang="en-US" sz="2000" b="1" i="1" dirty="0">
                <a:solidFill>
                  <a:srgbClr val="0000FF"/>
                </a:solidFill>
              </a:rPr>
              <a:t>n</a:t>
            </a:r>
            <a:r>
              <a:rPr lang="en-US" sz="2000" dirty="0"/>
              <a:t> observations since we (implicitly) observed one success and one failure before we even started the experiments.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A21FA-AD1F-EA48-A98B-C063F7BB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8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91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What would Laplace Do to Get Rid of </a:t>
            </a:r>
            <a:r>
              <a:rPr lang="en-US" sz="3600" dirty="0">
                <a:solidFill>
                  <a:srgbClr val="FF0000"/>
                </a:solidFill>
              </a:rPr>
              <a:t>Zeroes</a:t>
            </a:r>
            <a:r>
              <a:rPr lang="en-US" sz="3600" dirty="0"/>
              <a:t>?</a:t>
            </a:r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762000" y="1295400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taac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ccgG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505200" y="1295400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ttACCT</a:t>
            </a:r>
            <a:r>
              <a:rPr lang="en-US" sz="1800" b="1" dirty="0" err="1">
                <a:latin typeface="Courier New" pitchFamily="49" charset="0"/>
                <a:cs typeface="Courier New" pitchFamily="49" charset="0"/>
              </a:rPr>
              <a:t>taac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----------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6172200" y="1280012"/>
            <a:ext cx="26670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n-US" sz="11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    a    a    c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G    T    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    t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/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----------------</a:t>
            </a:r>
          </a:p>
          <a:p>
            <a:pPr lvl="0" algn="just" eaLnBrk="0" hangingPunct="0"/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a    c    t    a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A    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    </a:t>
            </a:r>
            <a:r>
              <a:rPr lang="en-US" sz="1800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    T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4800600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Profile</a:t>
            </a:r>
            <a:r>
              <a:rPr lang="en-US" dirty="0"/>
              <a:t> matrix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4419600"/>
            <a:ext cx="3352800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Calculate the probabilities of all 4-mers in the deleted string </a:t>
            </a:r>
            <a:r>
              <a:rPr lang="en-US" sz="2000" b="1" dirty="0" err="1">
                <a:latin typeface="Courier New"/>
                <a:ea typeface="Times New Roman"/>
              </a:rPr>
              <a:t>ccgG</a:t>
            </a:r>
            <a:r>
              <a:rPr lang="en-US" sz="2000" dirty="0" err="1">
                <a:solidFill>
                  <a:srgbClr val="0000FF"/>
                </a:solidFill>
                <a:latin typeface="Courier New"/>
                <a:ea typeface="Times New Roman"/>
              </a:rPr>
              <a:t>CGT</a:t>
            </a:r>
            <a:r>
              <a:rPr lang="en-US" sz="2000" dirty="0" err="1">
                <a:latin typeface="Courier New"/>
                <a:ea typeface="Times New Roman"/>
              </a:rPr>
              <a:t>tag</a:t>
            </a:r>
            <a:endParaRPr lang="en-US" sz="2000" dirty="0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533400" y="5715000"/>
            <a:ext cx="6705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ccgG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cgG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gG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CG</a:t>
            </a:r>
            <a:r>
              <a:rPr lang="en-US" sz="1800" b="1" dirty="0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)  1/128 (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G</a:t>
            </a:r>
            <a:r>
              <a:rPr lang="en-US" sz="1800" dirty="0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CGT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CGT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t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(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GT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ta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0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  (</a:t>
            </a:r>
            <a:r>
              <a:rPr lang="en-US" sz="180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T</a:t>
            </a:r>
            <a:r>
              <a:rPr lang="en-US" sz="1800" dirty="0" err="1">
                <a:latin typeface="Calibri"/>
                <a:ea typeface="Times New Roman"/>
                <a:cs typeface="Courier New"/>
              </a:rPr>
              <a:t>tag</a:t>
            </a:r>
            <a:r>
              <a:rPr lang="en-US" sz="1800" dirty="0">
                <a:latin typeface="Calibri"/>
                <a:ea typeface="Times New Roman"/>
                <a:cs typeface="Courier New"/>
              </a:rPr>
              <a:t>)</a:t>
            </a:r>
            <a:endParaRPr lang="en-US" sz="1800" dirty="0">
              <a:latin typeface="Times New Roman"/>
              <a:ea typeface="Times New Roman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638800" y="4343401"/>
            <a:ext cx="32004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ourier New"/>
                <a:cs typeface="Courier New"/>
              </a:rPr>
              <a:t>A:   2/4  1/4  1/4 1/4</a:t>
            </a:r>
          </a:p>
          <a:p>
            <a:r>
              <a:rPr lang="en-US" sz="1800" dirty="0">
                <a:latin typeface="Courier New"/>
                <a:cs typeface="Courier New"/>
              </a:rPr>
              <a:t>C: 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   1/4  1/4 1/4</a:t>
            </a:r>
          </a:p>
          <a:p>
            <a:r>
              <a:rPr lang="en-US" sz="1800" dirty="0">
                <a:latin typeface="Courier New"/>
                <a:cs typeface="Courier New"/>
              </a:rPr>
              <a:t>G:   1/4  1/4  1/4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 </a:t>
            </a:r>
          </a:p>
          <a:p>
            <a:r>
              <a:rPr lang="en-US" sz="1800" dirty="0">
                <a:latin typeface="Courier New"/>
                <a:cs typeface="Courier New"/>
              </a:rPr>
              <a:t>T:   1/4  1/4  1/4 2/4 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638800" y="2971800"/>
            <a:ext cx="32004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ourier New"/>
                <a:cs typeface="Courier New"/>
              </a:rPr>
              <a:t>A:    </a:t>
            </a:r>
            <a:r>
              <a:rPr lang="en-US" sz="1800" b="1" dirty="0">
                <a:latin typeface="Courier New"/>
                <a:cs typeface="Courier New"/>
              </a:rPr>
              <a:t>2</a:t>
            </a:r>
            <a:r>
              <a:rPr lang="en-US" sz="1800" dirty="0">
                <a:latin typeface="Courier New"/>
                <a:cs typeface="Courier New"/>
              </a:rPr>
              <a:t>    1    1    1</a:t>
            </a:r>
          </a:p>
          <a:p>
            <a:r>
              <a:rPr lang="en-US" sz="1800" dirty="0">
                <a:latin typeface="Courier New"/>
                <a:cs typeface="Courier New"/>
              </a:rPr>
              <a:t>C: 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    1    1    1</a:t>
            </a:r>
          </a:p>
          <a:p>
            <a:r>
              <a:rPr lang="en-US" sz="1800" dirty="0">
                <a:latin typeface="Courier New"/>
                <a:cs typeface="Courier New"/>
              </a:rPr>
              <a:t>G:    1    1    1 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 </a:t>
            </a:r>
          </a:p>
          <a:p>
            <a:r>
              <a:rPr lang="en-US" sz="1800" dirty="0">
                <a:latin typeface="Courier New"/>
                <a:cs typeface="Courier New"/>
              </a:rPr>
              <a:t>T:    1    1    1    </a:t>
            </a:r>
            <a:r>
              <a:rPr lang="en-US" sz="1800" b="1" dirty="0">
                <a:latin typeface="Courier New"/>
                <a:cs typeface="Courier New"/>
              </a:rPr>
              <a:t>2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3429000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Count</a:t>
            </a:r>
            <a:r>
              <a:rPr lang="en-US" dirty="0"/>
              <a:t> matrix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638800" y="2971800"/>
            <a:ext cx="3200400" cy="1200329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ourier New"/>
                <a:cs typeface="Courier New"/>
              </a:rPr>
              <a:t>A:   </a:t>
            </a:r>
            <a:r>
              <a:rPr lang="en-US" sz="1800" b="1" dirty="0">
                <a:latin typeface="Courier New"/>
                <a:cs typeface="Courier New"/>
              </a:rPr>
              <a:t>2+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</a:p>
          <a:p>
            <a:r>
              <a:rPr lang="en-US" sz="1800" dirty="0">
                <a:latin typeface="Courier New"/>
                <a:cs typeface="Courier New"/>
              </a:rPr>
              <a:t>C: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en-US" sz="1800" dirty="0">
                <a:latin typeface="Courier New"/>
                <a:cs typeface="Courier New"/>
              </a:rPr>
              <a:t>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</a:p>
          <a:p>
            <a:r>
              <a:rPr lang="en-US" sz="1800" dirty="0">
                <a:latin typeface="Courier New"/>
                <a:cs typeface="Courier New"/>
              </a:rPr>
              <a:t>G:  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solidFill>
                  <a:srgbClr val="008000"/>
                </a:solidFill>
                <a:latin typeface="Courier New"/>
                <a:cs typeface="Courier New"/>
              </a:rPr>
              <a:t> </a:t>
            </a:r>
            <a:r>
              <a:rPr lang="en-US" sz="1800" dirty="0">
                <a:latin typeface="Courier New"/>
                <a:cs typeface="Courier New"/>
              </a:rPr>
              <a:t>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b="1" dirty="0">
                <a:latin typeface="Courier New"/>
                <a:cs typeface="Courier New"/>
              </a:rPr>
              <a:t>  </a:t>
            </a:r>
            <a:r>
              <a:rPr lang="en-US" sz="1800" dirty="0">
                <a:latin typeface="Courier New"/>
                <a:cs typeface="Courier New"/>
              </a:rPr>
              <a:t>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</a:p>
          <a:p>
            <a:r>
              <a:rPr lang="en-US" sz="1800" dirty="0">
                <a:latin typeface="Courier New"/>
                <a:cs typeface="Courier New"/>
              </a:rPr>
              <a:t>T:  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 1+</a:t>
            </a:r>
            <a:r>
              <a:rPr lang="en-US" sz="1800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b="1" dirty="0">
                <a:latin typeface="Courier New"/>
                <a:cs typeface="Courier New"/>
              </a:rPr>
              <a:t>2+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solidFill>
                  <a:srgbClr val="008000"/>
                </a:solidFill>
                <a:latin typeface="Courier New"/>
                <a:cs typeface="Courier New"/>
              </a:rPr>
              <a:t> 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638800" y="4343400"/>
            <a:ext cx="3200400" cy="1200329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ourier New"/>
                <a:cs typeface="Courier New"/>
              </a:rPr>
              <a:t>A:   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3/8  2/8  2/8 2/8</a:t>
            </a:r>
          </a:p>
          <a:p>
            <a:r>
              <a:rPr lang="en-US" sz="1800" dirty="0">
                <a:latin typeface="Courier New"/>
                <a:cs typeface="Courier New"/>
              </a:rPr>
              <a:t>C:   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1/8  2/8  2/8 2/8</a:t>
            </a:r>
          </a:p>
          <a:p>
            <a:r>
              <a:rPr lang="en-US" sz="1800" dirty="0">
                <a:latin typeface="Courier New"/>
                <a:cs typeface="Courier New"/>
              </a:rPr>
              <a:t>G:   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2/8  2/8  2/8 1/8 </a:t>
            </a:r>
          </a:p>
          <a:p>
            <a:r>
              <a:rPr lang="en-US" sz="1800" dirty="0">
                <a:latin typeface="Courier New"/>
                <a:cs typeface="Courier New"/>
              </a:rPr>
              <a:t>T: </a:t>
            </a:r>
            <a:r>
              <a:rPr lang="en-US" sz="1800" b="1" dirty="0">
                <a:latin typeface="Courier New"/>
                <a:cs typeface="Courier New"/>
              </a:rPr>
              <a:t>  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2/8  2/8  2/8 3/</a:t>
            </a:r>
            <a:r>
              <a:rPr lang="en-US" sz="1800" b="1" dirty="0">
                <a:solidFill>
                  <a:srgbClr val="008000"/>
                </a:solidFill>
              </a:rPr>
              <a:t>8 </a:t>
            </a:r>
            <a:endParaRPr lang="en-US" sz="18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3400" y="4419600"/>
            <a:ext cx="3505200" cy="101566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Recalculate</a:t>
            </a:r>
            <a:r>
              <a:rPr lang="en-US" sz="2000" dirty="0"/>
              <a:t> the probabilities of all 4-mers in the deleted string </a:t>
            </a:r>
            <a:r>
              <a:rPr lang="en-US" sz="2000" b="1" dirty="0" err="1">
                <a:latin typeface="Courier New"/>
                <a:ea typeface="Times New Roman"/>
              </a:rPr>
              <a:t>ccgG</a:t>
            </a:r>
            <a:r>
              <a:rPr lang="en-US" sz="2000" dirty="0" err="1">
                <a:solidFill>
                  <a:srgbClr val="0000FF"/>
                </a:solidFill>
                <a:latin typeface="Courier New"/>
                <a:ea typeface="Times New Roman"/>
              </a:rPr>
              <a:t>CGT</a:t>
            </a:r>
            <a:r>
              <a:rPr lang="en-US" sz="2000" dirty="0" err="1">
                <a:latin typeface="Courier New"/>
                <a:ea typeface="Times New Roman"/>
              </a:rPr>
              <a:t>tag</a:t>
            </a:r>
            <a:endParaRPr lang="en-US" sz="2000" dirty="0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41300" y="5690633"/>
            <a:ext cx="8902700" cy="469359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18288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550" dirty="0">
                <a:latin typeface="Calibri"/>
                <a:ea typeface="Times New Roman"/>
                <a:cs typeface="Courier New"/>
              </a:rPr>
              <a:t>1/1024 (</a:t>
            </a:r>
            <a:r>
              <a:rPr lang="en-US" sz="1550" dirty="0" err="1">
                <a:latin typeface="Calibri"/>
                <a:ea typeface="Times New Roman"/>
                <a:cs typeface="Courier New"/>
              </a:rPr>
              <a:t>ccgG</a:t>
            </a:r>
            <a:r>
              <a:rPr lang="en-US" sz="1550" dirty="0">
                <a:latin typeface="Calibri"/>
                <a:ea typeface="Times New Roman"/>
                <a:cs typeface="Courier New"/>
              </a:rPr>
              <a:t>)  2/1024 (</a:t>
            </a:r>
            <a:r>
              <a:rPr lang="en-US" sz="1550" dirty="0" err="1">
                <a:latin typeface="Calibri"/>
                <a:ea typeface="Times New Roman"/>
                <a:cs typeface="Courier New"/>
              </a:rPr>
              <a:t>cgG</a:t>
            </a:r>
            <a:r>
              <a:rPr lang="en-US" sz="155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</a:t>
            </a:r>
            <a:r>
              <a:rPr lang="en-US" sz="1550" dirty="0">
                <a:latin typeface="Calibri"/>
                <a:ea typeface="Times New Roman"/>
                <a:cs typeface="Courier New"/>
              </a:rPr>
              <a:t>)  2/1024  (</a:t>
            </a:r>
            <a:r>
              <a:rPr lang="en-US" sz="1550" dirty="0" err="1">
                <a:latin typeface="Calibri"/>
                <a:ea typeface="Times New Roman"/>
                <a:cs typeface="Courier New"/>
              </a:rPr>
              <a:t>gG</a:t>
            </a:r>
            <a:r>
              <a:rPr lang="en-US" sz="155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CG</a:t>
            </a:r>
            <a:r>
              <a:rPr lang="en-US" sz="1550" dirty="0">
                <a:solidFill>
                  <a:schemeClr val="tx1"/>
                </a:solidFill>
                <a:latin typeface="Calibri"/>
                <a:ea typeface="Times New Roman"/>
                <a:cs typeface="Courier New"/>
              </a:rPr>
              <a:t>)</a:t>
            </a:r>
            <a:r>
              <a:rPr lang="en-US" sz="1550" b="1" dirty="0">
                <a:solidFill>
                  <a:srgbClr val="FF0000"/>
                </a:solidFill>
                <a:latin typeface="Calibri"/>
                <a:ea typeface="Times New Roman"/>
                <a:cs typeface="Courier New"/>
              </a:rPr>
              <a:t>  6/1024  (GCGT)  </a:t>
            </a:r>
            <a:r>
              <a:rPr lang="en-US" sz="1550" dirty="0">
                <a:latin typeface="Calibri"/>
                <a:ea typeface="Times New Roman"/>
                <a:cs typeface="Courier New"/>
              </a:rPr>
              <a:t>3/1024  (</a:t>
            </a:r>
            <a:r>
              <a:rPr lang="en-US" sz="155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CGT</a:t>
            </a:r>
            <a:r>
              <a:rPr lang="en-US" sz="1550" dirty="0" err="1">
                <a:latin typeface="Calibri"/>
                <a:ea typeface="Times New Roman"/>
                <a:cs typeface="Courier New"/>
              </a:rPr>
              <a:t>t</a:t>
            </a:r>
            <a:r>
              <a:rPr lang="en-US" sz="1550" dirty="0">
                <a:latin typeface="Calibri"/>
                <a:ea typeface="Times New Roman"/>
                <a:cs typeface="Courier New"/>
              </a:rPr>
              <a:t>)  4/1024  (</a:t>
            </a:r>
            <a:r>
              <a:rPr lang="en-US" sz="155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GT</a:t>
            </a:r>
            <a:r>
              <a:rPr lang="en-US" sz="1550" dirty="0" err="1">
                <a:latin typeface="Calibri"/>
                <a:ea typeface="Times New Roman"/>
                <a:cs typeface="Courier New"/>
              </a:rPr>
              <a:t>ta</a:t>
            </a:r>
            <a:r>
              <a:rPr lang="en-US" sz="1550" dirty="0">
                <a:latin typeface="Calibri"/>
                <a:ea typeface="Times New Roman"/>
                <a:cs typeface="Courier New"/>
              </a:rPr>
              <a:t>) 2/1024  (</a:t>
            </a:r>
            <a:r>
              <a:rPr lang="en-US" sz="1550" dirty="0" err="1">
                <a:solidFill>
                  <a:srgbClr val="0000FF"/>
                </a:solidFill>
                <a:latin typeface="Calibri"/>
                <a:ea typeface="Times New Roman"/>
                <a:cs typeface="Courier New"/>
              </a:rPr>
              <a:t>T</a:t>
            </a:r>
            <a:r>
              <a:rPr lang="en-US" sz="1550" dirty="0" err="1">
                <a:latin typeface="Calibri"/>
                <a:ea typeface="Times New Roman"/>
                <a:cs typeface="Courier New"/>
              </a:rPr>
              <a:t>tag</a:t>
            </a:r>
            <a:r>
              <a:rPr lang="en-US" sz="1550" dirty="0">
                <a:latin typeface="Calibri"/>
                <a:ea typeface="Times New Roman"/>
                <a:cs typeface="Courier New"/>
              </a:rPr>
              <a:t>)</a:t>
            </a:r>
            <a:endParaRPr lang="en-US" sz="1550" dirty="0">
              <a:latin typeface="Times New Roman"/>
              <a:ea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4400" y="6248400"/>
            <a:ext cx="7620000" cy="4616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Roll a 7-sided rather than 2-sided die!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-3" r="49361" b="52363"/>
          <a:stretch/>
        </p:blipFill>
        <p:spPr>
          <a:xfrm>
            <a:off x="-38100" y="6096000"/>
            <a:ext cx="816429" cy="762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69811" y="3341132"/>
            <a:ext cx="176963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Update</a:t>
            </a:r>
          </a:p>
          <a:p>
            <a:pPr algn="ctr"/>
            <a:r>
              <a:rPr lang="en-US" i="1" dirty="0"/>
              <a:t>Count</a:t>
            </a:r>
            <a:r>
              <a:rPr lang="en-US" dirty="0"/>
              <a:t> Matrix with</a:t>
            </a:r>
          </a:p>
          <a:p>
            <a:pPr algn="ctr"/>
            <a:r>
              <a:rPr lang="en-US" dirty="0" err="1">
                <a:solidFill>
                  <a:srgbClr val="009E47"/>
                </a:solidFill>
              </a:rPr>
              <a:t>pseudocounts</a:t>
            </a:r>
            <a:endParaRPr lang="en-US" dirty="0">
              <a:solidFill>
                <a:srgbClr val="009E4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57637" y="4554378"/>
            <a:ext cx="138180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Update</a:t>
            </a:r>
          </a:p>
          <a:p>
            <a:pPr algn="ctr"/>
            <a:r>
              <a:rPr lang="en-US" i="1" dirty="0"/>
              <a:t>Profile</a:t>
            </a:r>
            <a:r>
              <a:rPr lang="en-US" dirty="0"/>
              <a:t> Matrix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6200" y="3200400"/>
            <a:ext cx="3505200" cy="990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/>
                </a:solidFill>
                <a:ea typeface="Arial" charset="0"/>
              </a:rPr>
              <a:t>Choose a new starting position in the deleted sequence based on rolling the die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00200" y="2819400"/>
            <a:ext cx="0" cy="3810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52400" y="4191000"/>
            <a:ext cx="0" cy="20574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762000" y="1295400"/>
            <a:ext cx="1828800" cy="147732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taac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ccg</a:t>
            </a:r>
            <a:r>
              <a:rPr kumimoji="0" lang="en-US" sz="1800" b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GCGT</a:t>
            </a:r>
            <a:r>
              <a:rPr kumimoji="0" lang="en-US" sz="180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tag</a:t>
            </a:r>
            <a:endParaRPr kumimoji="0" lang="en-US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acta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ACG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cgtcag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29E02F-7FA3-5949-A390-5353564A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/>
              <a:t>Bioinformatics Algorithms: An Active Learning Approach.</a:t>
            </a:r>
          </a:p>
          <a:p>
            <a:r>
              <a:rPr lang="en-US" dirty="0"/>
              <a:t>Copyright 2013 </a:t>
            </a:r>
            <a:r>
              <a:rPr lang="en-US" dirty="0" err="1"/>
              <a:t>Compeau</a:t>
            </a:r>
            <a:r>
              <a:rPr lang="en-US" dirty="0"/>
              <a:t> and </a:t>
            </a:r>
            <a:r>
              <a:rPr lang="en-US" dirty="0" err="1"/>
              <a:t>Pevzner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58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19" grpId="0" animBg="1"/>
      <p:bldP spid="23" grpId="0" animBg="1"/>
      <p:bldP spid="24" grpId="0" animBg="1"/>
      <p:bldP spid="2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Gibbs Sampler </a:t>
            </a:r>
            <a:r>
              <a:rPr lang="en-US" dirty="0"/>
              <a:t>Continues</a:t>
            </a:r>
            <a:endParaRPr lang="en-US" sz="3600" dirty="0"/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762000" y="1371600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tt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AC</a:t>
            </a:r>
            <a:r>
              <a:rPr lang="en-US" sz="1800" dirty="0" err="1">
                <a:latin typeface="Courier New"/>
                <a:ea typeface="Times New Roman"/>
              </a:rPr>
              <a:t>C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T</a:t>
            </a:r>
            <a:r>
              <a:rPr lang="en-US" sz="1800" b="1" dirty="0" err="1">
                <a:latin typeface="Courier New"/>
                <a:ea typeface="Times New Roman"/>
              </a:rPr>
              <a:t>taac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g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dirty="0" err="1">
                <a:latin typeface="Courier New"/>
                <a:ea typeface="Times New Roman"/>
              </a:rPr>
              <a:t>T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r>
              <a:rPr lang="en-US" sz="1800" b="1" dirty="0" err="1">
                <a:latin typeface="Courier New"/>
                <a:ea typeface="Times New Roman"/>
              </a:rPr>
              <a:t>ct</a:t>
            </a:r>
            <a:r>
              <a:rPr lang="en-US" sz="1800" dirty="0" err="1">
                <a:latin typeface="Courier New"/>
                <a:ea typeface="Times New Roman"/>
              </a:rPr>
              <a:t>gtc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ccg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CGT</a:t>
            </a:r>
            <a:r>
              <a:rPr lang="en-US" sz="1800" dirty="0" err="1">
                <a:latin typeface="Courier New"/>
                <a:ea typeface="Times New Roman"/>
              </a:rPr>
              <a:t>tag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</a:t>
            </a:r>
            <a:r>
              <a:rPr lang="en-US" sz="1800" b="1" dirty="0" err="1">
                <a:latin typeface="Courier New"/>
                <a:ea typeface="Times New Roman"/>
              </a:rPr>
              <a:t>acta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ACG</a:t>
            </a:r>
            <a:r>
              <a:rPr lang="en-US" sz="1800" dirty="0" err="1">
                <a:latin typeface="Courier New"/>
                <a:ea typeface="Times New Roman"/>
              </a:rPr>
              <a:t>Ag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cgtcag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endParaRPr lang="en-US" sz="2000" dirty="0">
              <a:latin typeface="Times New Roman"/>
              <a:ea typeface="Times New Roman"/>
            </a:endParaRPr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505200" y="1371600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ourier New"/>
                <a:ea typeface="Times New Roman"/>
              </a:rPr>
              <a:t>----------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g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dirty="0" err="1">
                <a:latin typeface="Courier New"/>
                <a:ea typeface="Times New Roman"/>
              </a:rPr>
              <a:t>T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r>
              <a:rPr lang="en-US" sz="1800" b="1" dirty="0" err="1">
                <a:latin typeface="Courier New"/>
                <a:ea typeface="Times New Roman"/>
              </a:rPr>
              <a:t>ct</a:t>
            </a:r>
            <a:r>
              <a:rPr lang="en-US" sz="1800" dirty="0" err="1">
                <a:latin typeface="Courier New"/>
                <a:ea typeface="Times New Roman"/>
              </a:rPr>
              <a:t>gtc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ccg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CGT</a:t>
            </a:r>
            <a:r>
              <a:rPr lang="en-US" sz="1800" dirty="0" err="1">
                <a:latin typeface="Courier New"/>
                <a:ea typeface="Times New Roman"/>
              </a:rPr>
              <a:t>tag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</a:t>
            </a:r>
            <a:r>
              <a:rPr lang="en-US" sz="1800" b="1" dirty="0" err="1">
                <a:latin typeface="Courier New"/>
                <a:ea typeface="Times New Roman"/>
              </a:rPr>
              <a:t>acta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ACG</a:t>
            </a:r>
            <a:r>
              <a:rPr lang="en-US" sz="1800" dirty="0" err="1">
                <a:latin typeface="Courier New"/>
                <a:ea typeface="Times New Roman"/>
              </a:rPr>
              <a:t>Ag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cgtcag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6172200" y="1371601"/>
            <a:ext cx="26670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-------------</a:t>
            </a:r>
          </a:p>
          <a:p>
            <a:pPr lvl="0" algn="just"/>
            <a:r>
              <a:rPr lang="en-US" sz="1800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   T   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   t</a:t>
            </a:r>
          </a:p>
          <a:p>
            <a:pPr lvl="0" algn="just"/>
            <a:r>
              <a:rPr lang="en-US" sz="1800" b="1" dirty="0">
                <a:latin typeface="Courier New"/>
                <a:ea typeface="Times New Roman"/>
              </a:rPr>
              <a:t>G   </a:t>
            </a:r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/>
              </a:rPr>
              <a:t>C   G   T</a:t>
            </a:r>
            <a:endParaRPr lang="en-US" sz="1800" b="1" dirty="0">
              <a:solidFill>
                <a:schemeClr val="tx1"/>
              </a:solidFill>
              <a:latin typeface="Courier New" pitchFamily="49" charset="0"/>
              <a:ea typeface="Times New Roman" pitchFamily="18" charset="0"/>
              <a:cs typeface="Courier New" pitchFamily="49" charset="0"/>
            </a:endParaRPr>
          </a:p>
          <a:p>
            <a:pPr lvl="0" algn="just" eaLnBrk="0" hangingPunct="0"/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   c   t   a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   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   </a:t>
            </a:r>
            <a:r>
              <a:rPr lang="en-US" sz="1800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   T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419600"/>
            <a:ext cx="2971800" cy="10156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Calculate the probabilities of all </a:t>
            </a:r>
            <a:r>
              <a:rPr lang="en-US" sz="2000" i="1" dirty="0">
                <a:latin typeface="+mj-lt"/>
              </a:rPr>
              <a:t>k</a:t>
            </a:r>
            <a:r>
              <a:rPr lang="en-US" sz="2000" dirty="0">
                <a:latin typeface="+mj-lt"/>
              </a:rPr>
              <a:t>-mers in the deleted string </a:t>
            </a:r>
            <a:r>
              <a:rPr lang="en-US" sz="2000" dirty="0" err="1">
                <a:latin typeface="Courier New"/>
                <a:ea typeface="Times New Roman"/>
              </a:rPr>
              <a:t>tt</a:t>
            </a:r>
            <a:r>
              <a:rPr lang="en-US" sz="2000" dirty="0" err="1">
                <a:solidFill>
                  <a:srgbClr val="0000FF"/>
                </a:solidFill>
                <a:latin typeface="Courier New"/>
                <a:ea typeface="Times New Roman"/>
              </a:rPr>
              <a:t>AC</a:t>
            </a:r>
            <a:r>
              <a:rPr lang="en-US" sz="2000" dirty="0" err="1">
                <a:latin typeface="Courier New"/>
                <a:ea typeface="Times New Roman"/>
              </a:rPr>
              <a:t>C</a:t>
            </a:r>
            <a:r>
              <a:rPr lang="en-US" sz="2000" dirty="0" err="1">
                <a:solidFill>
                  <a:srgbClr val="0000FF"/>
                </a:solidFill>
                <a:latin typeface="Courier New"/>
                <a:ea typeface="Times New Roman"/>
              </a:rPr>
              <a:t>T</a:t>
            </a:r>
            <a:r>
              <a:rPr lang="en-US" sz="2000" b="1" dirty="0" err="1">
                <a:latin typeface="Courier New"/>
                <a:ea typeface="Times New Roman"/>
              </a:rPr>
              <a:t>taac</a:t>
            </a:r>
            <a:endParaRPr lang="en-US" sz="2400" dirty="0">
              <a:latin typeface="Times New Roman"/>
              <a:ea typeface="Times New Roman"/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381000" y="5745777"/>
            <a:ext cx="8458200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2/4096 (</a:t>
            </a:r>
            <a:r>
              <a:rPr lang="en-US" sz="1400" dirty="0" err="1"/>
              <a:t>tt</a:t>
            </a:r>
            <a:r>
              <a:rPr lang="en-US" sz="1400" dirty="0" err="1">
                <a:solidFill>
                  <a:srgbClr val="0000FF"/>
                </a:solidFill>
              </a:rPr>
              <a:t>AC</a:t>
            </a:r>
            <a:r>
              <a:rPr lang="en-US" sz="1400" dirty="0"/>
              <a:t>)</a:t>
            </a:r>
            <a:r>
              <a:rPr lang="en-US" sz="1400" dirty="0">
                <a:solidFill>
                  <a:srgbClr val="0000FF"/>
                </a:solidFill>
              </a:rPr>
              <a:t>  </a:t>
            </a:r>
            <a:r>
              <a:rPr lang="en-US" sz="1400" dirty="0"/>
              <a:t>2/4096 (</a:t>
            </a:r>
            <a:r>
              <a:rPr lang="en-US" sz="1400" dirty="0" err="1"/>
              <a:t>t</a:t>
            </a:r>
            <a:r>
              <a:rPr lang="en-US" sz="1400" dirty="0" err="1">
                <a:solidFill>
                  <a:srgbClr val="0000FF"/>
                </a:solidFill>
              </a:rPr>
              <a:t>AC</a:t>
            </a:r>
            <a:r>
              <a:rPr lang="en-US" sz="1400" dirty="0" err="1"/>
              <a:t>C</a:t>
            </a:r>
            <a:r>
              <a:rPr lang="en-US" sz="1400" dirty="0"/>
              <a:t>)  72/4096 (</a:t>
            </a:r>
            <a:r>
              <a:rPr lang="en-US" sz="1400" dirty="0">
                <a:solidFill>
                  <a:srgbClr val="0000FF"/>
                </a:solidFill>
              </a:rPr>
              <a:t>AC</a:t>
            </a:r>
            <a:r>
              <a:rPr lang="en-US" sz="1400" dirty="0"/>
              <a:t>C</a:t>
            </a:r>
            <a:r>
              <a:rPr lang="en-US" sz="1400" dirty="0">
                <a:solidFill>
                  <a:srgbClr val="0000FF"/>
                </a:solidFill>
              </a:rPr>
              <a:t>T</a:t>
            </a:r>
            <a:r>
              <a:rPr lang="en-US" sz="1400" dirty="0"/>
              <a:t>)  24/4096  (</a:t>
            </a:r>
            <a:r>
              <a:rPr lang="en-US" sz="1400" dirty="0" err="1">
                <a:solidFill>
                  <a:srgbClr val="0000FF"/>
                </a:solidFill>
              </a:rPr>
              <a:t>C</a:t>
            </a:r>
            <a:r>
              <a:rPr lang="en-US" sz="1400" dirty="0" err="1"/>
              <a:t>C</a:t>
            </a:r>
            <a:r>
              <a:rPr lang="en-US" sz="1400" dirty="0" err="1">
                <a:solidFill>
                  <a:srgbClr val="0000FF"/>
                </a:solidFill>
              </a:rPr>
              <a:t>T</a:t>
            </a:r>
            <a:r>
              <a:rPr lang="en-US" sz="1400" b="1" dirty="0" err="1"/>
              <a:t>t</a:t>
            </a:r>
            <a:r>
              <a:rPr lang="en-US" sz="1400" b="1" dirty="0"/>
              <a:t>)  </a:t>
            </a:r>
            <a:r>
              <a:rPr lang="en-US" sz="1400" dirty="0"/>
              <a:t>8/4096 </a:t>
            </a:r>
            <a:r>
              <a:rPr lang="en-US" sz="1400" b="1" dirty="0"/>
              <a:t>(</a:t>
            </a:r>
            <a:r>
              <a:rPr lang="en-US" sz="1400" dirty="0" err="1"/>
              <a:t>C</a:t>
            </a:r>
            <a:r>
              <a:rPr lang="en-US" sz="1400" dirty="0" err="1">
                <a:solidFill>
                  <a:srgbClr val="0000FF"/>
                </a:solidFill>
              </a:rPr>
              <a:t>T</a:t>
            </a:r>
            <a:r>
              <a:rPr lang="en-US" sz="1400" b="1" dirty="0" err="1"/>
              <a:t>ta</a:t>
            </a:r>
            <a:r>
              <a:rPr lang="en-US" sz="1400" b="1" dirty="0"/>
              <a:t>)  </a:t>
            </a:r>
            <a:r>
              <a:rPr lang="en-US" sz="1400" dirty="0"/>
              <a:t>4/4096 </a:t>
            </a:r>
            <a:r>
              <a:rPr lang="en-US" sz="1400" b="1" dirty="0"/>
              <a:t> (</a:t>
            </a:r>
            <a:r>
              <a:rPr lang="en-US" sz="1400" dirty="0" err="1">
                <a:solidFill>
                  <a:srgbClr val="0000FF"/>
                </a:solidFill>
              </a:rPr>
              <a:t>T</a:t>
            </a:r>
            <a:r>
              <a:rPr lang="en-US" sz="1400" b="1" dirty="0" err="1"/>
              <a:t>taa</a:t>
            </a:r>
            <a:r>
              <a:rPr lang="en-US" sz="1400" b="1" dirty="0"/>
              <a:t>)  </a:t>
            </a:r>
            <a:r>
              <a:rPr lang="en-US" sz="1400" dirty="0"/>
              <a:t>1/4096 </a:t>
            </a:r>
            <a:r>
              <a:rPr lang="en-US" sz="1400" b="1" dirty="0"/>
              <a:t> (</a:t>
            </a:r>
            <a:r>
              <a:rPr lang="en-US" sz="1400" b="1" dirty="0" err="1"/>
              <a:t>taac</a:t>
            </a:r>
            <a:r>
              <a:rPr lang="en-US" sz="1400" b="1" dirty="0"/>
              <a:t>)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05200" y="6248400"/>
            <a:ext cx="2032000" cy="400110"/>
          </a:xfrm>
          <a:prstGeom prst="rect">
            <a:avLst/>
          </a:prstGeom>
          <a:solidFill>
            <a:srgbClr val="BFBFBF"/>
          </a:solidFill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a typeface="Arial" charset="0"/>
              </a:rPr>
              <a:t>Roll</a:t>
            </a:r>
            <a:r>
              <a:rPr lang="en-US" sz="2000" dirty="0">
                <a:ea typeface="Arial" charset="0"/>
              </a:rPr>
              <a:t> a 7-sided die</a:t>
            </a:r>
            <a:endParaRPr lang="en-US" sz="2000" i="1" dirty="0">
              <a:ea typeface="Aria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638800" y="4343400"/>
            <a:ext cx="32004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urier New"/>
                <a:cs typeface="Courier New"/>
              </a:rPr>
              <a:t>A</a:t>
            </a:r>
            <a:r>
              <a:rPr lang="en-US" sz="1800" b="1" dirty="0">
                <a:solidFill>
                  <a:schemeClr val="tx1"/>
                </a:solidFill>
                <a:latin typeface="Courier New"/>
                <a:cs typeface="Courier New"/>
              </a:rPr>
              <a:t>:</a:t>
            </a:r>
            <a:r>
              <a:rPr lang="en-US" sz="1800" b="1" dirty="0">
                <a:solidFill>
                  <a:srgbClr val="00B050"/>
                </a:solidFill>
                <a:latin typeface="Courier New"/>
                <a:cs typeface="Courier New"/>
              </a:rPr>
              <a:t>  3/8 1/8 1/8 2/8</a:t>
            </a:r>
          </a:p>
          <a:p>
            <a:r>
              <a:rPr lang="en-US" sz="1800" dirty="0">
                <a:solidFill>
                  <a:schemeClr val="tx1"/>
                </a:solidFill>
                <a:latin typeface="Courier New"/>
                <a:cs typeface="Courier New"/>
              </a:rPr>
              <a:t>C:</a:t>
            </a:r>
            <a:r>
              <a:rPr lang="en-US" sz="1800" dirty="0">
                <a:solidFill>
                  <a:srgbClr val="00B050"/>
                </a:solidFill>
                <a:latin typeface="Courier New"/>
                <a:cs typeface="Courier New"/>
              </a:rPr>
              <a:t>  </a:t>
            </a:r>
            <a:r>
              <a:rPr lang="en-US" sz="1800" b="1" dirty="0">
                <a:solidFill>
                  <a:srgbClr val="00B050"/>
                </a:solidFill>
                <a:latin typeface="Courier New"/>
                <a:cs typeface="Courier New"/>
              </a:rPr>
              <a:t>1/8 3/8 2/8 1/8</a:t>
            </a:r>
          </a:p>
          <a:p>
            <a:r>
              <a:rPr lang="en-US" sz="1800" dirty="0">
                <a:solidFill>
                  <a:schemeClr val="tx1"/>
                </a:solidFill>
                <a:latin typeface="Courier New"/>
                <a:cs typeface="Courier New"/>
              </a:rPr>
              <a:t>G:</a:t>
            </a:r>
            <a:r>
              <a:rPr lang="en-US" sz="1800" dirty="0">
                <a:solidFill>
                  <a:srgbClr val="00B050"/>
                </a:solidFill>
                <a:latin typeface="Courier New"/>
                <a:cs typeface="Courier New"/>
              </a:rPr>
              <a:t>  </a:t>
            </a:r>
            <a:r>
              <a:rPr lang="en-US" sz="1800" b="1" dirty="0">
                <a:solidFill>
                  <a:srgbClr val="00B050"/>
                </a:solidFill>
                <a:latin typeface="Courier New"/>
                <a:cs typeface="Courier New"/>
              </a:rPr>
              <a:t>3/8 2/8 3/8 1/8 </a:t>
            </a:r>
          </a:p>
          <a:p>
            <a:r>
              <a:rPr lang="en-US" sz="1800" dirty="0">
                <a:solidFill>
                  <a:schemeClr val="tx1"/>
                </a:solidFill>
                <a:latin typeface="Courier New"/>
                <a:cs typeface="Courier New"/>
              </a:rPr>
              <a:t>T:</a:t>
            </a:r>
            <a:r>
              <a:rPr lang="en-US" sz="1800" dirty="0">
                <a:solidFill>
                  <a:srgbClr val="00B050"/>
                </a:solidFill>
                <a:latin typeface="Courier New"/>
                <a:cs typeface="Courier New"/>
              </a:rPr>
              <a:t>  </a:t>
            </a:r>
            <a:r>
              <a:rPr lang="en-US" sz="1800" b="1" dirty="0">
                <a:solidFill>
                  <a:srgbClr val="00B050"/>
                </a:solidFill>
                <a:latin typeface="Courier New"/>
                <a:cs typeface="Courier New"/>
              </a:rPr>
              <a:t>1/8 2/8 2/8 4/8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1000" y="3657600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Count</a:t>
            </a:r>
            <a:r>
              <a:rPr lang="en-US" dirty="0"/>
              <a:t> matrix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85800" y="609600"/>
            <a:ext cx="19812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FF"/>
                </a:solidFill>
                <a:ea typeface="Arial" charset="0"/>
              </a:rPr>
              <a:t>Randomly</a:t>
            </a:r>
            <a:r>
              <a:rPr lang="en-US" sz="2000" dirty="0">
                <a:ea typeface="Arial" charset="0"/>
              </a:rPr>
              <a:t> select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i="1" dirty="0">
                <a:ea typeface="Arial" charset="0"/>
              </a:rPr>
              <a:t>Motifs</a:t>
            </a:r>
            <a:r>
              <a:rPr lang="en-US" sz="2000" i="1" dirty="0">
                <a:ea typeface="Arial" charset="0"/>
              </a:rPr>
              <a:t> </a:t>
            </a:r>
            <a:r>
              <a:rPr lang="en-US" sz="2000" dirty="0">
                <a:ea typeface="Arial" charset="0"/>
              </a:rPr>
              <a:t>(in bold)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352800" y="609600"/>
            <a:ext cx="2209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FF"/>
                </a:solidFill>
                <a:ea typeface="Arial" charset="0"/>
              </a:rPr>
              <a:t>Randomly</a:t>
            </a:r>
            <a:r>
              <a:rPr lang="en-US" sz="2000" dirty="0">
                <a:ea typeface="Arial" charset="0"/>
              </a:rPr>
              <a:t> remove    a </a:t>
            </a:r>
            <a:r>
              <a:rPr lang="en-US" sz="2000" i="1" dirty="0">
                <a:ea typeface="Arial" charset="0"/>
              </a:rPr>
              <a:t>k</a:t>
            </a:r>
            <a:r>
              <a:rPr lang="en-US" sz="2000" dirty="0">
                <a:ea typeface="Arial" charset="0"/>
              </a:rPr>
              <a:t>-</a:t>
            </a:r>
            <a:r>
              <a:rPr lang="en-US" sz="2000" dirty="0" err="1">
                <a:ea typeface="Arial" charset="0"/>
              </a:rPr>
              <a:t>mer</a:t>
            </a:r>
            <a:r>
              <a:rPr lang="en-US" sz="2000" dirty="0">
                <a:ea typeface="Arial" charset="0"/>
              </a:rPr>
              <a:t> in </a:t>
            </a:r>
            <a:r>
              <a:rPr lang="en-US" sz="2000" b="1" i="1" dirty="0">
                <a:ea typeface="Arial" charset="0"/>
              </a:rPr>
              <a:t>Motifs</a:t>
            </a:r>
            <a:endParaRPr lang="en-US" sz="2000" b="1" dirty="0">
              <a:ea typeface="Arial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505200" y="4419600"/>
            <a:ext cx="2057400" cy="990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ea typeface="Arial" charset="0"/>
              </a:rPr>
              <a:t>Construct </a:t>
            </a:r>
            <a:r>
              <a:rPr lang="en-US" sz="2000" i="1" dirty="0">
                <a:ea typeface="Arial" charset="0"/>
              </a:rPr>
              <a:t>Profile </a:t>
            </a:r>
            <a:r>
              <a:rPr lang="en-US" sz="2000" dirty="0">
                <a:ea typeface="Arial" charset="0"/>
              </a:rPr>
              <a:t>using Laplace’s Rule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52400" y="3200400"/>
            <a:ext cx="3429000" cy="990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/>
                </a:solidFill>
                <a:ea typeface="Arial" charset="0"/>
              </a:rPr>
              <a:t>Choose a new starting position in the deleted sequence based on rolling the die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28600" y="4191000"/>
            <a:ext cx="0" cy="2133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600200" y="2819400"/>
            <a:ext cx="0" cy="3810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5638800" y="2971800"/>
            <a:ext cx="32004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ourier New"/>
                <a:cs typeface="Courier New"/>
              </a:rPr>
              <a:t>A:   </a:t>
            </a:r>
            <a:r>
              <a:rPr lang="en-US" sz="1800" b="1" dirty="0">
                <a:latin typeface="Courier New"/>
                <a:cs typeface="Courier New"/>
              </a:rPr>
              <a:t>2</a:t>
            </a:r>
            <a:r>
              <a:rPr lang="en-US" sz="1800" dirty="0">
                <a:latin typeface="Courier New"/>
                <a:cs typeface="Courier New"/>
              </a:rPr>
              <a:t>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0   0</a:t>
            </a:r>
            <a:r>
              <a:rPr lang="en-US" sz="1800" dirty="0">
                <a:latin typeface="Courier New"/>
                <a:cs typeface="Courier New"/>
              </a:rPr>
              <a:t>   1</a:t>
            </a:r>
          </a:p>
          <a:p>
            <a:r>
              <a:rPr lang="en-US" sz="1800" dirty="0">
                <a:latin typeface="Courier New"/>
                <a:cs typeface="Courier New"/>
              </a:rPr>
              <a:t>C: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   2   1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</a:p>
          <a:p>
            <a:r>
              <a:rPr lang="en-US" sz="1800" dirty="0">
                <a:latin typeface="Courier New"/>
                <a:cs typeface="Courier New"/>
              </a:rPr>
              <a:t>G:   2   1   2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 </a:t>
            </a:r>
          </a:p>
          <a:p>
            <a:r>
              <a:rPr lang="en-US" sz="1800" dirty="0">
                <a:latin typeface="Courier New"/>
                <a:cs typeface="Courier New"/>
              </a:rPr>
              <a:t>T: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   1   1   </a:t>
            </a:r>
            <a:r>
              <a:rPr lang="en-US" sz="1800" b="1" dirty="0">
                <a:latin typeface="Courier New"/>
                <a:cs typeface="Courier New"/>
              </a:rPr>
              <a:t>3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endParaRPr lang="en-US" sz="1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5638800" y="2971800"/>
            <a:ext cx="3200400" cy="1200329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ourier New"/>
                <a:cs typeface="Courier New"/>
              </a:rPr>
              <a:t>A:  </a:t>
            </a:r>
            <a:r>
              <a:rPr lang="en-US" sz="1800" b="1" dirty="0">
                <a:latin typeface="Courier New"/>
                <a:cs typeface="Courier New"/>
              </a:rPr>
              <a:t>2+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</a:p>
          <a:p>
            <a:r>
              <a:rPr lang="en-US" sz="1800" dirty="0">
                <a:latin typeface="Courier New"/>
                <a:cs typeface="Courier New"/>
              </a:rPr>
              <a:t>C: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2+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en-US" sz="1800" dirty="0">
                <a:latin typeface="Courier New"/>
                <a:cs typeface="Courier New"/>
              </a:rPr>
              <a:t>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</a:p>
          <a:p>
            <a:r>
              <a:rPr lang="en-US" sz="1800" dirty="0">
                <a:latin typeface="Courier New"/>
                <a:cs typeface="Courier New"/>
              </a:rPr>
              <a:t>G:  2+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solidFill>
                  <a:srgbClr val="008000"/>
                </a:solidFill>
                <a:latin typeface="Courier New"/>
                <a:cs typeface="Courier New"/>
              </a:rPr>
              <a:t> </a:t>
            </a:r>
            <a:r>
              <a:rPr lang="en-US" sz="1800" dirty="0">
                <a:latin typeface="Courier New"/>
                <a:cs typeface="Courier New"/>
              </a:rPr>
              <a:t>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en-US" sz="1800" dirty="0">
                <a:latin typeface="Courier New"/>
                <a:cs typeface="Courier New"/>
              </a:rPr>
              <a:t>2+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</a:p>
          <a:p>
            <a:r>
              <a:rPr lang="en-US" sz="1800" dirty="0">
                <a:latin typeface="Courier New"/>
                <a:cs typeface="Courier New"/>
              </a:rPr>
              <a:t>T:  0+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1+</a:t>
            </a:r>
            <a:r>
              <a:rPr lang="en-US" sz="1800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b="1" dirty="0">
                <a:latin typeface="Courier New"/>
                <a:cs typeface="Courier New"/>
              </a:rPr>
              <a:t>3+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solidFill>
                  <a:srgbClr val="008000"/>
                </a:solidFill>
                <a:latin typeface="Courier New"/>
                <a:cs typeface="Courier New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52825" y="3667125"/>
            <a:ext cx="199806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err="1"/>
              <a:t>Pseudocount</a:t>
            </a:r>
            <a:r>
              <a:rPr lang="en-US" i="1" dirty="0"/>
              <a:t> </a:t>
            </a:r>
            <a:r>
              <a:rPr lang="en-US" dirty="0"/>
              <a:t>Matrix</a:t>
            </a: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762000" y="1371600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tt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Times New Roman"/>
              </a:rPr>
              <a:t>ACCT</a:t>
            </a:r>
            <a:r>
              <a:rPr lang="en-US" sz="1800" dirty="0" err="1">
                <a:latin typeface="Courier New"/>
                <a:ea typeface="Times New Roman"/>
              </a:rPr>
              <a:t>taac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g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dirty="0" err="1">
                <a:latin typeface="Courier New"/>
                <a:ea typeface="Times New Roman"/>
              </a:rPr>
              <a:t>T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r>
              <a:rPr lang="en-US" sz="1800" b="1" dirty="0" err="1">
                <a:latin typeface="Courier New"/>
                <a:ea typeface="Times New Roman"/>
              </a:rPr>
              <a:t>ct</a:t>
            </a:r>
            <a:r>
              <a:rPr lang="en-US" sz="1800" dirty="0" err="1">
                <a:latin typeface="Courier New"/>
                <a:ea typeface="Times New Roman"/>
              </a:rPr>
              <a:t>gtc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ccg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CGT</a:t>
            </a:r>
            <a:r>
              <a:rPr lang="en-US" sz="1800" dirty="0" err="1">
                <a:latin typeface="Courier New"/>
                <a:ea typeface="Times New Roman"/>
              </a:rPr>
              <a:t>tag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</a:t>
            </a:r>
            <a:r>
              <a:rPr lang="en-US" sz="1800" b="1" dirty="0" err="1">
                <a:latin typeface="Courier New"/>
                <a:ea typeface="Times New Roman"/>
              </a:rPr>
              <a:t>acta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ACG</a:t>
            </a:r>
            <a:r>
              <a:rPr lang="en-US" sz="1800" dirty="0" err="1">
                <a:latin typeface="Courier New"/>
                <a:ea typeface="Times New Roman"/>
              </a:rPr>
              <a:t>Ag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cgtcag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endParaRPr lang="en-US" sz="2000" dirty="0">
              <a:latin typeface="Times New Roman"/>
              <a:ea typeface="Times New Roman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t="-3" r="49361" b="52363"/>
          <a:stretch/>
        </p:blipFill>
        <p:spPr>
          <a:xfrm>
            <a:off x="-38100" y="6096000"/>
            <a:ext cx="816429" cy="762000"/>
          </a:xfrm>
          <a:prstGeom prst="rect">
            <a:avLst/>
          </a:prstGeom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400800" y="609600"/>
            <a:ext cx="2209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i="1" dirty="0">
                <a:ea typeface="Arial" charset="0"/>
              </a:rPr>
              <a:t>Motifs </a:t>
            </a:r>
            <a:r>
              <a:rPr lang="en-US" sz="2000" dirty="0">
                <a:ea typeface="Arial" charset="0"/>
              </a:rPr>
              <a:t>matrix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934156-9A32-3C4F-8173-89D9E96E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8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  <p:bldP spid="83971" grpId="0" animBg="1"/>
      <p:bldP spid="8" grpId="0" animBg="1"/>
      <p:bldP spid="83974" grpId="0" animBg="1"/>
      <p:bldP spid="19" grpId="0" animBg="1"/>
      <p:bldP spid="13" grpId="0" animBg="1"/>
      <p:bldP spid="16" grpId="0"/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Gibbs Sampler </a:t>
            </a:r>
            <a:r>
              <a:rPr lang="en-US" dirty="0"/>
              <a:t>Continues and Continues</a:t>
            </a:r>
            <a:endParaRPr lang="en-US" sz="3600" dirty="0"/>
          </a:p>
        </p:txBody>
      </p:sp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762000" y="1371600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tt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AC</a:t>
            </a:r>
            <a:r>
              <a:rPr lang="en-US" sz="1800" b="1" dirty="0" err="1">
                <a:latin typeface="Courier New"/>
                <a:ea typeface="Times New Roman"/>
              </a:rPr>
              <a:t>C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T</a:t>
            </a:r>
            <a:r>
              <a:rPr lang="en-US" sz="1800" dirty="0" err="1">
                <a:latin typeface="Courier New"/>
                <a:ea typeface="Times New Roman"/>
              </a:rPr>
              <a:t>taac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g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dirty="0" err="1">
                <a:latin typeface="Courier New"/>
                <a:ea typeface="Times New Roman"/>
              </a:rPr>
              <a:t>T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r>
              <a:rPr lang="en-US" sz="1800" b="1" dirty="0" err="1">
                <a:latin typeface="Courier New"/>
                <a:ea typeface="Times New Roman"/>
              </a:rPr>
              <a:t>ct</a:t>
            </a:r>
            <a:r>
              <a:rPr lang="en-US" sz="1800" dirty="0" err="1">
                <a:latin typeface="Courier New"/>
                <a:ea typeface="Times New Roman"/>
              </a:rPr>
              <a:t>gtc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ccg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CGT</a:t>
            </a:r>
            <a:r>
              <a:rPr lang="en-US" sz="1800" dirty="0" err="1">
                <a:latin typeface="Courier New"/>
                <a:ea typeface="Times New Roman"/>
              </a:rPr>
              <a:t>tag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</a:t>
            </a:r>
            <a:r>
              <a:rPr lang="en-US" sz="1800" b="1" dirty="0" err="1">
                <a:latin typeface="Courier New"/>
                <a:ea typeface="Times New Roman"/>
              </a:rPr>
              <a:t>acta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ACG</a:t>
            </a:r>
            <a:r>
              <a:rPr lang="en-US" sz="1800" dirty="0" err="1">
                <a:latin typeface="Courier New"/>
                <a:ea typeface="Times New Roman"/>
              </a:rPr>
              <a:t>Ag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cgtcag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endParaRPr lang="en-US" sz="2000" dirty="0">
              <a:latin typeface="Times New Roman"/>
              <a:ea typeface="Times New Roman"/>
            </a:endParaRPr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505200" y="1371601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tt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ACCT</a:t>
            </a:r>
            <a:r>
              <a:rPr lang="en-US" sz="1800" dirty="0" err="1">
                <a:latin typeface="Courier New"/>
                <a:ea typeface="Times New Roman"/>
              </a:rPr>
              <a:t>taac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g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dirty="0" err="1">
                <a:latin typeface="Courier New"/>
                <a:ea typeface="Times New Roman"/>
              </a:rPr>
              <a:t>T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r>
              <a:rPr lang="en-US" sz="1800" b="1" dirty="0" err="1">
                <a:latin typeface="Courier New"/>
                <a:ea typeface="Times New Roman"/>
              </a:rPr>
              <a:t>ct</a:t>
            </a:r>
            <a:r>
              <a:rPr lang="en-US" sz="1800" dirty="0" err="1">
                <a:latin typeface="Courier New"/>
                <a:ea typeface="Times New Roman"/>
              </a:rPr>
              <a:t>gtc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ccg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CGT</a:t>
            </a:r>
            <a:r>
              <a:rPr lang="en-US" sz="1800" dirty="0" err="1">
                <a:latin typeface="Courier New"/>
                <a:ea typeface="Times New Roman"/>
              </a:rPr>
              <a:t>tag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ourier New"/>
                <a:ea typeface="Times New Roman"/>
              </a:rPr>
              <a:t>----------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cgtcag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6172200" y="1371603"/>
            <a:ext cx="26670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/>
              </a:rPr>
              <a:t>A   C   C   T</a:t>
            </a:r>
            <a:endParaRPr lang="en-US" sz="1800" b="1" dirty="0">
              <a:solidFill>
                <a:schemeClr val="tx1"/>
              </a:solidFill>
              <a:latin typeface="Courier New" pitchFamily="49" charset="0"/>
              <a:ea typeface="Times New Roman" pitchFamily="18" charset="0"/>
              <a:cs typeface="Courier New" pitchFamily="49" charset="0"/>
            </a:endParaRPr>
          </a:p>
          <a:p>
            <a:pPr lvl="0" algn="just"/>
            <a:r>
              <a:rPr lang="en-US" sz="1800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   T   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   t</a:t>
            </a:r>
          </a:p>
          <a:p>
            <a:pPr lvl="0" algn="just"/>
            <a:r>
              <a:rPr lang="en-US" sz="1800" b="1" dirty="0">
                <a:latin typeface="Courier New"/>
                <a:ea typeface="Times New Roman"/>
              </a:rPr>
              <a:t>G   </a:t>
            </a:r>
            <a:r>
              <a:rPr lang="en-US" sz="1800" b="1" dirty="0">
                <a:solidFill>
                  <a:srgbClr val="0000FF"/>
                </a:solidFill>
                <a:latin typeface="Courier New"/>
                <a:ea typeface="Times New Roman"/>
              </a:rPr>
              <a:t>C   G   T</a:t>
            </a:r>
            <a:endParaRPr lang="en-US" sz="2000" b="1" dirty="0">
              <a:latin typeface="Times New Roman"/>
              <a:ea typeface="Times New Roman"/>
            </a:endParaRPr>
          </a:p>
          <a:p>
            <a:pPr algn="just" eaLnBrk="0" hangingPunct="0"/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-------------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lang="en-US" sz="1800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   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   </a:t>
            </a:r>
            <a:r>
              <a:rPr lang="en-US" sz="1800" b="1" dirty="0">
                <a:solidFill>
                  <a:srgbClr val="0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   T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419600"/>
            <a:ext cx="2971800" cy="10156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Calculate the probabilities of all </a:t>
            </a:r>
            <a:r>
              <a:rPr lang="en-US" sz="2000" i="1" dirty="0">
                <a:latin typeface="+mj-lt"/>
              </a:rPr>
              <a:t>k</a:t>
            </a:r>
            <a:r>
              <a:rPr lang="en-US" sz="2000" dirty="0">
                <a:latin typeface="+mj-lt"/>
              </a:rPr>
              <a:t>-mers in the deleted string </a:t>
            </a:r>
            <a:r>
              <a:rPr lang="en-US" sz="2000" dirty="0" err="1">
                <a:latin typeface="Courier New"/>
                <a:ea typeface="Times New Roman"/>
              </a:rPr>
              <a:t>tt</a:t>
            </a:r>
            <a:r>
              <a:rPr lang="en-US" sz="2000" dirty="0" err="1">
                <a:solidFill>
                  <a:srgbClr val="0000FF"/>
                </a:solidFill>
                <a:latin typeface="Courier New"/>
                <a:ea typeface="Times New Roman"/>
              </a:rPr>
              <a:t>AC</a:t>
            </a:r>
            <a:r>
              <a:rPr lang="en-US" sz="2000" dirty="0" err="1">
                <a:latin typeface="Courier New"/>
                <a:ea typeface="Times New Roman"/>
              </a:rPr>
              <a:t>C</a:t>
            </a:r>
            <a:r>
              <a:rPr lang="en-US" sz="2000" dirty="0" err="1">
                <a:solidFill>
                  <a:srgbClr val="0000FF"/>
                </a:solidFill>
                <a:latin typeface="Courier New"/>
                <a:ea typeface="Times New Roman"/>
              </a:rPr>
              <a:t>T</a:t>
            </a:r>
            <a:r>
              <a:rPr lang="en-US" sz="2000" b="1" dirty="0" err="1">
                <a:latin typeface="Courier New"/>
                <a:ea typeface="Times New Roman"/>
              </a:rPr>
              <a:t>taac</a:t>
            </a:r>
            <a:endParaRPr lang="en-US" sz="2400" dirty="0">
              <a:latin typeface="Times New Roman"/>
              <a:ea typeface="Times New Roman"/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381000" y="5745776"/>
            <a:ext cx="8458200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2/4096 (</a:t>
            </a:r>
            <a:r>
              <a:rPr lang="en-US" sz="1400" dirty="0" err="1"/>
              <a:t>tt</a:t>
            </a:r>
            <a:r>
              <a:rPr lang="en-US" sz="1400" dirty="0" err="1">
                <a:solidFill>
                  <a:srgbClr val="0000FF"/>
                </a:solidFill>
              </a:rPr>
              <a:t>AC</a:t>
            </a:r>
            <a:r>
              <a:rPr lang="en-US" sz="1400" dirty="0"/>
              <a:t>)</a:t>
            </a:r>
            <a:r>
              <a:rPr lang="en-US" sz="1400" dirty="0">
                <a:solidFill>
                  <a:srgbClr val="0000FF"/>
                </a:solidFill>
              </a:rPr>
              <a:t>  </a:t>
            </a:r>
            <a:r>
              <a:rPr lang="en-US" sz="1400" dirty="0"/>
              <a:t>2/4096 (</a:t>
            </a:r>
            <a:r>
              <a:rPr lang="en-US" sz="1400" dirty="0" err="1"/>
              <a:t>t</a:t>
            </a:r>
            <a:r>
              <a:rPr lang="en-US" sz="1400" dirty="0" err="1">
                <a:solidFill>
                  <a:srgbClr val="0000FF"/>
                </a:solidFill>
              </a:rPr>
              <a:t>AC</a:t>
            </a:r>
            <a:r>
              <a:rPr lang="en-US" sz="1400" dirty="0" err="1"/>
              <a:t>C</a:t>
            </a:r>
            <a:r>
              <a:rPr lang="en-US" sz="1400" dirty="0"/>
              <a:t>)  72/4096 (</a:t>
            </a:r>
            <a:r>
              <a:rPr lang="en-US" sz="1400" dirty="0">
                <a:solidFill>
                  <a:srgbClr val="0000FF"/>
                </a:solidFill>
              </a:rPr>
              <a:t>AC</a:t>
            </a:r>
            <a:r>
              <a:rPr lang="en-US" sz="1400" dirty="0"/>
              <a:t>C</a:t>
            </a:r>
            <a:r>
              <a:rPr lang="en-US" sz="1400" dirty="0">
                <a:solidFill>
                  <a:srgbClr val="0000FF"/>
                </a:solidFill>
              </a:rPr>
              <a:t>T</a:t>
            </a:r>
            <a:r>
              <a:rPr lang="en-US" sz="1400" dirty="0"/>
              <a:t>)  24/4096  (</a:t>
            </a:r>
            <a:r>
              <a:rPr lang="en-US" sz="1400" dirty="0" err="1">
                <a:solidFill>
                  <a:srgbClr val="0000FF"/>
                </a:solidFill>
              </a:rPr>
              <a:t>C</a:t>
            </a:r>
            <a:r>
              <a:rPr lang="en-US" sz="1400" dirty="0" err="1"/>
              <a:t>C</a:t>
            </a:r>
            <a:r>
              <a:rPr lang="en-US" sz="1400" dirty="0" err="1">
                <a:solidFill>
                  <a:srgbClr val="0000FF"/>
                </a:solidFill>
              </a:rPr>
              <a:t>T</a:t>
            </a:r>
            <a:r>
              <a:rPr lang="en-US" sz="1400" b="1" dirty="0" err="1"/>
              <a:t>t</a:t>
            </a:r>
            <a:r>
              <a:rPr lang="en-US" sz="1400" b="1" dirty="0"/>
              <a:t>)  </a:t>
            </a:r>
            <a:r>
              <a:rPr lang="en-US" sz="1400" dirty="0"/>
              <a:t>8/4096 </a:t>
            </a:r>
            <a:r>
              <a:rPr lang="en-US" sz="1400" b="1" dirty="0"/>
              <a:t>(</a:t>
            </a:r>
            <a:r>
              <a:rPr lang="en-US" sz="1400" dirty="0" err="1"/>
              <a:t>C</a:t>
            </a:r>
            <a:r>
              <a:rPr lang="en-US" sz="1400" dirty="0" err="1">
                <a:solidFill>
                  <a:srgbClr val="0000FF"/>
                </a:solidFill>
              </a:rPr>
              <a:t>T</a:t>
            </a:r>
            <a:r>
              <a:rPr lang="en-US" sz="1400" b="1" dirty="0" err="1"/>
              <a:t>ta</a:t>
            </a:r>
            <a:r>
              <a:rPr lang="en-US" sz="1400" b="1" dirty="0"/>
              <a:t>)  </a:t>
            </a:r>
            <a:r>
              <a:rPr lang="en-US" sz="1400" dirty="0"/>
              <a:t>4/4096 </a:t>
            </a:r>
            <a:r>
              <a:rPr lang="en-US" sz="1400" b="1" dirty="0"/>
              <a:t> (</a:t>
            </a:r>
            <a:r>
              <a:rPr lang="en-US" sz="1400" dirty="0" err="1">
                <a:solidFill>
                  <a:srgbClr val="0000FF"/>
                </a:solidFill>
              </a:rPr>
              <a:t>T</a:t>
            </a:r>
            <a:r>
              <a:rPr lang="en-US" sz="1400" b="1" dirty="0" err="1"/>
              <a:t>taa</a:t>
            </a:r>
            <a:r>
              <a:rPr lang="en-US" sz="1400" b="1" dirty="0"/>
              <a:t>)  </a:t>
            </a:r>
            <a:r>
              <a:rPr lang="en-US" sz="1400" dirty="0"/>
              <a:t>1/4096 </a:t>
            </a:r>
            <a:r>
              <a:rPr lang="en-US" sz="1400" b="1" dirty="0"/>
              <a:t> (</a:t>
            </a:r>
            <a:r>
              <a:rPr lang="en-US" sz="1400" b="1" dirty="0" err="1"/>
              <a:t>taac</a:t>
            </a:r>
            <a:r>
              <a:rPr lang="en-US" sz="1400" b="1" dirty="0"/>
              <a:t>)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05200" y="6248400"/>
            <a:ext cx="2032000" cy="400110"/>
          </a:xfrm>
          <a:prstGeom prst="rect">
            <a:avLst/>
          </a:prstGeom>
          <a:solidFill>
            <a:srgbClr val="BFBFBF"/>
          </a:solidFill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a typeface="Arial" charset="0"/>
              </a:rPr>
              <a:t>Roll</a:t>
            </a:r>
            <a:r>
              <a:rPr lang="en-US" sz="2000" dirty="0">
                <a:ea typeface="Arial" charset="0"/>
              </a:rPr>
              <a:t> a 7-sided die</a:t>
            </a:r>
            <a:endParaRPr lang="en-US" sz="2000" i="1" dirty="0">
              <a:ea typeface="Aria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638800" y="4343400"/>
            <a:ext cx="32004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A: </a:t>
            </a:r>
            <a:r>
              <a:rPr lang="en-US" sz="1800" b="1" dirty="0">
                <a:solidFill>
                  <a:srgbClr val="009E47"/>
                </a:solidFill>
                <a:latin typeface="Courier New"/>
                <a:cs typeface="Courier New"/>
              </a:rPr>
              <a:t>3/8 1/8 1/8 1/8</a:t>
            </a:r>
          </a:p>
          <a:p>
            <a:r>
              <a:rPr lang="en-US" sz="1800" dirty="0">
                <a:latin typeface="Courier New"/>
                <a:cs typeface="Courier New"/>
              </a:rPr>
              <a:t>C: </a:t>
            </a:r>
            <a:r>
              <a:rPr lang="en-US" sz="1800" b="1" dirty="0">
                <a:solidFill>
                  <a:srgbClr val="009E47"/>
                </a:solidFill>
                <a:latin typeface="Courier New"/>
                <a:cs typeface="Courier New"/>
              </a:rPr>
              <a:t>1/8 3/8 3/8 1/8</a:t>
            </a:r>
          </a:p>
          <a:p>
            <a:r>
              <a:rPr lang="en-US" sz="1800" dirty="0">
                <a:latin typeface="Courier New"/>
                <a:cs typeface="Courier New"/>
              </a:rPr>
              <a:t>G: </a:t>
            </a:r>
            <a:r>
              <a:rPr lang="en-US" sz="1800" b="1" dirty="0">
                <a:solidFill>
                  <a:srgbClr val="009E47"/>
                </a:solidFill>
                <a:latin typeface="Courier New"/>
                <a:cs typeface="Courier New"/>
              </a:rPr>
              <a:t>3/8 2/8 3/8 1/8 </a:t>
            </a:r>
          </a:p>
          <a:p>
            <a:r>
              <a:rPr lang="en-US" sz="1800" dirty="0">
                <a:latin typeface="Courier New"/>
                <a:cs typeface="Courier New"/>
              </a:rPr>
              <a:t>T: </a:t>
            </a:r>
            <a:r>
              <a:rPr lang="en-US" sz="1800" b="1" dirty="0">
                <a:solidFill>
                  <a:srgbClr val="009E47"/>
                </a:solidFill>
                <a:latin typeface="Courier New"/>
                <a:cs typeface="Courier New"/>
              </a:rPr>
              <a:t>1/8 2/8 1/8 5/8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1000" y="3657600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Count</a:t>
            </a:r>
            <a:r>
              <a:rPr lang="en-US" dirty="0"/>
              <a:t> matrix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85800" y="609600"/>
            <a:ext cx="19812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FF"/>
                </a:solidFill>
                <a:ea typeface="Arial" charset="0"/>
              </a:rPr>
              <a:t>Randomly</a:t>
            </a:r>
            <a:r>
              <a:rPr lang="en-US" sz="2000" b="1" dirty="0">
                <a:ea typeface="Arial" charset="0"/>
              </a:rPr>
              <a:t> select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i="1" dirty="0">
                <a:ea typeface="Arial" charset="0"/>
              </a:rPr>
              <a:t>Motifs </a:t>
            </a:r>
            <a:r>
              <a:rPr lang="en-US" sz="2000" dirty="0">
                <a:ea typeface="Arial" charset="0"/>
              </a:rPr>
              <a:t>(in </a:t>
            </a:r>
            <a:r>
              <a:rPr lang="en-US" sz="2000" b="1" dirty="0">
                <a:ea typeface="Arial" charset="0"/>
              </a:rPr>
              <a:t>bold</a:t>
            </a:r>
            <a:r>
              <a:rPr lang="en-US" sz="2000" dirty="0">
                <a:ea typeface="Arial" charset="0"/>
              </a:rPr>
              <a:t>)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352800" y="609600"/>
            <a:ext cx="2209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FF"/>
                </a:solidFill>
                <a:ea typeface="Arial" charset="0"/>
              </a:rPr>
              <a:t>Randomly</a:t>
            </a:r>
            <a:r>
              <a:rPr lang="en-US" sz="2000" dirty="0">
                <a:ea typeface="Arial" charset="0"/>
              </a:rPr>
              <a:t> remove    a </a:t>
            </a:r>
            <a:r>
              <a:rPr lang="en-US" sz="2000" i="1" dirty="0">
                <a:ea typeface="Arial" charset="0"/>
              </a:rPr>
              <a:t>k</a:t>
            </a:r>
            <a:r>
              <a:rPr lang="en-US" sz="2000" dirty="0">
                <a:ea typeface="Arial" charset="0"/>
              </a:rPr>
              <a:t>-</a:t>
            </a:r>
            <a:r>
              <a:rPr lang="en-US" sz="2000" dirty="0" err="1">
                <a:ea typeface="Arial" charset="0"/>
              </a:rPr>
              <a:t>mer</a:t>
            </a:r>
            <a:r>
              <a:rPr lang="en-US" sz="2000" dirty="0">
                <a:ea typeface="Arial" charset="0"/>
              </a:rPr>
              <a:t> in </a:t>
            </a:r>
            <a:r>
              <a:rPr lang="en-US" sz="2000" b="1" i="1" dirty="0">
                <a:ea typeface="Arial" charset="0"/>
              </a:rPr>
              <a:t>Motifs</a:t>
            </a:r>
            <a:endParaRPr lang="en-US" sz="2000" b="1" dirty="0">
              <a:ea typeface="Arial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505200" y="4419600"/>
            <a:ext cx="2057400" cy="990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ea typeface="Arial" charset="0"/>
              </a:rPr>
              <a:t>Create </a:t>
            </a:r>
            <a:r>
              <a:rPr lang="en-US" sz="2000" i="1" dirty="0">
                <a:ea typeface="Arial" charset="0"/>
              </a:rPr>
              <a:t>Profile </a:t>
            </a:r>
            <a:r>
              <a:rPr lang="en-US" sz="2000" dirty="0">
                <a:ea typeface="Arial" charset="0"/>
              </a:rPr>
              <a:t>using Laplace’s Rule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52400" y="3200400"/>
            <a:ext cx="3429000" cy="990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/>
                </a:solidFill>
                <a:ea typeface="Arial" charset="0"/>
              </a:rPr>
              <a:t>Choose a new starting position in the deleted sequence based on rolling the die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28600" y="4191000"/>
            <a:ext cx="0" cy="2133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600200" y="2819400"/>
            <a:ext cx="0" cy="3810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5638800" y="2971800"/>
            <a:ext cx="32004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A:        2        </a:t>
            </a:r>
            <a:r>
              <a:rPr lang="en-US" sz="1800" b="1" dirty="0">
                <a:solidFill>
                  <a:srgbClr val="FF0000"/>
                </a:solidFill>
              </a:rPr>
              <a:t>0         </a:t>
            </a:r>
            <a:r>
              <a:rPr lang="en-US" sz="1800" dirty="0">
                <a:solidFill>
                  <a:srgbClr val="FF0000"/>
                </a:solidFill>
              </a:rPr>
              <a:t>0        0</a:t>
            </a:r>
          </a:p>
          <a:p>
            <a:r>
              <a:rPr lang="en-US" sz="1800" dirty="0"/>
              <a:t>C:        </a:t>
            </a:r>
            <a:r>
              <a:rPr lang="en-US" sz="1800" b="1" dirty="0">
                <a:solidFill>
                  <a:srgbClr val="FF0000"/>
                </a:solidFill>
              </a:rPr>
              <a:t>0</a:t>
            </a:r>
            <a:r>
              <a:rPr lang="en-US" sz="1800" dirty="0"/>
              <a:t>        2         2        </a:t>
            </a:r>
            <a:r>
              <a:rPr lang="en-US" sz="1800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1800" dirty="0"/>
              <a:t>G:        2        1         2        </a:t>
            </a:r>
            <a:r>
              <a:rPr lang="en-US" sz="1800" b="1" dirty="0">
                <a:solidFill>
                  <a:srgbClr val="FF0000"/>
                </a:solidFill>
              </a:rPr>
              <a:t>0 </a:t>
            </a:r>
          </a:p>
          <a:p>
            <a:r>
              <a:rPr lang="en-US" sz="1800" dirty="0"/>
              <a:t>T:         0        1         </a:t>
            </a:r>
            <a:r>
              <a:rPr lang="en-US" sz="1800" b="1" dirty="0">
                <a:solidFill>
                  <a:srgbClr val="FF0000"/>
                </a:solidFill>
              </a:rPr>
              <a:t>0</a:t>
            </a:r>
            <a:r>
              <a:rPr lang="en-US" sz="1800" dirty="0"/>
              <a:t>        4 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0450" y="3648075"/>
            <a:ext cx="199766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err="1"/>
              <a:t>Pseudocount</a:t>
            </a:r>
            <a:r>
              <a:rPr lang="en-US" dirty="0"/>
              <a:t> matrix</a:t>
            </a: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762000" y="1371600"/>
            <a:ext cx="18288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tt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ACCT</a:t>
            </a:r>
            <a:r>
              <a:rPr lang="en-US" sz="1800" dirty="0" err="1">
                <a:latin typeface="Courier New"/>
                <a:ea typeface="Times New Roman"/>
              </a:rPr>
              <a:t>taac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g</a:t>
            </a:r>
            <a:r>
              <a:rPr lang="en-US" sz="1800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dirty="0" err="1">
                <a:latin typeface="Courier New"/>
                <a:ea typeface="Times New Roman"/>
              </a:rPr>
              <a:t>T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r>
              <a:rPr lang="en-US" sz="1800" b="1" dirty="0" err="1">
                <a:latin typeface="Courier New"/>
                <a:ea typeface="Times New Roman"/>
              </a:rPr>
              <a:t>ct</a:t>
            </a:r>
            <a:r>
              <a:rPr lang="en-US" sz="1800" dirty="0" err="1">
                <a:latin typeface="Courier New"/>
                <a:ea typeface="Times New Roman"/>
              </a:rPr>
              <a:t>gtc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ccg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CGT</a:t>
            </a:r>
            <a:r>
              <a:rPr lang="en-US" sz="1800" dirty="0" err="1">
                <a:latin typeface="Courier New"/>
                <a:ea typeface="Times New Roman"/>
              </a:rPr>
              <a:t>tag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cacta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Times New Roman"/>
              </a:rPr>
              <a:t>ACGA</a:t>
            </a:r>
            <a:r>
              <a:rPr lang="en-US" sz="1800" dirty="0" err="1">
                <a:latin typeface="Courier New"/>
                <a:ea typeface="Times New Roman"/>
              </a:rPr>
              <a:t>g</a:t>
            </a:r>
            <a:endParaRPr lang="en-US" sz="2000" dirty="0"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Courier New"/>
                <a:ea typeface="Times New Roman"/>
              </a:rPr>
              <a:t>cgtcag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A</a:t>
            </a:r>
            <a:r>
              <a:rPr lang="en-US" sz="1800" b="1" dirty="0" err="1">
                <a:latin typeface="Courier New"/>
                <a:ea typeface="Times New Roman"/>
              </a:rPr>
              <a:t>G</a:t>
            </a:r>
            <a:r>
              <a:rPr lang="en-US" sz="1800" b="1" dirty="0" err="1">
                <a:solidFill>
                  <a:srgbClr val="0000FF"/>
                </a:solidFill>
                <a:latin typeface="Courier New"/>
                <a:ea typeface="Times New Roman"/>
              </a:rPr>
              <a:t>GT</a:t>
            </a:r>
            <a:endParaRPr lang="en-US" sz="2000" dirty="0">
              <a:latin typeface="Times New Roman"/>
              <a:ea typeface="Times New Roman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t="-3" r="49361" b="52363"/>
          <a:stretch/>
        </p:blipFill>
        <p:spPr>
          <a:xfrm>
            <a:off x="-38100" y="6096000"/>
            <a:ext cx="816429" cy="762000"/>
          </a:xfrm>
          <a:prstGeom prst="rect">
            <a:avLst/>
          </a:prstGeom>
        </p:spPr>
      </p:pic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6400800" y="609600"/>
            <a:ext cx="2209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i="1" dirty="0">
                <a:ea typeface="Arial" charset="0"/>
              </a:rPr>
              <a:t>Motifs </a:t>
            </a:r>
            <a:r>
              <a:rPr lang="en-US" sz="2000" dirty="0">
                <a:ea typeface="Arial" charset="0"/>
              </a:rPr>
              <a:t>matrix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5638800" y="2971800"/>
            <a:ext cx="3200400" cy="1200329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A</a:t>
            </a:r>
            <a:r>
              <a:rPr lang="en-US" sz="1800" b="1" dirty="0">
                <a:latin typeface="Courier New"/>
                <a:cs typeface="Courier New"/>
              </a:rPr>
              <a:t>: 2+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</a:p>
          <a:p>
            <a:r>
              <a:rPr lang="en-US" sz="1800" dirty="0">
                <a:latin typeface="Courier New"/>
                <a:cs typeface="Courier New"/>
              </a:rPr>
              <a:t>C: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2+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en-US" sz="1800" dirty="0">
                <a:latin typeface="Courier New"/>
                <a:cs typeface="Courier New"/>
              </a:rPr>
              <a:t>2+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</a:p>
          <a:p>
            <a:r>
              <a:rPr lang="en-US" sz="1800" dirty="0">
                <a:latin typeface="Courier New"/>
                <a:cs typeface="Courier New"/>
              </a:rPr>
              <a:t>G: 2+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solidFill>
                  <a:srgbClr val="008000"/>
                </a:solidFill>
                <a:latin typeface="Courier New"/>
                <a:cs typeface="Courier New"/>
              </a:rPr>
              <a:t> </a:t>
            </a:r>
            <a:r>
              <a:rPr lang="en-US" sz="1800" dirty="0">
                <a:latin typeface="Courier New"/>
                <a:cs typeface="Courier New"/>
              </a:rPr>
              <a:t>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en-US" sz="1800" dirty="0">
                <a:latin typeface="Courier New"/>
                <a:cs typeface="Courier New"/>
              </a:rPr>
              <a:t>2+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</a:p>
          <a:p>
            <a:r>
              <a:rPr lang="en-US" sz="1800" dirty="0">
                <a:latin typeface="Courier New"/>
                <a:cs typeface="Courier New"/>
              </a:rPr>
              <a:t>T: 0+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1+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cs typeface="Courier New"/>
              </a:rPr>
              <a:t>0</a:t>
            </a:r>
            <a:r>
              <a:rPr lang="en-US" sz="1800" dirty="0">
                <a:latin typeface="Courier New"/>
                <a:cs typeface="Courier New"/>
              </a:rPr>
              <a:t>+</a:t>
            </a:r>
            <a:r>
              <a:rPr lang="en-US" sz="1800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latin typeface="Courier New"/>
                <a:cs typeface="Courier New"/>
              </a:rPr>
              <a:t> 4</a:t>
            </a:r>
            <a:r>
              <a:rPr lang="en-US" sz="1800" b="1" dirty="0">
                <a:latin typeface="Courier New"/>
                <a:cs typeface="Courier New"/>
              </a:rPr>
              <a:t>+</a:t>
            </a:r>
            <a:r>
              <a:rPr lang="en-US" sz="1800" b="1" dirty="0">
                <a:solidFill>
                  <a:srgbClr val="008000"/>
                </a:solidFill>
                <a:latin typeface="Courier New"/>
                <a:cs typeface="Courier New"/>
              </a:rPr>
              <a:t>1</a:t>
            </a:r>
            <a:r>
              <a:rPr lang="en-US" sz="1800" dirty="0">
                <a:solidFill>
                  <a:srgbClr val="008000"/>
                </a:solidFill>
                <a:latin typeface="Courier New"/>
                <a:cs typeface="Courier New"/>
              </a:rPr>
              <a:t> </a:t>
            </a: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52400" y="2436673"/>
            <a:ext cx="8839200" cy="1754327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ourier New" pitchFamily="49" charset="0"/>
              </a:rPr>
              <a:t>We have already captured four out of five correct 4-mers and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will almost surely find all implanted motifs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at one of the next iterations.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ourier New" pitchFamily="49" charset="0"/>
              </a:rPr>
              <a:t> 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4E8C80-7EB0-2446-B104-AB0A0FB9E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66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  <p:bldP spid="83971" grpId="0" animBg="1"/>
      <p:bldP spid="8" grpId="0" animBg="1"/>
      <p:bldP spid="83974" grpId="0" animBg="1"/>
      <p:bldP spid="19" grpId="0" animBg="1"/>
      <p:bldP spid="13" grpId="0" animBg="1"/>
      <p:bldP spid="16" grpId="0"/>
      <p:bldP spid="18" grpId="0" animBg="1"/>
      <p:bldP spid="20" grpId="0" animBg="1"/>
      <p:bldP spid="21" grpId="0" animBg="1"/>
      <p:bldP spid="22" grpId="0" animBg="1"/>
      <p:bldP spid="25" grpId="0" animBg="1"/>
      <p:bldP spid="28" grpId="0" animBg="1"/>
      <p:bldP spid="26" grpId="0" animBg="1"/>
      <p:bldP spid="24" grpId="0" animBg="1"/>
      <p:bldP spid="30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57200" y="381000"/>
            <a:ext cx="8229600" cy="5105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b="1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cs typeface="Calibri"/>
              </a:rPr>
              <a:t>From Implanted Patterns to Regulatory Motifs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7F7F7F"/>
                </a:solidFill>
                <a:cs typeface="Calibri"/>
              </a:rPr>
              <a:t>Implanting Patterns into Strings </a:t>
            </a:r>
            <a:endParaRPr lang="en-US" sz="2000" dirty="0">
              <a:solidFill>
                <a:srgbClr val="7F7F7F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rgbClr val="0000FF"/>
                </a:solidFill>
                <a:latin typeface="Calibri"/>
                <a:cs typeface="Calibri"/>
              </a:rPr>
              <a:t>Do We Have a Clock Gene?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Implanted Motif Problem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Motif Finding Problem (Music Break)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Median String Problem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Greedy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Rolling Dice Helps Us Find Regulatory Motifs 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Randomized Motif Search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do Bacteria Hibernate?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Gibbs Sampling</a:t>
            </a:r>
          </a:p>
          <a:p>
            <a:pPr lvl="1">
              <a:lnSpc>
                <a:spcPct val="12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Pseudocounts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15B4C1-C3A7-3F4E-B3F9-F7337C6A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79084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The Challenge of Predicting </a:t>
            </a:r>
            <a:r>
              <a:rPr lang="en-US" dirty="0"/>
              <a:t>Degenerative Motifs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57200" y="1066800"/>
            <a:ext cx="449580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00FF"/>
                </a:solidFill>
                <a:latin typeface="Lucida Console"/>
                <a:cs typeface="Lucida Console"/>
              </a:rPr>
              <a:t>C</a:t>
            </a:r>
            <a:r>
              <a:rPr lang="en-US" sz="2800" b="1" dirty="0">
                <a:solidFill>
                  <a:srgbClr val="FFCC66"/>
                </a:solidFill>
                <a:latin typeface="Lucida Console"/>
                <a:cs typeface="Lucida Console"/>
              </a:rPr>
              <a:t>GGGG</a:t>
            </a:r>
            <a:r>
              <a:rPr lang="en-US" sz="2800" b="1" dirty="0">
                <a:solidFill>
                  <a:srgbClr val="FF0000"/>
                </a:solidFill>
                <a:latin typeface="Lucida Console"/>
                <a:cs typeface="Lucida Console"/>
              </a:rPr>
              <a:t>A</a:t>
            </a:r>
            <a:r>
              <a:rPr lang="en-US" sz="2800" b="1" dirty="0">
                <a:solidFill>
                  <a:srgbClr val="0000FF"/>
                </a:solidFill>
                <a:latin typeface="Lucida Console"/>
                <a:cs typeface="Lucida Console"/>
              </a:rPr>
              <a:t>CC</a:t>
            </a:r>
            <a:r>
              <a:rPr lang="en-US" sz="2800" b="1" dirty="0">
                <a:solidFill>
                  <a:srgbClr val="1EB811"/>
                </a:solidFill>
                <a:latin typeface="Lucida Console"/>
                <a:cs typeface="Lucida Console"/>
              </a:rPr>
              <a:t>T</a:t>
            </a:r>
            <a:r>
              <a:rPr lang="en-US" sz="2800" b="1" dirty="0">
                <a:solidFill>
                  <a:srgbClr val="FF0000"/>
                </a:solidFill>
                <a:latin typeface="Lucida Console"/>
                <a:cs typeface="Lucida Console"/>
              </a:rPr>
              <a:t>A</a:t>
            </a:r>
            <a:r>
              <a:rPr lang="en-US" sz="2800" b="1" dirty="0">
                <a:solidFill>
                  <a:srgbClr val="0000FF"/>
                </a:solidFill>
                <a:latin typeface="Lucida Console"/>
                <a:cs typeface="Lucida Console"/>
              </a:rPr>
              <a:t>C</a:t>
            </a:r>
            <a:r>
              <a:rPr lang="en-US" sz="2800" b="1" dirty="0">
                <a:solidFill>
                  <a:srgbClr val="FFCC66"/>
                </a:solidFill>
                <a:latin typeface="Lucida Console"/>
                <a:cs typeface="Lucida Console"/>
              </a:rPr>
              <a:t>GG</a:t>
            </a:r>
            <a:r>
              <a:rPr lang="en-US" sz="2800" b="1" dirty="0">
                <a:solidFill>
                  <a:srgbClr val="0000FF"/>
                </a:solidFill>
                <a:latin typeface="Lucida Console"/>
                <a:cs typeface="Lucida Console"/>
              </a:rPr>
              <a:t>CCC</a:t>
            </a:r>
            <a:r>
              <a:rPr lang="en-US" sz="2800" b="1" dirty="0">
                <a:solidFill>
                  <a:srgbClr val="1EB811"/>
                </a:solidFill>
                <a:latin typeface="Lucida Console"/>
                <a:cs typeface="Lucida Console"/>
              </a:rPr>
              <a:t>T</a:t>
            </a:r>
            <a:r>
              <a:rPr lang="en-US" sz="2800" b="1" dirty="0">
                <a:solidFill>
                  <a:srgbClr val="FF0000"/>
                </a:solidFill>
                <a:latin typeface="Lucida Console"/>
                <a:cs typeface="Lucida Console"/>
              </a:rPr>
              <a:t>A</a:t>
            </a:r>
            <a:r>
              <a:rPr lang="en-US" sz="2800" b="1" dirty="0">
                <a:solidFill>
                  <a:srgbClr val="FFCC66"/>
                </a:solidFill>
                <a:latin typeface="Lucida Console"/>
                <a:cs typeface="Lucida Console"/>
              </a:rPr>
              <a:t>G</a:t>
            </a:r>
            <a:r>
              <a:rPr lang="en-US" sz="2800" b="1" dirty="0">
                <a:solidFill>
                  <a:srgbClr val="3366FF"/>
                </a:solidFill>
                <a:latin typeface="Lucida Console"/>
                <a:cs typeface="Lucida Console"/>
              </a:rPr>
              <a:t>C</a:t>
            </a:r>
            <a:r>
              <a:rPr lang="en-US" sz="4400" dirty="0">
                <a:solidFill>
                  <a:srgbClr val="000000"/>
                </a:solidFill>
                <a:latin typeface="Lucida Console"/>
                <a:cs typeface="Lucida Console"/>
              </a:rPr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351" b="50107"/>
          <a:stretch/>
        </p:blipFill>
        <p:spPr>
          <a:xfrm>
            <a:off x="0" y="1905000"/>
            <a:ext cx="4610100" cy="1638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1066800"/>
            <a:ext cx="3886200" cy="2246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Even the best motif finding algorithms fail to find some highly degenerative motifs, e.g., (15,5)-motifs are nearly impossible to find if they are randomly inserted in </a:t>
            </a:r>
            <a:r>
              <a:rPr lang="en-US" sz="2000" b="1" dirty="0">
                <a:solidFill>
                  <a:srgbClr val="0000FF"/>
                </a:solidFill>
              </a:rPr>
              <a:t>1000</a:t>
            </a:r>
            <a:r>
              <a:rPr lang="en-US" sz="2000" dirty="0"/>
              <a:t>-nucleotide long random strings.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581400"/>
            <a:ext cx="85344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We can still solve the Implanted Motif Problem but it will find irrelevant 15-mers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191000"/>
            <a:ext cx="44958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1"/>
                </a:solidFill>
                <a:latin typeface="Calibri"/>
                <a:cs typeface="Calibri"/>
              </a:rPr>
              <a:t>ChIP</a:t>
            </a: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 Sequencing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provides an experimental solution to this problem by reducing the length of sequences to search for motifs. For example, if (15,5)-motif is inserted in </a:t>
            </a:r>
            <a:r>
              <a:rPr lang="en-US" sz="2000" b="1" dirty="0">
                <a:solidFill>
                  <a:srgbClr val="0000FF"/>
                </a:solidFill>
              </a:rPr>
              <a:t>100</a:t>
            </a:r>
            <a:r>
              <a:rPr lang="en-US" sz="2000" dirty="0"/>
              <a:t>-nucleotide (rather than </a:t>
            </a:r>
            <a:r>
              <a:rPr lang="en-US" sz="2000" b="1" dirty="0">
                <a:solidFill>
                  <a:srgbClr val="0000FF"/>
                </a:solidFill>
              </a:rPr>
              <a:t>1000) </a:t>
            </a:r>
            <a:r>
              <a:rPr lang="en-US" sz="2000" dirty="0"/>
              <a:t>long random strings, it will be easier to find!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654" y="4190999"/>
            <a:ext cx="2995692" cy="224676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2768E0-C11E-F947-A40D-A046CA27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2013 Compeau and Pevzner.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3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B47F5-9534-3902-1B5B-9C70D957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6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DeepBind</a:t>
            </a:r>
            <a:r>
              <a:rPr lang="en-US" dirty="0"/>
              <a:t> offers a DL-based solution to motif finding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E898C1-4AB9-3BE2-496C-427F61B58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/>
              <a:t>Bioinformatics Algorithms: An Active Learning Approach.</a:t>
            </a:r>
          </a:p>
          <a:p>
            <a:r>
              <a:rPr lang="en-US"/>
              <a:t>Copyright 2018 Compeau and Pevzner.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14972-056F-A944-ACCB-662B685BF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363793"/>
            <a:ext cx="7772400" cy="21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153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gure 2">
            <a:extLst>
              <a:ext uri="{FF2B5EF4-FFF2-40B4-BE49-F238E27FC236}">
                <a16:creationId xmlns:a16="http://schemas.microsoft.com/office/drawing/2014/main" id="{37675A41-0C34-5F0F-A3B0-070FE4BC9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086600" cy="462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3D78E9-5CB0-7E09-B7A7-A24884539DF1}"/>
              </a:ext>
            </a:extLst>
          </p:cNvPr>
          <p:cNvSpPr txBox="1"/>
          <p:nvPr/>
        </p:nvSpPr>
        <p:spPr>
          <a:xfrm>
            <a:off x="294981" y="5181600"/>
            <a:ext cx="8311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(</a:t>
            </a:r>
            <a:r>
              <a:rPr lang="en-US" b="1" i="0" dirty="0">
                <a:solidFill>
                  <a:srgbClr val="222222"/>
                </a:solidFill>
                <a:effectLst/>
                <a:latin typeface="Harding"/>
              </a:rPr>
              <a:t>a</a:t>
            </a:r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) Five independent sequences being processed in parallel by a single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Harding"/>
              </a:rPr>
              <a:t>DeepBind</a:t>
            </a:r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 model. The convolve, rectify, pool and neural network stages predict a separate score for each sequence using the current model parameters (</a:t>
            </a:r>
            <a:r>
              <a:rPr lang="en-US" b="0" i="0" dirty="0">
                <a:solidFill>
                  <a:srgbClr val="006699"/>
                </a:solidFill>
                <a:effectLst/>
                <a:latin typeface="Harding"/>
                <a:hlinkClick r:id="rId4"/>
              </a:rPr>
              <a:t>Supplementary Notes</a:t>
            </a:r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, sec. 1). During the training phase, the backprop and update stages simultaneously update all motifs, thresholds and network weights of the model to improve prediction accuracy. (</a:t>
            </a:r>
            <a:r>
              <a:rPr lang="en-US" b="1" i="0" dirty="0">
                <a:solidFill>
                  <a:srgbClr val="222222"/>
                </a:solidFill>
                <a:effectLst/>
                <a:latin typeface="Harding"/>
              </a:rPr>
              <a:t>b</a:t>
            </a:r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) The calibration, training and testing procedure used throughout (</a:t>
            </a:r>
            <a:r>
              <a:rPr lang="en-US" b="0" i="0" dirty="0">
                <a:solidFill>
                  <a:srgbClr val="006699"/>
                </a:solidFill>
                <a:effectLst/>
                <a:latin typeface="Harding"/>
                <a:hlinkClick r:id="rId4"/>
              </a:rPr>
              <a:t>Supplementary Notes</a:t>
            </a:r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, sec. 2).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0955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B7962-DE3B-F5BA-267F-5145295E5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gure 2">
            <a:extLst>
              <a:ext uri="{FF2B5EF4-FFF2-40B4-BE49-F238E27FC236}">
                <a16:creationId xmlns:a16="http://schemas.microsoft.com/office/drawing/2014/main" id="{A4ACA948-078A-540F-FCDD-961F441E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086600" cy="462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BB9F91-C70A-38EB-CE92-68DEB0131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25" y="5334000"/>
            <a:ext cx="6381750" cy="8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499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3">
            <a:extLst>
              <a:ext uri="{FF2B5EF4-FFF2-40B4-BE49-F238E27FC236}">
                <a16:creationId xmlns:a16="http://schemas.microsoft.com/office/drawing/2014/main" id="{B796DF81-8360-F5B8-8BAF-3226C38DD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984250"/>
            <a:ext cx="8305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27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One-hot</a:t>
            </a:r>
            <a:r>
              <a:rPr lang="zh-CN" altLang="en-US" sz="27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encoding</a:t>
            </a:r>
            <a:endParaRPr lang="en-US" altLang="en-US" sz="27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" name="TextBox 5">
            <a:extLst>
              <a:ext uri="{FF2B5EF4-FFF2-40B4-BE49-F238E27FC236}">
                <a16:creationId xmlns:a16="http://schemas.microsoft.com/office/drawing/2014/main" id="{2571F34D-67FC-929E-6D54-14084844C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388" y="336550"/>
            <a:ext cx="1687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3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en-US" altLang="en-US" sz="36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41861FB-62AF-41F6-709C-383E922A5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311744"/>
              </p:ext>
            </p:extLst>
          </p:nvPr>
        </p:nvGraphicFramePr>
        <p:xfrm>
          <a:off x="2692400" y="4260850"/>
          <a:ext cx="3222624" cy="1463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2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28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28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28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28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accent5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chemeClr val="accent5"/>
                        </a:solidFill>
                      </a:endParaRPr>
                    </a:p>
                  </a:txBody>
                  <a:tcPr marL="91420" marR="91420" marT="45740" marB="4574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5"/>
                        </a:solidFill>
                      </a:endParaRPr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5"/>
                        </a:solidFill>
                      </a:endParaRPr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5"/>
                        </a:solidFill>
                      </a:endParaRPr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5"/>
                        </a:solidFill>
                      </a:endParaRPr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5"/>
                        </a:solidFill>
                      </a:endParaRPr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5"/>
                        </a:solidFill>
                      </a:endParaRPr>
                    </a:p>
                  </a:txBody>
                  <a:tcPr marL="91420" marR="91420" marT="45740" marB="4574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5"/>
                        </a:solidFill>
                      </a:endParaRPr>
                    </a:p>
                  </a:txBody>
                  <a:tcPr marL="91420" marR="91420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0" marR="91420" marT="45740" marB="4574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0" marR="91420" marT="45740" marB="4574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0" marR="91420" marT="45740" marB="457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0" marR="91420" marT="45740" marB="4574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0" marR="91420" marT="45740" marB="4574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0" marR="91420" marT="45740" marB="4574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0" marR="91420" marT="45740" marB="4574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0" marR="91420" marT="45740" marB="4574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0" marR="91420" marT="45740" marB="457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0340B0-2B3C-263E-1D67-8E69B1B409D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53629" y="2414885"/>
            <a:ext cx="4981107" cy="778868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C8A3F-E95E-709C-6959-65C7EE55F262}"/>
              </a:ext>
            </a:extLst>
          </p:cNvPr>
          <p:cNvSpPr txBox="1"/>
          <p:nvPr/>
        </p:nvSpPr>
        <p:spPr>
          <a:xfrm>
            <a:off x="2644775" y="3454400"/>
            <a:ext cx="33194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accent5"/>
                </a:solidFill>
                <a:latin typeface="+mj-lt"/>
              </a:rPr>
              <a:t>A</a:t>
            </a:r>
            <a:r>
              <a:rPr lang="zh-CN" altLang="en-US" sz="3200" dirty="0">
                <a:latin typeface="+mj-lt"/>
              </a:rPr>
              <a:t>  </a:t>
            </a:r>
            <a:r>
              <a:rPr lang="en-US" altLang="zh-CN" sz="3200" dirty="0">
                <a:solidFill>
                  <a:srgbClr val="0070C0"/>
                </a:solidFill>
                <a:latin typeface="+mj-lt"/>
              </a:rPr>
              <a:t>C</a:t>
            </a:r>
            <a:r>
              <a:rPr lang="zh-CN" altLang="en-US" sz="3200" dirty="0">
                <a:latin typeface="+mj-lt"/>
              </a:rPr>
              <a:t>  </a:t>
            </a:r>
            <a:r>
              <a:rPr lang="en-US" altLang="zh-CN" sz="3200" dirty="0">
                <a:solidFill>
                  <a:srgbClr val="FF0000"/>
                </a:solidFill>
                <a:latin typeface="+mj-lt"/>
              </a:rPr>
              <a:t>T</a:t>
            </a:r>
            <a:r>
              <a:rPr lang="zh-CN" altLang="en-US" sz="3200" dirty="0">
                <a:solidFill>
                  <a:srgbClr val="FF0000"/>
                </a:solidFill>
                <a:latin typeface="+mj-lt"/>
              </a:rPr>
              <a:t>  </a:t>
            </a:r>
            <a:r>
              <a:rPr lang="en-US" altLang="zh-CN" sz="3200" dirty="0">
                <a:solidFill>
                  <a:srgbClr val="FF0000"/>
                </a:solidFill>
                <a:latin typeface="+mj-lt"/>
              </a:rPr>
              <a:t>T</a:t>
            </a:r>
            <a:r>
              <a:rPr lang="zh-CN" altLang="en-US" sz="3200" dirty="0">
                <a:latin typeface="+mj-lt"/>
              </a:rPr>
              <a:t>  </a:t>
            </a:r>
            <a:r>
              <a:rPr lang="en-US" altLang="zh-CN" sz="3200" dirty="0">
                <a:solidFill>
                  <a:srgbClr val="FFC000"/>
                </a:solidFill>
                <a:latin typeface="+mj-lt"/>
              </a:rPr>
              <a:t>G</a:t>
            </a:r>
            <a:r>
              <a:rPr lang="zh-CN" altLang="en-US" sz="3200" dirty="0">
                <a:latin typeface="+mj-lt"/>
              </a:rPr>
              <a:t>  </a:t>
            </a:r>
            <a:r>
              <a:rPr lang="en-US" altLang="zh-CN" sz="3200" dirty="0">
                <a:solidFill>
                  <a:srgbClr val="0070C0"/>
                </a:solidFill>
                <a:latin typeface="+mj-lt"/>
              </a:rPr>
              <a:t>C</a:t>
            </a:r>
            <a:r>
              <a:rPr lang="zh-CN" altLang="en-US" sz="3200" dirty="0">
                <a:latin typeface="+mj-lt"/>
              </a:rPr>
              <a:t>  </a:t>
            </a:r>
            <a:r>
              <a:rPr lang="en-US" altLang="zh-CN" sz="3200" dirty="0">
                <a:solidFill>
                  <a:schemeClr val="accent5"/>
                </a:solidFill>
                <a:latin typeface="+mj-lt"/>
              </a:rPr>
              <a:t>A</a:t>
            </a:r>
            <a:r>
              <a:rPr lang="zh-CN" altLang="en-US" sz="3200" dirty="0">
                <a:latin typeface="+mj-lt"/>
              </a:rPr>
              <a:t>  </a:t>
            </a:r>
            <a:r>
              <a:rPr lang="en-US" altLang="zh-CN" sz="3200" dirty="0">
                <a:solidFill>
                  <a:srgbClr val="FFC000"/>
                </a:solidFill>
                <a:latin typeface="+mj-lt"/>
              </a:rPr>
              <a:t>G</a:t>
            </a:r>
            <a:endParaRPr lang="en-US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8244" name="TextBox 6">
            <a:extLst>
              <a:ext uri="{FF2B5EF4-FFF2-40B4-BE49-F238E27FC236}">
                <a16:creationId xmlns:a16="http://schemas.microsoft.com/office/drawing/2014/main" id="{28D05B89-A7B5-1A22-D6DA-81CA3EA8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1703388"/>
            <a:ext cx="390106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19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zh-CN" altLang="en-US" sz="19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sequence</a:t>
            </a:r>
            <a:r>
              <a:rPr lang="zh-CN" altLang="en-US" sz="19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9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19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four channels</a:t>
            </a:r>
            <a:r>
              <a:rPr lang="en-US" altLang="zh-CN" sz="19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altLang="en-US" sz="19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D7E03-ACB4-771B-BA94-8FC7A591B1EB}"/>
              </a:ext>
            </a:extLst>
          </p:cNvPr>
          <p:cNvSpPr/>
          <p:nvPr/>
        </p:nvSpPr>
        <p:spPr>
          <a:xfrm>
            <a:off x="2644775" y="4298950"/>
            <a:ext cx="2108200" cy="14636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DBFB07-73C3-C2F7-58F9-05A91AA3192E}"/>
              </a:ext>
            </a:extLst>
          </p:cNvPr>
          <p:cNvCxnSpPr/>
          <p:nvPr/>
        </p:nvCxnSpPr>
        <p:spPr>
          <a:xfrm>
            <a:off x="4749800" y="4992688"/>
            <a:ext cx="57150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1F6E6-A6CF-0B34-FC34-69FABAC2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Comparison of motifs learned by </a:t>
            </a:r>
            <a:r>
              <a:rPr lang="en-US" dirty="0" err="1"/>
              <a:t>DeepBind</a:t>
            </a:r>
            <a:r>
              <a:rPr lang="en-US" dirty="0"/>
              <a:t> with known motifs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82D8E-0210-304B-0737-CCF8D2A4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Bioinformatics Algorithms: An Active Learning Approach. Copyright 2013 Compeau and Pevzner.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7E3836-35D8-B1DF-20FD-48D0DD195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120670"/>
            <a:ext cx="7391400" cy="52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27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30573</TotalTime>
  <Words>9968</Words>
  <Application>Microsoft Macintosh PowerPoint</Application>
  <PresentationFormat>On-screen Show (4:3)</PresentationFormat>
  <Paragraphs>1402</Paragraphs>
  <Slides>95</Slides>
  <Notes>19</Notes>
  <HiddenSlides>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9" baseType="lpstr">
      <vt:lpstr>_DEFAULT_ASCII</vt:lpstr>
      <vt:lpstr>Arial Unicode MS</vt:lpstr>
      <vt:lpstr>Harding</vt:lpstr>
      <vt:lpstr>Arial</vt:lpstr>
      <vt:lpstr>Calibri</vt:lpstr>
      <vt:lpstr>Cooper Black</vt:lpstr>
      <vt:lpstr>Courier</vt:lpstr>
      <vt:lpstr>Courier New</vt:lpstr>
      <vt:lpstr>Lucida Console</vt:lpstr>
      <vt:lpstr>Lucida Sans Unicode</vt:lpstr>
      <vt:lpstr>Monotype Corsiva</vt:lpstr>
      <vt:lpstr>Optima</vt:lpstr>
      <vt:lpstr>Times New Roman</vt:lpstr>
      <vt:lpstr>Office Theme</vt:lpstr>
      <vt:lpstr>How Do We Find Regulatory Motifs in DNA? Greedy and Randomized Algorithms</vt:lpstr>
      <vt:lpstr>Outline</vt:lpstr>
      <vt:lpstr>Generate Ten Random Sequences</vt:lpstr>
      <vt:lpstr>Implant a Pattern AAAAAAAGGGGGGG  at Randomly  Chosen Positions</vt:lpstr>
      <vt:lpstr>Where Are the Implanted Patterns Hiding? </vt:lpstr>
      <vt:lpstr>Implant a Pattern AAAAAAGGGGGGG  with 4 Random Mutations at Random Positions</vt:lpstr>
      <vt:lpstr>Now Where are the Implanted Patterns? </vt:lpstr>
      <vt:lpstr>Why Would a Biologist Care? </vt:lpstr>
      <vt:lpstr>Outline</vt:lpstr>
      <vt:lpstr>PowerPoint Presentation</vt:lpstr>
      <vt:lpstr>PowerPoint Presentation</vt:lpstr>
      <vt:lpstr>Transcription Factors and Their Binding Sites </vt:lpstr>
      <vt:lpstr>Transcription Factors Bind to Their Binding Sites   </vt:lpstr>
      <vt:lpstr>How Does CCA1 Know Where to Bind? </vt:lpstr>
      <vt:lpstr> Transcription Factor Binding Sites </vt:lpstr>
      <vt:lpstr> Where are the Hidden Messages Hiding?  </vt:lpstr>
      <vt:lpstr>Outline</vt:lpstr>
      <vt:lpstr>Randomly Implant AAAAAAGGGGGGG  with 4 Random Mutations at 4 Random Positions</vt:lpstr>
      <vt:lpstr>Implanted Motifs Problem</vt:lpstr>
      <vt:lpstr>Resorting to Motif Enumeration Instead</vt:lpstr>
      <vt:lpstr>Outline</vt:lpstr>
      <vt:lpstr> From Motifs to a Consensus String</vt:lpstr>
      <vt:lpstr> From Motifs to a Consensus String</vt:lpstr>
      <vt:lpstr> From Motifs to a Consensus String</vt:lpstr>
      <vt:lpstr> From Motifs to a Consensus String</vt:lpstr>
      <vt:lpstr> From Motifs to a Consensus String</vt:lpstr>
      <vt:lpstr>Entropy of a Motif</vt:lpstr>
      <vt:lpstr> Motif Logo </vt:lpstr>
      <vt:lpstr>The Motif Finding Problem</vt:lpstr>
      <vt:lpstr>Brute Force Motif Search</vt:lpstr>
      <vt:lpstr>Brute Force Motif Search</vt:lpstr>
      <vt:lpstr>Brute Force Motif Search</vt:lpstr>
      <vt:lpstr>Brute Force Motif Search</vt:lpstr>
      <vt:lpstr>Changing Our Perspective</vt:lpstr>
      <vt:lpstr>Changing Our Perspective</vt:lpstr>
      <vt:lpstr>Changing Our Perspective</vt:lpstr>
      <vt:lpstr>Changing Our Perspective</vt:lpstr>
      <vt:lpstr>Changing Our Perspective</vt:lpstr>
      <vt:lpstr>The Equivalent Motif Finding Problem</vt:lpstr>
      <vt:lpstr>The Equivalent Motif Finding Problem</vt:lpstr>
      <vt:lpstr>Motif Finding Problem == Median String Problem</vt:lpstr>
      <vt:lpstr>We are looking for the same thing</vt:lpstr>
      <vt:lpstr>Have We Just Made Our Task More Difficult? </vt:lpstr>
      <vt:lpstr>Outline</vt:lpstr>
      <vt:lpstr>Distance between a k-mer and a (longer) String</vt:lpstr>
      <vt:lpstr>Distance between a k-mer and a (longer) String</vt:lpstr>
      <vt:lpstr>Distance between a k-mer and a (longer) String</vt:lpstr>
      <vt:lpstr>Distance between a k-mer and a (longer) String</vt:lpstr>
      <vt:lpstr>Distance between a k-mer and a (longer) String</vt:lpstr>
      <vt:lpstr>Distance between a k-mer and a (longer) String</vt:lpstr>
      <vt:lpstr>Distance between a k-mer and a (longer) String</vt:lpstr>
      <vt:lpstr>Distance between a k-mer and a (longer) String</vt:lpstr>
      <vt:lpstr>Distance between a k-mer and a (longer) String</vt:lpstr>
      <vt:lpstr>Distance between a k-mer and a (longer) String</vt:lpstr>
      <vt:lpstr>Distance between a k-mer and a (longer) String</vt:lpstr>
      <vt:lpstr>Distance between a k-mer and a Set of Strings</vt:lpstr>
      <vt:lpstr>Median String Problem</vt:lpstr>
      <vt:lpstr>Motif Finding Problem = Median String Problem </vt:lpstr>
      <vt:lpstr>Outline</vt:lpstr>
      <vt:lpstr> From Motifs to Profile</vt:lpstr>
      <vt:lpstr>Scoring k-mers with a Profile</vt:lpstr>
      <vt:lpstr>Scoring k-mers with a Profile</vt:lpstr>
      <vt:lpstr>Scoring k-mers with a Profile</vt:lpstr>
      <vt:lpstr>What is the Profile-most probable 6-mer in CTATAAACCTTACAT?  </vt:lpstr>
      <vt:lpstr>GreedyMotifSearch</vt:lpstr>
      <vt:lpstr>GreedyMotifSearch</vt:lpstr>
      <vt:lpstr>GreedyMotifSearch</vt:lpstr>
      <vt:lpstr>Laplace’s Rule of Succession</vt:lpstr>
      <vt:lpstr>Pseudocounts </vt:lpstr>
      <vt:lpstr>GreedyMotifSearch</vt:lpstr>
      <vt:lpstr>GreedyMotifSearch</vt:lpstr>
      <vt:lpstr>Outline</vt:lpstr>
      <vt:lpstr>From Motifs to Profile to Motifs to Profile to Motifs…</vt:lpstr>
      <vt:lpstr>RandomizedMotifSearch</vt:lpstr>
      <vt:lpstr>RandomizedMotifSearch in Action</vt:lpstr>
      <vt:lpstr>How in the World Can This Algorithm Find Anything?</vt:lpstr>
      <vt:lpstr>RandomizedMotifSearch in Action</vt:lpstr>
      <vt:lpstr>Outline</vt:lpstr>
      <vt:lpstr>Gibbs Sampling</vt:lpstr>
      <vt:lpstr>GibbsSampler in Action</vt:lpstr>
      <vt:lpstr>Gibbs Sampler Outline</vt:lpstr>
      <vt:lpstr>Gibbs Sampler in Action</vt:lpstr>
      <vt:lpstr>Cromwell’s Rule</vt:lpstr>
      <vt:lpstr>Outline</vt:lpstr>
      <vt:lpstr>Laplace’s Rule of Succession</vt:lpstr>
      <vt:lpstr>Pseudocounts </vt:lpstr>
      <vt:lpstr>What would Laplace Do to Get Rid of Zeroes?</vt:lpstr>
      <vt:lpstr>Gibbs Sampler Continues</vt:lpstr>
      <vt:lpstr>Gibbs Sampler Continues and Continues</vt:lpstr>
      <vt:lpstr>The Challenge of Predicting Degenerative Motifs</vt:lpstr>
      <vt:lpstr>DeepBind offers a DL-based solution to motif finding</vt:lpstr>
      <vt:lpstr>PowerPoint Presentation</vt:lpstr>
      <vt:lpstr>PowerPoint Presentation</vt:lpstr>
      <vt:lpstr>PowerPoint Presentation</vt:lpstr>
      <vt:lpstr>6 Comparison of motifs learned by DeepBind with known motifs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Regulatory Motifs in DNA Sequences</dc:title>
  <dc:creator>Stephen</dc:creator>
  <cp:lastModifiedBy>Chen Hao</cp:lastModifiedBy>
  <cp:revision>952</cp:revision>
  <dcterms:created xsi:type="dcterms:W3CDTF">2011-02-12T08:52:50Z</dcterms:created>
  <dcterms:modified xsi:type="dcterms:W3CDTF">2025-01-29T05:48:46Z</dcterms:modified>
</cp:coreProperties>
</file>